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69" r:id="rId3"/>
    <p:sldId id="257" r:id="rId4"/>
    <p:sldId id="267" r:id="rId5"/>
    <p:sldId id="274" r:id="rId6"/>
    <p:sldId id="279" r:id="rId7"/>
    <p:sldId id="280" r:id="rId8"/>
    <p:sldId id="281" r:id="rId9"/>
    <p:sldId id="260" r:id="rId10"/>
    <p:sldId id="275" r:id="rId11"/>
    <p:sldId id="268" r:id="rId12"/>
    <p:sldId id="261" r:id="rId13"/>
    <p:sldId id="262" r:id="rId14"/>
    <p:sldId id="258" r:id="rId15"/>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17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F6714B-8CEA-4EB0-BD2C-5236A4BC83BB}" v="98" dt="2021-01-15T20:34:40.97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49" autoAdjust="0"/>
  </p:normalViewPr>
  <p:slideViewPr>
    <p:cSldViewPr>
      <p:cViewPr varScale="1">
        <p:scale>
          <a:sx n="72" d="100"/>
          <a:sy n="72" d="100"/>
        </p:scale>
        <p:origin x="1555" y="5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54380" y="2409444"/>
            <a:ext cx="8549640" cy="1632204"/>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800" b="0" i="0">
                <a:solidFill>
                  <a:schemeClr val="bg1"/>
                </a:solidFill>
                <a:latin typeface="Trebuchet MS"/>
                <a:cs typeface="Trebuchet MS"/>
              </a:defRPr>
            </a:lvl1pPr>
          </a:lstStyle>
          <a:p>
            <a:pPr marL="12700">
              <a:lnSpc>
                <a:spcPct val="100000"/>
              </a:lnSpc>
              <a:spcBef>
                <a:spcPts val="35"/>
              </a:spcBef>
            </a:pPr>
            <a:r>
              <a:rPr spc="-40" dirty="0"/>
              <a:t>ANOTHER </a:t>
            </a:r>
            <a:r>
              <a:rPr spc="-20" dirty="0"/>
              <a:t>MOBILE MARKETING </a:t>
            </a:r>
            <a:r>
              <a:rPr spc="-45" dirty="0"/>
              <a:t>INNOVATION</a:t>
            </a:r>
            <a:r>
              <a:rPr spc="-125" dirty="0"/>
              <a:t> </a:t>
            </a:r>
            <a:r>
              <a:rPr spc="-20" dirty="0"/>
              <a:t>FROM</a:t>
            </a:r>
          </a:p>
        </p:txBody>
      </p:sp>
      <p:sp>
        <p:nvSpPr>
          <p:cNvPr id="5" name="Holder 5"/>
          <p:cNvSpPr>
            <a:spLocks noGrp="1"/>
          </p:cNvSpPr>
          <p:nvPr>
            <p:ph type="dt" sz="half" idx="6"/>
          </p:nvPr>
        </p:nvSpPr>
        <p:spPr/>
        <p:txBody>
          <a:bodyPr lIns="0" tIns="0" rIns="0" bIns="0"/>
          <a:lstStyle>
            <a:lvl1pPr>
              <a:defRPr sz="600" b="0" i="0">
                <a:solidFill>
                  <a:schemeClr val="bg1"/>
                </a:solidFill>
                <a:latin typeface="Trebuchet MS"/>
                <a:cs typeface="Trebuchet MS"/>
              </a:defRPr>
            </a:lvl1pPr>
          </a:lstStyle>
          <a:p>
            <a:pPr marL="12700">
              <a:lnSpc>
                <a:spcPct val="100000"/>
              </a:lnSpc>
              <a:spcBef>
                <a:spcPts val="60"/>
              </a:spcBef>
            </a:pPr>
            <a:r>
              <a:rPr spc="-15" dirty="0"/>
              <a:t>© Copyright </a:t>
            </a:r>
            <a:r>
              <a:rPr spc="5" dirty="0"/>
              <a:t>2020. </a:t>
            </a:r>
            <a:r>
              <a:rPr spc="-20" dirty="0"/>
              <a:t>All images </a:t>
            </a:r>
            <a:r>
              <a:rPr spc="-25" dirty="0"/>
              <a:t>and ideas </a:t>
            </a:r>
            <a:r>
              <a:rPr spc="-20" dirty="0"/>
              <a:t>expressed </a:t>
            </a:r>
            <a:r>
              <a:rPr spc="-30" dirty="0"/>
              <a:t>in </a:t>
            </a:r>
            <a:r>
              <a:rPr spc="-20" dirty="0"/>
              <a:t>this </a:t>
            </a:r>
            <a:r>
              <a:rPr spc="-30" dirty="0"/>
              <a:t>document </a:t>
            </a:r>
            <a:r>
              <a:rPr spc="-35" dirty="0"/>
              <a:t>are </a:t>
            </a:r>
            <a:r>
              <a:rPr spc="-20" dirty="0"/>
              <a:t>Copyrighted </a:t>
            </a:r>
            <a:r>
              <a:rPr spc="-35" dirty="0"/>
              <a:t>material </a:t>
            </a:r>
            <a:r>
              <a:rPr spc="-25" dirty="0"/>
              <a:t>and </a:t>
            </a:r>
            <a:r>
              <a:rPr spc="-35" dirty="0"/>
              <a:t>the </a:t>
            </a:r>
            <a:r>
              <a:rPr spc="-25" dirty="0"/>
              <a:t>product </a:t>
            </a:r>
            <a:r>
              <a:rPr spc="-30" dirty="0"/>
              <a:t>of </a:t>
            </a:r>
            <a:r>
              <a:rPr spc="-45" dirty="0"/>
              <a:t>Textium, </a:t>
            </a:r>
            <a:r>
              <a:rPr spc="-30" dirty="0"/>
              <a:t>LLC.</a:t>
            </a:r>
          </a:p>
          <a:p>
            <a:pPr marL="12700">
              <a:lnSpc>
                <a:spcPct val="100000"/>
              </a:lnSpc>
              <a:spcBef>
                <a:spcPts val="80"/>
              </a:spcBef>
            </a:pPr>
            <a:r>
              <a:rPr sz="900" b="1" spc="-40" dirty="0">
                <a:latin typeface="Calibri"/>
                <a:cs typeface="Calibri"/>
              </a:rPr>
              <a:t>PATENT</a:t>
            </a:r>
            <a:r>
              <a:rPr sz="900" b="1" spc="-50" dirty="0">
                <a:latin typeface="Calibri"/>
                <a:cs typeface="Calibri"/>
              </a:rPr>
              <a:t> </a:t>
            </a:r>
            <a:r>
              <a:rPr sz="900" b="1" spc="-40" dirty="0">
                <a:latin typeface="Calibri"/>
                <a:cs typeface="Calibri"/>
              </a:rPr>
              <a:t>PENDING.</a:t>
            </a:r>
            <a:endParaRPr sz="900">
              <a:latin typeface="Calibri"/>
              <a:cs typeface="Calibri"/>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500" b="0" i="0">
                <a:solidFill>
                  <a:srgbClr val="0F3B55"/>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600" b="0" i="0">
                <a:solidFill>
                  <a:srgbClr val="595B6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defRPr sz="800" b="0" i="0">
                <a:solidFill>
                  <a:schemeClr val="bg1"/>
                </a:solidFill>
                <a:latin typeface="Trebuchet MS"/>
                <a:cs typeface="Trebuchet MS"/>
              </a:defRPr>
            </a:lvl1pPr>
          </a:lstStyle>
          <a:p>
            <a:pPr marL="12700">
              <a:lnSpc>
                <a:spcPct val="100000"/>
              </a:lnSpc>
              <a:spcBef>
                <a:spcPts val="35"/>
              </a:spcBef>
            </a:pPr>
            <a:r>
              <a:rPr spc="-40" dirty="0"/>
              <a:t>ANOTHER </a:t>
            </a:r>
            <a:r>
              <a:rPr spc="-20" dirty="0"/>
              <a:t>MOBILE MARKETING </a:t>
            </a:r>
            <a:r>
              <a:rPr spc="-45" dirty="0"/>
              <a:t>INNOVATION</a:t>
            </a:r>
            <a:r>
              <a:rPr spc="-125" dirty="0"/>
              <a:t> </a:t>
            </a:r>
            <a:r>
              <a:rPr spc="-20" dirty="0"/>
              <a:t>FROM</a:t>
            </a:r>
          </a:p>
        </p:txBody>
      </p:sp>
      <p:sp>
        <p:nvSpPr>
          <p:cNvPr id="5" name="Holder 5"/>
          <p:cNvSpPr>
            <a:spLocks noGrp="1"/>
          </p:cNvSpPr>
          <p:nvPr>
            <p:ph type="dt" sz="half" idx="6"/>
          </p:nvPr>
        </p:nvSpPr>
        <p:spPr/>
        <p:txBody>
          <a:bodyPr lIns="0" tIns="0" rIns="0" bIns="0"/>
          <a:lstStyle>
            <a:lvl1pPr>
              <a:defRPr sz="600" b="0" i="0">
                <a:solidFill>
                  <a:schemeClr val="bg1"/>
                </a:solidFill>
                <a:latin typeface="Trebuchet MS"/>
                <a:cs typeface="Trebuchet MS"/>
              </a:defRPr>
            </a:lvl1pPr>
          </a:lstStyle>
          <a:p>
            <a:pPr marL="12700">
              <a:lnSpc>
                <a:spcPct val="100000"/>
              </a:lnSpc>
              <a:spcBef>
                <a:spcPts val="60"/>
              </a:spcBef>
            </a:pPr>
            <a:r>
              <a:rPr spc="-15" dirty="0"/>
              <a:t>© Copyright </a:t>
            </a:r>
            <a:r>
              <a:rPr spc="5" dirty="0"/>
              <a:t>2020. </a:t>
            </a:r>
            <a:r>
              <a:rPr spc="-20" dirty="0"/>
              <a:t>All images </a:t>
            </a:r>
            <a:r>
              <a:rPr spc="-25" dirty="0"/>
              <a:t>and ideas </a:t>
            </a:r>
            <a:r>
              <a:rPr spc="-20" dirty="0"/>
              <a:t>expressed </a:t>
            </a:r>
            <a:r>
              <a:rPr spc="-30" dirty="0"/>
              <a:t>in </a:t>
            </a:r>
            <a:r>
              <a:rPr spc="-20" dirty="0"/>
              <a:t>this </a:t>
            </a:r>
            <a:r>
              <a:rPr spc="-30" dirty="0"/>
              <a:t>document </a:t>
            </a:r>
            <a:r>
              <a:rPr spc="-35" dirty="0"/>
              <a:t>are </a:t>
            </a:r>
            <a:r>
              <a:rPr spc="-20" dirty="0"/>
              <a:t>Copyrighted </a:t>
            </a:r>
            <a:r>
              <a:rPr spc="-35" dirty="0"/>
              <a:t>material </a:t>
            </a:r>
            <a:r>
              <a:rPr spc="-25" dirty="0"/>
              <a:t>and </a:t>
            </a:r>
            <a:r>
              <a:rPr spc="-35" dirty="0"/>
              <a:t>the </a:t>
            </a:r>
            <a:r>
              <a:rPr spc="-25" dirty="0"/>
              <a:t>product </a:t>
            </a:r>
            <a:r>
              <a:rPr spc="-30" dirty="0"/>
              <a:t>of </a:t>
            </a:r>
            <a:r>
              <a:rPr spc="-45" dirty="0"/>
              <a:t>Textium, </a:t>
            </a:r>
            <a:r>
              <a:rPr spc="-30" dirty="0"/>
              <a:t>LLC.</a:t>
            </a:r>
          </a:p>
          <a:p>
            <a:pPr marL="12700">
              <a:lnSpc>
                <a:spcPct val="100000"/>
              </a:lnSpc>
              <a:spcBef>
                <a:spcPts val="80"/>
              </a:spcBef>
            </a:pPr>
            <a:r>
              <a:rPr sz="900" b="1" spc="-40" dirty="0">
                <a:latin typeface="Calibri"/>
                <a:cs typeface="Calibri"/>
              </a:rPr>
              <a:t>PATENT</a:t>
            </a:r>
            <a:r>
              <a:rPr sz="900" b="1" spc="-50" dirty="0">
                <a:latin typeface="Calibri"/>
                <a:cs typeface="Calibri"/>
              </a:rPr>
              <a:t> </a:t>
            </a:r>
            <a:r>
              <a:rPr sz="900" b="1" spc="-40" dirty="0">
                <a:latin typeface="Calibri"/>
                <a:cs typeface="Calibri"/>
              </a:rPr>
              <a:t>PENDING.</a:t>
            </a:r>
            <a:endParaRPr sz="900">
              <a:latin typeface="Calibri"/>
              <a:cs typeface="Calibri"/>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500" b="0" i="0">
                <a:solidFill>
                  <a:srgbClr val="0F3B55"/>
                </a:solidFill>
                <a:latin typeface="Calibri"/>
                <a:cs typeface="Calibri"/>
              </a:defRPr>
            </a:lvl1pPr>
          </a:lstStyle>
          <a:p>
            <a:endParaRPr/>
          </a:p>
        </p:txBody>
      </p:sp>
      <p:sp>
        <p:nvSpPr>
          <p:cNvPr id="3" name="Holder 3"/>
          <p:cNvSpPr>
            <a:spLocks noGrp="1"/>
          </p:cNvSpPr>
          <p:nvPr>
            <p:ph sz="half" idx="2"/>
          </p:nvPr>
        </p:nvSpPr>
        <p:spPr>
          <a:xfrm>
            <a:off x="502920" y="1787652"/>
            <a:ext cx="4375404" cy="5129784"/>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800" b="0" i="0">
                <a:solidFill>
                  <a:schemeClr val="bg1"/>
                </a:solidFill>
                <a:latin typeface="Trebuchet MS"/>
                <a:cs typeface="Trebuchet MS"/>
              </a:defRPr>
            </a:lvl1pPr>
          </a:lstStyle>
          <a:p>
            <a:pPr marL="12700">
              <a:lnSpc>
                <a:spcPct val="100000"/>
              </a:lnSpc>
              <a:spcBef>
                <a:spcPts val="35"/>
              </a:spcBef>
            </a:pPr>
            <a:r>
              <a:rPr spc="-40" dirty="0"/>
              <a:t>ANOTHER </a:t>
            </a:r>
            <a:r>
              <a:rPr spc="-20" dirty="0"/>
              <a:t>MOBILE MARKETING </a:t>
            </a:r>
            <a:r>
              <a:rPr spc="-45" dirty="0"/>
              <a:t>INNOVATION</a:t>
            </a:r>
            <a:r>
              <a:rPr spc="-125" dirty="0"/>
              <a:t> </a:t>
            </a:r>
            <a:r>
              <a:rPr spc="-20" dirty="0"/>
              <a:t>FROM</a:t>
            </a:r>
          </a:p>
        </p:txBody>
      </p:sp>
      <p:sp>
        <p:nvSpPr>
          <p:cNvPr id="6" name="Holder 6"/>
          <p:cNvSpPr>
            <a:spLocks noGrp="1"/>
          </p:cNvSpPr>
          <p:nvPr>
            <p:ph type="dt" sz="half" idx="6"/>
          </p:nvPr>
        </p:nvSpPr>
        <p:spPr/>
        <p:txBody>
          <a:bodyPr lIns="0" tIns="0" rIns="0" bIns="0"/>
          <a:lstStyle>
            <a:lvl1pPr>
              <a:defRPr sz="600" b="0" i="0">
                <a:solidFill>
                  <a:schemeClr val="bg1"/>
                </a:solidFill>
                <a:latin typeface="Trebuchet MS"/>
                <a:cs typeface="Trebuchet MS"/>
              </a:defRPr>
            </a:lvl1pPr>
          </a:lstStyle>
          <a:p>
            <a:pPr marL="12700">
              <a:lnSpc>
                <a:spcPct val="100000"/>
              </a:lnSpc>
              <a:spcBef>
                <a:spcPts val="60"/>
              </a:spcBef>
            </a:pPr>
            <a:r>
              <a:rPr spc="-15" dirty="0"/>
              <a:t>© Copyright </a:t>
            </a:r>
            <a:r>
              <a:rPr spc="5" dirty="0"/>
              <a:t>2020. </a:t>
            </a:r>
            <a:r>
              <a:rPr spc="-20" dirty="0"/>
              <a:t>All images </a:t>
            </a:r>
            <a:r>
              <a:rPr spc="-25" dirty="0"/>
              <a:t>and ideas </a:t>
            </a:r>
            <a:r>
              <a:rPr spc="-20" dirty="0"/>
              <a:t>expressed </a:t>
            </a:r>
            <a:r>
              <a:rPr spc="-30" dirty="0"/>
              <a:t>in </a:t>
            </a:r>
            <a:r>
              <a:rPr spc="-20" dirty="0"/>
              <a:t>this </a:t>
            </a:r>
            <a:r>
              <a:rPr spc="-30" dirty="0"/>
              <a:t>document </a:t>
            </a:r>
            <a:r>
              <a:rPr spc="-35" dirty="0"/>
              <a:t>are </a:t>
            </a:r>
            <a:r>
              <a:rPr spc="-20" dirty="0"/>
              <a:t>Copyrighted </a:t>
            </a:r>
            <a:r>
              <a:rPr spc="-35" dirty="0"/>
              <a:t>material </a:t>
            </a:r>
            <a:r>
              <a:rPr spc="-25" dirty="0"/>
              <a:t>and </a:t>
            </a:r>
            <a:r>
              <a:rPr spc="-35" dirty="0"/>
              <a:t>the </a:t>
            </a:r>
            <a:r>
              <a:rPr spc="-25" dirty="0"/>
              <a:t>product </a:t>
            </a:r>
            <a:r>
              <a:rPr spc="-30" dirty="0"/>
              <a:t>of </a:t>
            </a:r>
            <a:r>
              <a:rPr spc="-45" dirty="0"/>
              <a:t>Textium, </a:t>
            </a:r>
            <a:r>
              <a:rPr spc="-30" dirty="0"/>
              <a:t>LLC.</a:t>
            </a:r>
          </a:p>
          <a:p>
            <a:pPr marL="12700">
              <a:lnSpc>
                <a:spcPct val="100000"/>
              </a:lnSpc>
              <a:spcBef>
                <a:spcPts val="80"/>
              </a:spcBef>
            </a:pPr>
            <a:r>
              <a:rPr sz="900" b="1" spc="-40" dirty="0">
                <a:latin typeface="Calibri"/>
                <a:cs typeface="Calibri"/>
              </a:rPr>
              <a:t>PATENT</a:t>
            </a:r>
            <a:r>
              <a:rPr sz="900" b="1" spc="-50" dirty="0">
                <a:latin typeface="Calibri"/>
                <a:cs typeface="Calibri"/>
              </a:rPr>
              <a:t> </a:t>
            </a:r>
            <a:r>
              <a:rPr sz="900" b="1" spc="-40" dirty="0">
                <a:latin typeface="Calibri"/>
                <a:cs typeface="Calibri"/>
              </a:rPr>
              <a:t>PENDING.</a:t>
            </a:r>
            <a:endParaRPr sz="900">
              <a:latin typeface="Calibri"/>
              <a:cs typeface="Calibri"/>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500" b="0" i="0">
                <a:solidFill>
                  <a:srgbClr val="0F3B55"/>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defRPr sz="800" b="0" i="0">
                <a:solidFill>
                  <a:schemeClr val="bg1"/>
                </a:solidFill>
                <a:latin typeface="Trebuchet MS"/>
                <a:cs typeface="Trebuchet MS"/>
              </a:defRPr>
            </a:lvl1pPr>
          </a:lstStyle>
          <a:p>
            <a:pPr marL="12700">
              <a:lnSpc>
                <a:spcPct val="100000"/>
              </a:lnSpc>
              <a:spcBef>
                <a:spcPts val="35"/>
              </a:spcBef>
            </a:pPr>
            <a:r>
              <a:rPr spc="-40" dirty="0"/>
              <a:t>ANOTHER </a:t>
            </a:r>
            <a:r>
              <a:rPr spc="-20" dirty="0"/>
              <a:t>MOBILE MARKETING </a:t>
            </a:r>
            <a:r>
              <a:rPr spc="-45" dirty="0"/>
              <a:t>INNOVATION</a:t>
            </a:r>
            <a:r>
              <a:rPr spc="-125" dirty="0"/>
              <a:t> </a:t>
            </a:r>
            <a:r>
              <a:rPr spc="-20" dirty="0"/>
              <a:t>FROM</a:t>
            </a:r>
          </a:p>
        </p:txBody>
      </p:sp>
      <p:sp>
        <p:nvSpPr>
          <p:cNvPr id="4" name="Holder 4"/>
          <p:cNvSpPr>
            <a:spLocks noGrp="1"/>
          </p:cNvSpPr>
          <p:nvPr>
            <p:ph type="dt" sz="half" idx="6"/>
          </p:nvPr>
        </p:nvSpPr>
        <p:spPr/>
        <p:txBody>
          <a:bodyPr lIns="0" tIns="0" rIns="0" bIns="0"/>
          <a:lstStyle>
            <a:lvl1pPr>
              <a:defRPr sz="600" b="0" i="0">
                <a:solidFill>
                  <a:schemeClr val="bg1"/>
                </a:solidFill>
                <a:latin typeface="Trebuchet MS"/>
                <a:cs typeface="Trebuchet MS"/>
              </a:defRPr>
            </a:lvl1pPr>
          </a:lstStyle>
          <a:p>
            <a:pPr marL="12700">
              <a:lnSpc>
                <a:spcPct val="100000"/>
              </a:lnSpc>
              <a:spcBef>
                <a:spcPts val="60"/>
              </a:spcBef>
            </a:pPr>
            <a:r>
              <a:rPr spc="-15" dirty="0"/>
              <a:t>© Copyright </a:t>
            </a:r>
            <a:r>
              <a:rPr spc="5" dirty="0"/>
              <a:t>2020. </a:t>
            </a:r>
            <a:r>
              <a:rPr spc="-20" dirty="0"/>
              <a:t>All images </a:t>
            </a:r>
            <a:r>
              <a:rPr spc="-25" dirty="0"/>
              <a:t>and ideas </a:t>
            </a:r>
            <a:r>
              <a:rPr spc="-20" dirty="0"/>
              <a:t>expressed </a:t>
            </a:r>
            <a:r>
              <a:rPr spc="-30" dirty="0"/>
              <a:t>in </a:t>
            </a:r>
            <a:r>
              <a:rPr spc="-20" dirty="0"/>
              <a:t>this </a:t>
            </a:r>
            <a:r>
              <a:rPr spc="-30" dirty="0"/>
              <a:t>document </a:t>
            </a:r>
            <a:r>
              <a:rPr spc="-35" dirty="0"/>
              <a:t>are </a:t>
            </a:r>
            <a:r>
              <a:rPr spc="-20" dirty="0"/>
              <a:t>Copyrighted </a:t>
            </a:r>
            <a:r>
              <a:rPr spc="-35" dirty="0"/>
              <a:t>material </a:t>
            </a:r>
            <a:r>
              <a:rPr spc="-25" dirty="0"/>
              <a:t>and </a:t>
            </a:r>
            <a:r>
              <a:rPr spc="-35" dirty="0"/>
              <a:t>the </a:t>
            </a:r>
            <a:r>
              <a:rPr spc="-25" dirty="0"/>
              <a:t>product </a:t>
            </a:r>
            <a:r>
              <a:rPr spc="-30" dirty="0"/>
              <a:t>of </a:t>
            </a:r>
            <a:r>
              <a:rPr spc="-45" dirty="0"/>
              <a:t>Textium, </a:t>
            </a:r>
            <a:r>
              <a:rPr spc="-30" dirty="0"/>
              <a:t>LLC.</a:t>
            </a:r>
          </a:p>
          <a:p>
            <a:pPr marL="12700">
              <a:lnSpc>
                <a:spcPct val="100000"/>
              </a:lnSpc>
              <a:spcBef>
                <a:spcPts val="80"/>
              </a:spcBef>
            </a:pPr>
            <a:r>
              <a:rPr sz="900" b="1" spc="-40" dirty="0">
                <a:latin typeface="Calibri"/>
                <a:cs typeface="Calibri"/>
              </a:rPr>
              <a:t>PATENT</a:t>
            </a:r>
            <a:r>
              <a:rPr sz="900" b="1" spc="-50" dirty="0">
                <a:latin typeface="Calibri"/>
                <a:cs typeface="Calibri"/>
              </a:rPr>
              <a:t> </a:t>
            </a:r>
            <a:r>
              <a:rPr sz="900" b="1" spc="-40" dirty="0">
                <a:latin typeface="Calibri"/>
                <a:cs typeface="Calibri"/>
              </a:rPr>
              <a:t>PENDING.</a:t>
            </a:r>
            <a:endParaRPr sz="900">
              <a:latin typeface="Calibri"/>
              <a:cs typeface="Calibri"/>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800" b="0" i="0">
                <a:solidFill>
                  <a:schemeClr val="bg1"/>
                </a:solidFill>
                <a:latin typeface="Trebuchet MS"/>
                <a:cs typeface="Trebuchet MS"/>
              </a:defRPr>
            </a:lvl1pPr>
          </a:lstStyle>
          <a:p>
            <a:pPr marL="12700">
              <a:lnSpc>
                <a:spcPct val="100000"/>
              </a:lnSpc>
              <a:spcBef>
                <a:spcPts val="35"/>
              </a:spcBef>
            </a:pPr>
            <a:r>
              <a:rPr spc="-40" dirty="0"/>
              <a:t>ANOTHER </a:t>
            </a:r>
            <a:r>
              <a:rPr spc="-20" dirty="0"/>
              <a:t>MOBILE MARKETING </a:t>
            </a:r>
            <a:r>
              <a:rPr spc="-45" dirty="0"/>
              <a:t>INNOVATION</a:t>
            </a:r>
            <a:r>
              <a:rPr spc="-125" dirty="0"/>
              <a:t> </a:t>
            </a:r>
            <a:r>
              <a:rPr spc="-20" dirty="0"/>
              <a:t>FROM</a:t>
            </a:r>
          </a:p>
        </p:txBody>
      </p:sp>
      <p:sp>
        <p:nvSpPr>
          <p:cNvPr id="3" name="Holder 3"/>
          <p:cNvSpPr>
            <a:spLocks noGrp="1"/>
          </p:cNvSpPr>
          <p:nvPr>
            <p:ph type="dt" sz="half" idx="6"/>
          </p:nvPr>
        </p:nvSpPr>
        <p:spPr/>
        <p:txBody>
          <a:bodyPr lIns="0" tIns="0" rIns="0" bIns="0"/>
          <a:lstStyle>
            <a:lvl1pPr>
              <a:defRPr sz="600" b="0" i="0">
                <a:solidFill>
                  <a:schemeClr val="bg1"/>
                </a:solidFill>
                <a:latin typeface="Trebuchet MS"/>
                <a:cs typeface="Trebuchet MS"/>
              </a:defRPr>
            </a:lvl1pPr>
          </a:lstStyle>
          <a:p>
            <a:pPr marL="12700">
              <a:lnSpc>
                <a:spcPct val="100000"/>
              </a:lnSpc>
              <a:spcBef>
                <a:spcPts val="60"/>
              </a:spcBef>
            </a:pPr>
            <a:r>
              <a:rPr spc="-15" dirty="0"/>
              <a:t>© Copyright </a:t>
            </a:r>
            <a:r>
              <a:rPr spc="5" dirty="0"/>
              <a:t>2020. </a:t>
            </a:r>
            <a:r>
              <a:rPr spc="-20" dirty="0"/>
              <a:t>All images </a:t>
            </a:r>
            <a:r>
              <a:rPr spc="-25" dirty="0"/>
              <a:t>and ideas </a:t>
            </a:r>
            <a:r>
              <a:rPr spc="-20" dirty="0"/>
              <a:t>expressed </a:t>
            </a:r>
            <a:r>
              <a:rPr spc="-30" dirty="0"/>
              <a:t>in </a:t>
            </a:r>
            <a:r>
              <a:rPr spc="-20" dirty="0"/>
              <a:t>this </a:t>
            </a:r>
            <a:r>
              <a:rPr spc="-30" dirty="0"/>
              <a:t>document </a:t>
            </a:r>
            <a:r>
              <a:rPr spc="-35" dirty="0"/>
              <a:t>are </a:t>
            </a:r>
            <a:r>
              <a:rPr spc="-20" dirty="0"/>
              <a:t>Copyrighted </a:t>
            </a:r>
            <a:r>
              <a:rPr spc="-35" dirty="0"/>
              <a:t>material </a:t>
            </a:r>
            <a:r>
              <a:rPr spc="-25" dirty="0"/>
              <a:t>and </a:t>
            </a:r>
            <a:r>
              <a:rPr spc="-35" dirty="0"/>
              <a:t>the </a:t>
            </a:r>
            <a:r>
              <a:rPr spc="-25" dirty="0"/>
              <a:t>product </a:t>
            </a:r>
            <a:r>
              <a:rPr spc="-30" dirty="0"/>
              <a:t>of </a:t>
            </a:r>
            <a:r>
              <a:rPr spc="-45" dirty="0"/>
              <a:t>Textium, </a:t>
            </a:r>
            <a:r>
              <a:rPr spc="-30" dirty="0"/>
              <a:t>LLC.</a:t>
            </a:r>
          </a:p>
          <a:p>
            <a:pPr marL="12700">
              <a:lnSpc>
                <a:spcPct val="100000"/>
              </a:lnSpc>
              <a:spcBef>
                <a:spcPts val="80"/>
              </a:spcBef>
            </a:pPr>
            <a:r>
              <a:rPr sz="900" b="1" spc="-40" dirty="0">
                <a:latin typeface="Calibri"/>
                <a:cs typeface="Calibri"/>
              </a:rPr>
              <a:t>PATENT</a:t>
            </a:r>
            <a:r>
              <a:rPr sz="900" b="1" spc="-50" dirty="0">
                <a:latin typeface="Calibri"/>
                <a:cs typeface="Calibri"/>
              </a:rPr>
              <a:t> </a:t>
            </a:r>
            <a:r>
              <a:rPr sz="900" b="1" spc="-40" dirty="0">
                <a:latin typeface="Calibri"/>
                <a:cs typeface="Calibri"/>
              </a:rPr>
              <a:t>PENDING.</a:t>
            </a:r>
            <a:endParaRPr sz="900">
              <a:latin typeface="Calibri"/>
              <a:cs typeface="Calibri"/>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7132319"/>
            <a:ext cx="10058400" cy="640080"/>
          </a:xfrm>
          <a:prstGeom prst="rect">
            <a:avLst/>
          </a:prstGeom>
          <a:blipFill>
            <a:blip r:embed="rId7" cstate="print"/>
            <a:stretch>
              <a:fillRect/>
            </a:stretch>
          </a:blipFill>
        </p:spPr>
        <p:txBody>
          <a:bodyPr wrap="square" lIns="0" tIns="0" rIns="0" bIns="0" rtlCol="0"/>
          <a:lstStyle/>
          <a:p>
            <a:endParaRPr/>
          </a:p>
        </p:txBody>
      </p:sp>
      <p:sp>
        <p:nvSpPr>
          <p:cNvPr id="17" name="bk object 17"/>
          <p:cNvSpPr/>
          <p:nvPr/>
        </p:nvSpPr>
        <p:spPr>
          <a:xfrm>
            <a:off x="8722795" y="7389828"/>
            <a:ext cx="0" cy="138430"/>
          </a:xfrm>
          <a:custGeom>
            <a:avLst/>
            <a:gdLst/>
            <a:ahLst/>
            <a:cxnLst/>
            <a:rect l="l" t="t" r="r" b="b"/>
            <a:pathLst>
              <a:path h="138429">
                <a:moveTo>
                  <a:pt x="0" y="0"/>
                </a:moveTo>
                <a:lnTo>
                  <a:pt x="0" y="138252"/>
                </a:lnTo>
              </a:path>
            </a:pathLst>
          </a:custGeom>
          <a:ln w="29324">
            <a:solidFill>
              <a:srgbClr val="FFFFFF"/>
            </a:solidFill>
          </a:ln>
        </p:spPr>
        <p:txBody>
          <a:bodyPr wrap="square" lIns="0" tIns="0" rIns="0" bIns="0" rtlCol="0"/>
          <a:lstStyle/>
          <a:p>
            <a:endParaRPr/>
          </a:p>
        </p:txBody>
      </p:sp>
      <p:sp>
        <p:nvSpPr>
          <p:cNvPr id="18" name="bk object 18"/>
          <p:cNvSpPr/>
          <p:nvPr/>
        </p:nvSpPr>
        <p:spPr>
          <a:xfrm>
            <a:off x="8657625" y="7376562"/>
            <a:ext cx="130810" cy="0"/>
          </a:xfrm>
          <a:custGeom>
            <a:avLst/>
            <a:gdLst/>
            <a:ahLst/>
            <a:cxnLst/>
            <a:rect l="l" t="t" r="r" b="b"/>
            <a:pathLst>
              <a:path w="130809">
                <a:moveTo>
                  <a:pt x="0" y="0"/>
                </a:moveTo>
                <a:lnTo>
                  <a:pt x="130340" y="0"/>
                </a:lnTo>
              </a:path>
            </a:pathLst>
          </a:custGeom>
          <a:ln w="26530">
            <a:solidFill>
              <a:srgbClr val="FFFFFF"/>
            </a:solidFill>
          </a:ln>
        </p:spPr>
        <p:txBody>
          <a:bodyPr wrap="square" lIns="0" tIns="0" rIns="0" bIns="0" rtlCol="0"/>
          <a:lstStyle/>
          <a:p>
            <a:endParaRPr/>
          </a:p>
        </p:txBody>
      </p:sp>
      <p:sp>
        <p:nvSpPr>
          <p:cNvPr id="19" name="bk object 19"/>
          <p:cNvSpPr/>
          <p:nvPr/>
        </p:nvSpPr>
        <p:spPr>
          <a:xfrm>
            <a:off x="8803205" y="7515059"/>
            <a:ext cx="113664" cy="0"/>
          </a:xfrm>
          <a:custGeom>
            <a:avLst/>
            <a:gdLst/>
            <a:ahLst/>
            <a:cxnLst/>
            <a:rect l="l" t="t" r="r" b="b"/>
            <a:pathLst>
              <a:path w="113665">
                <a:moveTo>
                  <a:pt x="0" y="0"/>
                </a:moveTo>
                <a:lnTo>
                  <a:pt x="113347" y="0"/>
                </a:lnTo>
              </a:path>
            </a:pathLst>
          </a:custGeom>
          <a:ln w="26670">
            <a:solidFill>
              <a:srgbClr val="FFFFFF"/>
            </a:solidFill>
          </a:ln>
        </p:spPr>
        <p:txBody>
          <a:bodyPr wrap="square" lIns="0" tIns="0" rIns="0" bIns="0" rtlCol="0"/>
          <a:lstStyle/>
          <a:p>
            <a:endParaRPr/>
          </a:p>
        </p:txBody>
      </p:sp>
      <p:sp>
        <p:nvSpPr>
          <p:cNvPr id="20" name="bk object 20"/>
          <p:cNvSpPr/>
          <p:nvPr/>
        </p:nvSpPr>
        <p:spPr>
          <a:xfrm>
            <a:off x="8803205" y="7457275"/>
            <a:ext cx="29845" cy="44450"/>
          </a:xfrm>
          <a:custGeom>
            <a:avLst/>
            <a:gdLst/>
            <a:ahLst/>
            <a:cxnLst/>
            <a:rect l="l" t="t" r="r" b="b"/>
            <a:pathLst>
              <a:path w="29845" h="44450">
                <a:moveTo>
                  <a:pt x="0" y="44449"/>
                </a:moveTo>
                <a:lnTo>
                  <a:pt x="29324" y="44449"/>
                </a:lnTo>
                <a:lnTo>
                  <a:pt x="29324" y="0"/>
                </a:lnTo>
                <a:lnTo>
                  <a:pt x="0" y="0"/>
                </a:lnTo>
                <a:lnTo>
                  <a:pt x="0" y="44449"/>
                </a:lnTo>
                <a:close/>
              </a:path>
            </a:pathLst>
          </a:custGeom>
          <a:solidFill>
            <a:srgbClr val="FFFFFF"/>
          </a:solidFill>
        </p:spPr>
        <p:txBody>
          <a:bodyPr wrap="square" lIns="0" tIns="0" rIns="0" bIns="0" rtlCol="0"/>
          <a:lstStyle/>
          <a:p>
            <a:endParaRPr/>
          </a:p>
        </p:txBody>
      </p:sp>
      <p:sp>
        <p:nvSpPr>
          <p:cNvPr id="21" name="bk object 21"/>
          <p:cNvSpPr/>
          <p:nvPr/>
        </p:nvSpPr>
        <p:spPr>
          <a:xfrm>
            <a:off x="8803205" y="7443940"/>
            <a:ext cx="105410" cy="0"/>
          </a:xfrm>
          <a:custGeom>
            <a:avLst/>
            <a:gdLst/>
            <a:ahLst/>
            <a:cxnLst/>
            <a:rect l="l" t="t" r="r" b="b"/>
            <a:pathLst>
              <a:path w="105409">
                <a:moveTo>
                  <a:pt x="0" y="0"/>
                </a:moveTo>
                <a:lnTo>
                  <a:pt x="104965" y="0"/>
                </a:lnTo>
              </a:path>
            </a:pathLst>
          </a:custGeom>
          <a:ln w="26669">
            <a:solidFill>
              <a:srgbClr val="FFFFFF"/>
            </a:solidFill>
          </a:ln>
        </p:spPr>
        <p:txBody>
          <a:bodyPr wrap="square" lIns="0" tIns="0" rIns="0" bIns="0" rtlCol="0"/>
          <a:lstStyle/>
          <a:p>
            <a:endParaRPr/>
          </a:p>
        </p:txBody>
      </p:sp>
      <p:sp>
        <p:nvSpPr>
          <p:cNvPr id="22" name="bk object 22"/>
          <p:cNvSpPr/>
          <p:nvPr/>
        </p:nvSpPr>
        <p:spPr>
          <a:xfrm>
            <a:off x="8803205" y="7389965"/>
            <a:ext cx="29845" cy="40640"/>
          </a:xfrm>
          <a:custGeom>
            <a:avLst/>
            <a:gdLst/>
            <a:ahLst/>
            <a:cxnLst/>
            <a:rect l="l" t="t" r="r" b="b"/>
            <a:pathLst>
              <a:path w="29845" h="40640">
                <a:moveTo>
                  <a:pt x="0" y="40640"/>
                </a:moveTo>
                <a:lnTo>
                  <a:pt x="29324" y="40640"/>
                </a:lnTo>
                <a:lnTo>
                  <a:pt x="29324" y="0"/>
                </a:lnTo>
                <a:lnTo>
                  <a:pt x="0" y="0"/>
                </a:lnTo>
                <a:lnTo>
                  <a:pt x="0" y="40640"/>
                </a:lnTo>
                <a:close/>
              </a:path>
            </a:pathLst>
          </a:custGeom>
          <a:solidFill>
            <a:srgbClr val="FFFFFF"/>
          </a:solidFill>
        </p:spPr>
        <p:txBody>
          <a:bodyPr wrap="square" lIns="0" tIns="0" rIns="0" bIns="0" rtlCol="0"/>
          <a:lstStyle/>
          <a:p>
            <a:endParaRPr/>
          </a:p>
        </p:txBody>
      </p:sp>
      <p:sp>
        <p:nvSpPr>
          <p:cNvPr id="23" name="bk object 23"/>
          <p:cNvSpPr/>
          <p:nvPr/>
        </p:nvSpPr>
        <p:spPr>
          <a:xfrm>
            <a:off x="8803205" y="7376629"/>
            <a:ext cx="109220" cy="0"/>
          </a:xfrm>
          <a:custGeom>
            <a:avLst/>
            <a:gdLst/>
            <a:ahLst/>
            <a:cxnLst/>
            <a:rect l="l" t="t" r="r" b="b"/>
            <a:pathLst>
              <a:path w="109220">
                <a:moveTo>
                  <a:pt x="0" y="0"/>
                </a:moveTo>
                <a:lnTo>
                  <a:pt x="109156" y="0"/>
                </a:lnTo>
              </a:path>
            </a:pathLst>
          </a:custGeom>
          <a:ln w="26670">
            <a:solidFill>
              <a:srgbClr val="FFFFFF"/>
            </a:solidFill>
          </a:ln>
        </p:spPr>
        <p:txBody>
          <a:bodyPr wrap="square" lIns="0" tIns="0" rIns="0" bIns="0" rtlCol="0"/>
          <a:lstStyle/>
          <a:p>
            <a:endParaRPr/>
          </a:p>
        </p:txBody>
      </p:sp>
      <p:sp>
        <p:nvSpPr>
          <p:cNvPr id="24" name="bk object 24"/>
          <p:cNvSpPr/>
          <p:nvPr/>
        </p:nvSpPr>
        <p:spPr>
          <a:xfrm>
            <a:off x="9153962" y="7389828"/>
            <a:ext cx="0" cy="138430"/>
          </a:xfrm>
          <a:custGeom>
            <a:avLst/>
            <a:gdLst/>
            <a:ahLst/>
            <a:cxnLst/>
            <a:rect l="l" t="t" r="r" b="b"/>
            <a:pathLst>
              <a:path h="138429">
                <a:moveTo>
                  <a:pt x="0" y="0"/>
                </a:moveTo>
                <a:lnTo>
                  <a:pt x="0" y="138252"/>
                </a:lnTo>
              </a:path>
            </a:pathLst>
          </a:custGeom>
          <a:ln w="29324">
            <a:solidFill>
              <a:srgbClr val="FFFFFF"/>
            </a:solidFill>
          </a:ln>
        </p:spPr>
        <p:txBody>
          <a:bodyPr wrap="square" lIns="0" tIns="0" rIns="0" bIns="0" rtlCol="0"/>
          <a:lstStyle/>
          <a:p>
            <a:endParaRPr/>
          </a:p>
        </p:txBody>
      </p:sp>
      <p:sp>
        <p:nvSpPr>
          <p:cNvPr id="25" name="bk object 25"/>
          <p:cNvSpPr/>
          <p:nvPr/>
        </p:nvSpPr>
        <p:spPr>
          <a:xfrm>
            <a:off x="9088791" y="7376562"/>
            <a:ext cx="130810" cy="0"/>
          </a:xfrm>
          <a:custGeom>
            <a:avLst/>
            <a:gdLst/>
            <a:ahLst/>
            <a:cxnLst/>
            <a:rect l="l" t="t" r="r" b="b"/>
            <a:pathLst>
              <a:path w="130809">
                <a:moveTo>
                  <a:pt x="0" y="0"/>
                </a:moveTo>
                <a:lnTo>
                  <a:pt x="130340" y="0"/>
                </a:lnTo>
              </a:path>
            </a:pathLst>
          </a:custGeom>
          <a:ln w="26530">
            <a:solidFill>
              <a:srgbClr val="FFFFFF"/>
            </a:solidFill>
          </a:ln>
        </p:spPr>
        <p:txBody>
          <a:bodyPr wrap="square" lIns="0" tIns="0" rIns="0" bIns="0" rtlCol="0"/>
          <a:lstStyle/>
          <a:p>
            <a:endParaRPr/>
          </a:p>
        </p:txBody>
      </p:sp>
      <p:sp>
        <p:nvSpPr>
          <p:cNvPr id="26" name="bk object 26"/>
          <p:cNvSpPr/>
          <p:nvPr/>
        </p:nvSpPr>
        <p:spPr>
          <a:xfrm>
            <a:off x="9233730" y="7363300"/>
            <a:ext cx="36195" cy="33655"/>
          </a:xfrm>
          <a:custGeom>
            <a:avLst/>
            <a:gdLst/>
            <a:ahLst/>
            <a:cxnLst/>
            <a:rect l="l" t="t" r="r" b="b"/>
            <a:pathLst>
              <a:path w="36195" h="33654">
                <a:moveTo>
                  <a:pt x="22809" y="0"/>
                </a:moveTo>
                <a:lnTo>
                  <a:pt x="12573" y="0"/>
                </a:lnTo>
                <a:lnTo>
                  <a:pt x="8343" y="1663"/>
                </a:lnTo>
                <a:lnTo>
                  <a:pt x="1663" y="8331"/>
                </a:lnTo>
                <a:lnTo>
                  <a:pt x="0" y="12255"/>
                </a:lnTo>
                <a:lnTo>
                  <a:pt x="0" y="21247"/>
                </a:lnTo>
                <a:lnTo>
                  <a:pt x="1663" y="25171"/>
                </a:lnTo>
                <a:lnTo>
                  <a:pt x="8343" y="31838"/>
                </a:lnTo>
                <a:lnTo>
                  <a:pt x="12573" y="33515"/>
                </a:lnTo>
                <a:lnTo>
                  <a:pt x="22809" y="33515"/>
                </a:lnTo>
                <a:lnTo>
                  <a:pt x="27114" y="31915"/>
                </a:lnTo>
                <a:lnTo>
                  <a:pt x="34099" y="25565"/>
                </a:lnTo>
                <a:lnTo>
                  <a:pt x="35839" y="21564"/>
                </a:lnTo>
                <a:lnTo>
                  <a:pt x="35839" y="11937"/>
                </a:lnTo>
                <a:lnTo>
                  <a:pt x="34099" y="7950"/>
                </a:lnTo>
                <a:lnTo>
                  <a:pt x="27114" y="1587"/>
                </a:lnTo>
                <a:lnTo>
                  <a:pt x="22809" y="0"/>
                </a:lnTo>
                <a:close/>
              </a:path>
            </a:pathLst>
          </a:custGeom>
          <a:solidFill>
            <a:srgbClr val="FFFFFF"/>
          </a:solidFill>
        </p:spPr>
        <p:txBody>
          <a:bodyPr wrap="square" lIns="0" tIns="0" rIns="0" bIns="0" rtlCol="0"/>
          <a:lstStyle/>
          <a:p>
            <a:endParaRPr/>
          </a:p>
        </p:txBody>
      </p:sp>
      <p:sp>
        <p:nvSpPr>
          <p:cNvPr id="27" name="bk object 27"/>
          <p:cNvSpPr/>
          <p:nvPr/>
        </p:nvSpPr>
        <p:spPr>
          <a:xfrm>
            <a:off x="9284836" y="7363296"/>
            <a:ext cx="132715" cy="169545"/>
          </a:xfrm>
          <a:custGeom>
            <a:avLst/>
            <a:gdLst/>
            <a:ahLst/>
            <a:cxnLst/>
            <a:rect l="l" t="t" r="r" b="b"/>
            <a:pathLst>
              <a:path w="132715" h="169545">
                <a:moveTo>
                  <a:pt x="29324" y="0"/>
                </a:moveTo>
                <a:lnTo>
                  <a:pt x="0" y="0"/>
                </a:lnTo>
                <a:lnTo>
                  <a:pt x="0" y="104266"/>
                </a:lnTo>
                <a:lnTo>
                  <a:pt x="12992" y="145922"/>
                </a:lnTo>
                <a:lnTo>
                  <a:pt x="46211" y="166417"/>
                </a:lnTo>
                <a:lnTo>
                  <a:pt x="66332" y="168973"/>
                </a:lnTo>
                <a:lnTo>
                  <a:pt x="73297" y="168689"/>
                </a:lnTo>
                <a:lnTo>
                  <a:pt x="119468" y="145922"/>
                </a:lnTo>
                <a:lnTo>
                  <a:pt x="122820" y="141046"/>
                </a:lnTo>
                <a:lnTo>
                  <a:pt x="59347" y="141046"/>
                </a:lnTo>
                <a:lnTo>
                  <a:pt x="53492" y="139839"/>
                </a:lnTo>
                <a:lnTo>
                  <a:pt x="29324" y="107378"/>
                </a:lnTo>
                <a:lnTo>
                  <a:pt x="29324" y="0"/>
                </a:lnTo>
                <a:close/>
              </a:path>
              <a:path w="132715" h="169545">
                <a:moveTo>
                  <a:pt x="132664" y="0"/>
                </a:moveTo>
                <a:lnTo>
                  <a:pt x="103339" y="0"/>
                </a:lnTo>
                <a:lnTo>
                  <a:pt x="103339" y="107378"/>
                </a:lnTo>
                <a:lnTo>
                  <a:pt x="102717" y="111594"/>
                </a:lnTo>
                <a:lnTo>
                  <a:pt x="73317" y="141046"/>
                </a:lnTo>
                <a:lnTo>
                  <a:pt x="122820" y="141046"/>
                </a:lnTo>
                <a:lnTo>
                  <a:pt x="132664" y="104266"/>
                </a:lnTo>
                <a:lnTo>
                  <a:pt x="132664" y="0"/>
                </a:lnTo>
                <a:close/>
              </a:path>
            </a:pathLst>
          </a:custGeom>
          <a:solidFill>
            <a:srgbClr val="FFFFFF"/>
          </a:solidFill>
        </p:spPr>
        <p:txBody>
          <a:bodyPr wrap="square" lIns="0" tIns="0" rIns="0" bIns="0" rtlCol="0"/>
          <a:lstStyle/>
          <a:p>
            <a:endParaRPr/>
          </a:p>
        </p:txBody>
      </p:sp>
      <p:sp>
        <p:nvSpPr>
          <p:cNvPr id="28" name="bk object 28"/>
          <p:cNvSpPr/>
          <p:nvPr/>
        </p:nvSpPr>
        <p:spPr>
          <a:xfrm>
            <a:off x="9251651" y="7416355"/>
            <a:ext cx="0" cy="111760"/>
          </a:xfrm>
          <a:custGeom>
            <a:avLst/>
            <a:gdLst/>
            <a:ahLst/>
            <a:cxnLst/>
            <a:rect l="l" t="t" r="r" b="b"/>
            <a:pathLst>
              <a:path h="111759">
                <a:moveTo>
                  <a:pt x="0" y="0"/>
                </a:moveTo>
                <a:lnTo>
                  <a:pt x="0" y="111721"/>
                </a:lnTo>
              </a:path>
            </a:pathLst>
          </a:custGeom>
          <a:ln w="27927">
            <a:solidFill>
              <a:srgbClr val="FFFFFF"/>
            </a:solidFill>
          </a:ln>
        </p:spPr>
        <p:txBody>
          <a:bodyPr wrap="square" lIns="0" tIns="0" rIns="0" bIns="0" rtlCol="0"/>
          <a:lstStyle/>
          <a:p>
            <a:endParaRPr/>
          </a:p>
        </p:txBody>
      </p:sp>
      <p:sp>
        <p:nvSpPr>
          <p:cNvPr id="29" name="bk object 29"/>
          <p:cNvSpPr/>
          <p:nvPr/>
        </p:nvSpPr>
        <p:spPr>
          <a:xfrm>
            <a:off x="9432765" y="7363294"/>
            <a:ext cx="177800" cy="165100"/>
          </a:xfrm>
          <a:custGeom>
            <a:avLst/>
            <a:gdLst/>
            <a:ahLst/>
            <a:cxnLst/>
            <a:rect l="l" t="t" r="r" b="b"/>
            <a:pathLst>
              <a:path w="177800" h="165100">
                <a:moveTo>
                  <a:pt x="44691" y="0"/>
                </a:moveTo>
                <a:lnTo>
                  <a:pt x="0" y="0"/>
                </a:lnTo>
                <a:lnTo>
                  <a:pt x="0" y="164782"/>
                </a:lnTo>
                <a:lnTo>
                  <a:pt x="27927" y="164782"/>
                </a:lnTo>
                <a:lnTo>
                  <a:pt x="27927" y="27927"/>
                </a:lnTo>
                <a:lnTo>
                  <a:pt x="55330" y="27927"/>
                </a:lnTo>
                <a:lnTo>
                  <a:pt x="44691" y="0"/>
                </a:lnTo>
                <a:close/>
              </a:path>
              <a:path w="177800" h="165100">
                <a:moveTo>
                  <a:pt x="55330" y="27927"/>
                </a:moveTo>
                <a:lnTo>
                  <a:pt x="28397" y="27927"/>
                </a:lnTo>
                <a:lnTo>
                  <a:pt x="78435" y="164782"/>
                </a:lnTo>
                <a:lnTo>
                  <a:pt x="98920" y="164782"/>
                </a:lnTo>
                <a:lnTo>
                  <a:pt x="116960" y="115442"/>
                </a:lnTo>
                <a:lnTo>
                  <a:pt x="88671" y="115442"/>
                </a:lnTo>
                <a:lnTo>
                  <a:pt x="55330" y="27927"/>
                </a:lnTo>
                <a:close/>
              </a:path>
              <a:path w="177800" h="165100">
                <a:moveTo>
                  <a:pt x="177355" y="27927"/>
                </a:moveTo>
                <a:lnTo>
                  <a:pt x="149415" y="27927"/>
                </a:lnTo>
                <a:lnTo>
                  <a:pt x="149415" y="164782"/>
                </a:lnTo>
                <a:lnTo>
                  <a:pt x="177355" y="164782"/>
                </a:lnTo>
                <a:lnTo>
                  <a:pt x="177355" y="27927"/>
                </a:lnTo>
                <a:close/>
              </a:path>
              <a:path w="177800" h="165100">
                <a:moveTo>
                  <a:pt x="177355" y="0"/>
                </a:moveTo>
                <a:lnTo>
                  <a:pt x="133134" y="0"/>
                </a:lnTo>
                <a:lnTo>
                  <a:pt x="88671" y="115442"/>
                </a:lnTo>
                <a:lnTo>
                  <a:pt x="116960" y="115442"/>
                </a:lnTo>
                <a:lnTo>
                  <a:pt x="148958" y="27927"/>
                </a:lnTo>
                <a:lnTo>
                  <a:pt x="177355" y="27927"/>
                </a:lnTo>
                <a:lnTo>
                  <a:pt x="177355" y="0"/>
                </a:lnTo>
                <a:close/>
              </a:path>
            </a:pathLst>
          </a:custGeom>
          <a:solidFill>
            <a:srgbClr val="FFFFFF"/>
          </a:solidFill>
        </p:spPr>
        <p:txBody>
          <a:bodyPr wrap="square" lIns="0" tIns="0" rIns="0" bIns="0" rtlCol="0"/>
          <a:lstStyle/>
          <a:p>
            <a:endParaRPr/>
          </a:p>
        </p:txBody>
      </p:sp>
      <p:sp>
        <p:nvSpPr>
          <p:cNvPr id="30" name="bk object 30"/>
          <p:cNvSpPr/>
          <p:nvPr/>
        </p:nvSpPr>
        <p:spPr>
          <a:xfrm>
            <a:off x="8926241" y="7363294"/>
            <a:ext cx="160020" cy="165100"/>
          </a:xfrm>
          <a:custGeom>
            <a:avLst/>
            <a:gdLst/>
            <a:ahLst/>
            <a:cxnLst/>
            <a:rect l="l" t="t" r="r" b="b"/>
            <a:pathLst>
              <a:path w="160020" h="165100">
                <a:moveTo>
                  <a:pt x="40728" y="0"/>
                </a:moveTo>
                <a:lnTo>
                  <a:pt x="3721" y="0"/>
                </a:lnTo>
                <a:lnTo>
                  <a:pt x="60972" y="79628"/>
                </a:lnTo>
                <a:lnTo>
                  <a:pt x="0" y="164782"/>
                </a:lnTo>
                <a:lnTo>
                  <a:pt x="35369" y="164782"/>
                </a:lnTo>
                <a:lnTo>
                  <a:pt x="78739" y="104343"/>
                </a:lnTo>
                <a:lnTo>
                  <a:pt x="115888" y="104343"/>
                </a:lnTo>
                <a:lnTo>
                  <a:pt x="97281" y="78511"/>
                </a:lnTo>
                <a:lnTo>
                  <a:pt x="115012" y="53797"/>
                </a:lnTo>
                <a:lnTo>
                  <a:pt x="79476" y="53797"/>
                </a:lnTo>
                <a:lnTo>
                  <a:pt x="40728" y="0"/>
                </a:lnTo>
                <a:close/>
              </a:path>
              <a:path w="160020" h="165100">
                <a:moveTo>
                  <a:pt x="115888" y="104343"/>
                </a:moveTo>
                <a:lnTo>
                  <a:pt x="78739" y="104343"/>
                </a:lnTo>
                <a:lnTo>
                  <a:pt x="122186" y="164782"/>
                </a:lnTo>
                <a:lnTo>
                  <a:pt x="159423" y="164782"/>
                </a:lnTo>
                <a:lnTo>
                  <a:pt x="115888" y="104343"/>
                </a:lnTo>
                <a:close/>
              </a:path>
              <a:path w="160020" h="165100">
                <a:moveTo>
                  <a:pt x="153606" y="0"/>
                </a:moveTo>
                <a:lnTo>
                  <a:pt x="117995" y="0"/>
                </a:lnTo>
                <a:lnTo>
                  <a:pt x="79476" y="53797"/>
                </a:lnTo>
                <a:lnTo>
                  <a:pt x="115012" y="53797"/>
                </a:lnTo>
                <a:lnTo>
                  <a:pt x="153606" y="0"/>
                </a:lnTo>
                <a:close/>
              </a:path>
            </a:pathLst>
          </a:custGeom>
          <a:solidFill>
            <a:srgbClr val="FFFFFF"/>
          </a:solidFill>
        </p:spPr>
        <p:txBody>
          <a:bodyPr wrap="square" lIns="0" tIns="0" rIns="0" bIns="0" rtlCol="0"/>
          <a:lstStyle/>
          <a:p>
            <a:endParaRPr/>
          </a:p>
        </p:txBody>
      </p:sp>
      <p:sp>
        <p:nvSpPr>
          <p:cNvPr id="31" name="bk object 31"/>
          <p:cNvSpPr/>
          <p:nvPr/>
        </p:nvSpPr>
        <p:spPr>
          <a:xfrm>
            <a:off x="8454664" y="7486082"/>
            <a:ext cx="26670" cy="26670"/>
          </a:xfrm>
          <a:custGeom>
            <a:avLst/>
            <a:gdLst/>
            <a:ahLst/>
            <a:cxnLst/>
            <a:rect l="l" t="t" r="r" b="b"/>
            <a:pathLst>
              <a:path w="26670" h="26670">
                <a:moveTo>
                  <a:pt x="20370" y="0"/>
                </a:moveTo>
                <a:lnTo>
                  <a:pt x="5867" y="0"/>
                </a:lnTo>
                <a:lnTo>
                  <a:pt x="0" y="5880"/>
                </a:lnTo>
                <a:lnTo>
                  <a:pt x="0" y="20383"/>
                </a:lnTo>
                <a:lnTo>
                  <a:pt x="5867" y="26263"/>
                </a:lnTo>
                <a:lnTo>
                  <a:pt x="20370" y="26263"/>
                </a:lnTo>
                <a:lnTo>
                  <a:pt x="26250" y="20383"/>
                </a:lnTo>
                <a:lnTo>
                  <a:pt x="26250" y="5880"/>
                </a:lnTo>
                <a:lnTo>
                  <a:pt x="20370" y="0"/>
                </a:lnTo>
                <a:close/>
              </a:path>
            </a:pathLst>
          </a:custGeom>
          <a:solidFill>
            <a:srgbClr val="FFFFFF"/>
          </a:solidFill>
        </p:spPr>
        <p:txBody>
          <a:bodyPr wrap="square" lIns="0" tIns="0" rIns="0" bIns="0" rtlCol="0"/>
          <a:lstStyle/>
          <a:p>
            <a:endParaRPr/>
          </a:p>
        </p:txBody>
      </p:sp>
      <p:sp>
        <p:nvSpPr>
          <p:cNvPr id="32" name="bk object 32"/>
          <p:cNvSpPr/>
          <p:nvPr/>
        </p:nvSpPr>
        <p:spPr>
          <a:xfrm>
            <a:off x="8499631" y="7486082"/>
            <a:ext cx="26670" cy="26670"/>
          </a:xfrm>
          <a:custGeom>
            <a:avLst/>
            <a:gdLst/>
            <a:ahLst/>
            <a:cxnLst/>
            <a:rect l="l" t="t" r="r" b="b"/>
            <a:pathLst>
              <a:path w="26670" h="26670">
                <a:moveTo>
                  <a:pt x="20370" y="0"/>
                </a:moveTo>
                <a:lnTo>
                  <a:pt x="5867" y="0"/>
                </a:lnTo>
                <a:lnTo>
                  <a:pt x="0" y="5880"/>
                </a:lnTo>
                <a:lnTo>
                  <a:pt x="0" y="20383"/>
                </a:lnTo>
                <a:lnTo>
                  <a:pt x="5867" y="26263"/>
                </a:lnTo>
                <a:lnTo>
                  <a:pt x="20370" y="26263"/>
                </a:lnTo>
                <a:lnTo>
                  <a:pt x="26250" y="20383"/>
                </a:lnTo>
                <a:lnTo>
                  <a:pt x="26250" y="5880"/>
                </a:lnTo>
                <a:lnTo>
                  <a:pt x="20370" y="0"/>
                </a:lnTo>
                <a:close/>
              </a:path>
            </a:pathLst>
          </a:custGeom>
          <a:solidFill>
            <a:srgbClr val="FFFFFF"/>
          </a:solidFill>
        </p:spPr>
        <p:txBody>
          <a:bodyPr wrap="square" lIns="0" tIns="0" rIns="0" bIns="0" rtlCol="0"/>
          <a:lstStyle/>
          <a:p>
            <a:endParaRPr/>
          </a:p>
        </p:txBody>
      </p:sp>
      <p:sp>
        <p:nvSpPr>
          <p:cNvPr id="33" name="bk object 33"/>
          <p:cNvSpPr/>
          <p:nvPr/>
        </p:nvSpPr>
        <p:spPr>
          <a:xfrm>
            <a:off x="8544597" y="7486082"/>
            <a:ext cx="26670" cy="26670"/>
          </a:xfrm>
          <a:custGeom>
            <a:avLst/>
            <a:gdLst/>
            <a:ahLst/>
            <a:cxnLst/>
            <a:rect l="l" t="t" r="r" b="b"/>
            <a:pathLst>
              <a:path w="26670" h="26670">
                <a:moveTo>
                  <a:pt x="20370" y="0"/>
                </a:moveTo>
                <a:lnTo>
                  <a:pt x="5867" y="0"/>
                </a:lnTo>
                <a:lnTo>
                  <a:pt x="0" y="5880"/>
                </a:lnTo>
                <a:lnTo>
                  <a:pt x="0" y="20383"/>
                </a:lnTo>
                <a:lnTo>
                  <a:pt x="5867" y="26263"/>
                </a:lnTo>
                <a:lnTo>
                  <a:pt x="20370" y="26263"/>
                </a:lnTo>
                <a:lnTo>
                  <a:pt x="26250" y="20383"/>
                </a:lnTo>
                <a:lnTo>
                  <a:pt x="26250" y="5880"/>
                </a:lnTo>
                <a:lnTo>
                  <a:pt x="20370" y="0"/>
                </a:lnTo>
                <a:close/>
              </a:path>
            </a:pathLst>
          </a:custGeom>
          <a:solidFill>
            <a:srgbClr val="FFFFFF"/>
          </a:solidFill>
        </p:spPr>
        <p:txBody>
          <a:bodyPr wrap="square" lIns="0" tIns="0" rIns="0" bIns="0" rtlCol="0"/>
          <a:lstStyle/>
          <a:p>
            <a:endParaRPr/>
          </a:p>
        </p:txBody>
      </p:sp>
      <p:sp>
        <p:nvSpPr>
          <p:cNvPr id="34" name="bk object 34"/>
          <p:cNvSpPr/>
          <p:nvPr/>
        </p:nvSpPr>
        <p:spPr>
          <a:xfrm>
            <a:off x="8398414" y="7343140"/>
            <a:ext cx="229235" cy="264160"/>
          </a:xfrm>
          <a:custGeom>
            <a:avLst/>
            <a:gdLst/>
            <a:ahLst/>
            <a:cxnLst/>
            <a:rect l="l" t="t" r="r" b="b"/>
            <a:pathLst>
              <a:path w="229234" h="264159">
                <a:moveTo>
                  <a:pt x="190766" y="0"/>
                </a:moveTo>
                <a:lnTo>
                  <a:pt x="37909" y="0"/>
                </a:lnTo>
                <a:lnTo>
                  <a:pt x="23151" y="2980"/>
                </a:lnTo>
                <a:lnTo>
                  <a:pt x="11101" y="11107"/>
                </a:lnTo>
                <a:lnTo>
                  <a:pt x="2978" y="23161"/>
                </a:lnTo>
                <a:lnTo>
                  <a:pt x="0" y="37922"/>
                </a:lnTo>
                <a:lnTo>
                  <a:pt x="0" y="167754"/>
                </a:lnTo>
                <a:lnTo>
                  <a:pt x="2781" y="182033"/>
                </a:lnTo>
                <a:lnTo>
                  <a:pt x="10396" y="193830"/>
                </a:lnTo>
                <a:lnTo>
                  <a:pt x="21747" y="202051"/>
                </a:lnTo>
                <a:lnTo>
                  <a:pt x="35737" y="205600"/>
                </a:lnTo>
                <a:lnTo>
                  <a:pt x="35737" y="263664"/>
                </a:lnTo>
                <a:lnTo>
                  <a:pt x="76425" y="228371"/>
                </a:lnTo>
                <a:lnTo>
                  <a:pt x="51777" y="228371"/>
                </a:lnTo>
                <a:lnTo>
                  <a:pt x="51739" y="189623"/>
                </a:lnTo>
                <a:lnTo>
                  <a:pt x="37909" y="189623"/>
                </a:lnTo>
                <a:lnTo>
                  <a:pt x="29407" y="187901"/>
                </a:lnTo>
                <a:lnTo>
                  <a:pt x="22455" y="183208"/>
                </a:lnTo>
                <a:lnTo>
                  <a:pt x="17762" y="176255"/>
                </a:lnTo>
                <a:lnTo>
                  <a:pt x="16040" y="167754"/>
                </a:lnTo>
                <a:lnTo>
                  <a:pt x="16040" y="37922"/>
                </a:lnTo>
                <a:lnTo>
                  <a:pt x="17762" y="29415"/>
                </a:lnTo>
                <a:lnTo>
                  <a:pt x="22455" y="22463"/>
                </a:lnTo>
                <a:lnTo>
                  <a:pt x="29407" y="17773"/>
                </a:lnTo>
                <a:lnTo>
                  <a:pt x="37909" y="16052"/>
                </a:lnTo>
                <a:lnTo>
                  <a:pt x="220915" y="16052"/>
                </a:lnTo>
                <a:lnTo>
                  <a:pt x="217581" y="11107"/>
                </a:lnTo>
                <a:lnTo>
                  <a:pt x="205527" y="2980"/>
                </a:lnTo>
                <a:lnTo>
                  <a:pt x="190766" y="0"/>
                </a:lnTo>
                <a:close/>
              </a:path>
              <a:path w="229234" h="264159">
                <a:moveTo>
                  <a:pt x="220915" y="16052"/>
                </a:moveTo>
                <a:lnTo>
                  <a:pt x="190766" y="16052"/>
                </a:lnTo>
                <a:lnTo>
                  <a:pt x="199268" y="17773"/>
                </a:lnTo>
                <a:lnTo>
                  <a:pt x="206221" y="22463"/>
                </a:lnTo>
                <a:lnTo>
                  <a:pt x="210913" y="29415"/>
                </a:lnTo>
                <a:lnTo>
                  <a:pt x="212636" y="37922"/>
                </a:lnTo>
                <a:lnTo>
                  <a:pt x="212636" y="167754"/>
                </a:lnTo>
                <a:lnTo>
                  <a:pt x="210913" y="176255"/>
                </a:lnTo>
                <a:lnTo>
                  <a:pt x="206221" y="183208"/>
                </a:lnTo>
                <a:lnTo>
                  <a:pt x="199268" y="187901"/>
                </a:lnTo>
                <a:lnTo>
                  <a:pt x="190766" y="189623"/>
                </a:lnTo>
                <a:lnTo>
                  <a:pt x="96608" y="189623"/>
                </a:lnTo>
                <a:lnTo>
                  <a:pt x="51777" y="228371"/>
                </a:lnTo>
                <a:lnTo>
                  <a:pt x="76425" y="228371"/>
                </a:lnTo>
                <a:lnTo>
                  <a:pt x="102603" y="205663"/>
                </a:lnTo>
                <a:lnTo>
                  <a:pt x="190766" y="205663"/>
                </a:lnTo>
                <a:lnTo>
                  <a:pt x="205527" y="202685"/>
                </a:lnTo>
                <a:lnTo>
                  <a:pt x="217581" y="194562"/>
                </a:lnTo>
                <a:lnTo>
                  <a:pt x="225708" y="182512"/>
                </a:lnTo>
                <a:lnTo>
                  <a:pt x="228688" y="167754"/>
                </a:lnTo>
                <a:lnTo>
                  <a:pt x="228688" y="37922"/>
                </a:lnTo>
                <a:lnTo>
                  <a:pt x="225708" y="23161"/>
                </a:lnTo>
                <a:lnTo>
                  <a:pt x="220915" y="16052"/>
                </a:lnTo>
                <a:close/>
              </a:path>
            </a:pathLst>
          </a:custGeom>
          <a:solidFill>
            <a:srgbClr val="047DB7"/>
          </a:solidFill>
        </p:spPr>
        <p:txBody>
          <a:bodyPr wrap="square" lIns="0" tIns="0" rIns="0" bIns="0" rtlCol="0"/>
          <a:lstStyle/>
          <a:p>
            <a:endParaRPr/>
          </a:p>
        </p:txBody>
      </p:sp>
      <p:sp>
        <p:nvSpPr>
          <p:cNvPr id="2" name="Holder 2"/>
          <p:cNvSpPr>
            <a:spLocks noGrp="1"/>
          </p:cNvSpPr>
          <p:nvPr>
            <p:ph type="title"/>
          </p:nvPr>
        </p:nvSpPr>
        <p:spPr>
          <a:xfrm>
            <a:off x="3114548" y="395154"/>
            <a:ext cx="5774690" cy="558800"/>
          </a:xfrm>
          <a:prstGeom prst="rect">
            <a:avLst/>
          </a:prstGeom>
        </p:spPr>
        <p:txBody>
          <a:bodyPr wrap="square" lIns="0" tIns="0" rIns="0" bIns="0">
            <a:spAutoFit/>
          </a:bodyPr>
          <a:lstStyle>
            <a:lvl1pPr>
              <a:defRPr sz="3500" b="0" i="0">
                <a:solidFill>
                  <a:srgbClr val="0F3B55"/>
                </a:solidFill>
                <a:latin typeface="Calibri"/>
                <a:cs typeface="Calibri"/>
              </a:defRPr>
            </a:lvl1pPr>
          </a:lstStyle>
          <a:p>
            <a:endParaRPr/>
          </a:p>
        </p:txBody>
      </p:sp>
      <p:sp>
        <p:nvSpPr>
          <p:cNvPr id="3" name="Holder 3"/>
          <p:cNvSpPr>
            <a:spLocks noGrp="1"/>
          </p:cNvSpPr>
          <p:nvPr>
            <p:ph type="body" idx="1"/>
          </p:nvPr>
        </p:nvSpPr>
        <p:spPr>
          <a:xfrm>
            <a:off x="1120394" y="1421279"/>
            <a:ext cx="7817611" cy="1889125"/>
          </a:xfrm>
          <a:prstGeom prst="rect">
            <a:avLst/>
          </a:prstGeom>
        </p:spPr>
        <p:txBody>
          <a:bodyPr wrap="square" lIns="0" tIns="0" rIns="0" bIns="0">
            <a:spAutoFit/>
          </a:bodyPr>
          <a:lstStyle>
            <a:lvl1pPr>
              <a:defRPr sz="1600" b="0" i="0">
                <a:solidFill>
                  <a:srgbClr val="595B61"/>
                </a:solidFill>
                <a:latin typeface="Calibri"/>
                <a:cs typeface="Calibri"/>
              </a:defRPr>
            </a:lvl1pPr>
          </a:lstStyle>
          <a:p>
            <a:endParaRPr/>
          </a:p>
        </p:txBody>
      </p:sp>
      <p:sp>
        <p:nvSpPr>
          <p:cNvPr id="4" name="Holder 4"/>
          <p:cNvSpPr>
            <a:spLocks noGrp="1"/>
          </p:cNvSpPr>
          <p:nvPr>
            <p:ph type="ftr" sz="quarter" idx="5"/>
          </p:nvPr>
        </p:nvSpPr>
        <p:spPr>
          <a:xfrm>
            <a:off x="6223190" y="7394057"/>
            <a:ext cx="2113279" cy="140334"/>
          </a:xfrm>
          <a:prstGeom prst="rect">
            <a:avLst/>
          </a:prstGeom>
        </p:spPr>
        <p:txBody>
          <a:bodyPr wrap="square" lIns="0" tIns="0" rIns="0" bIns="0">
            <a:spAutoFit/>
          </a:bodyPr>
          <a:lstStyle>
            <a:lvl1pPr>
              <a:defRPr sz="800" b="0" i="0">
                <a:solidFill>
                  <a:schemeClr val="bg1"/>
                </a:solidFill>
                <a:latin typeface="Trebuchet MS"/>
                <a:cs typeface="Trebuchet MS"/>
              </a:defRPr>
            </a:lvl1pPr>
          </a:lstStyle>
          <a:p>
            <a:pPr marL="12700">
              <a:lnSpc>
                <a:spcPct val="100000"/>
              </a:lnSpc>
              <a:spcBef>
                <a:spcPts val="35"/>
              </a:spcBef>
            </a:pPr>
            <a:r>
              <a:rPr spc="-40" dirty="0"/>
              <a:t>ANOTHER </a:t>
            </a:r>
            <a:r>
              <a:rPr spc="-20" dirty="0"/>
              <a:t>MOBILE MARKETING </a:t>
            </a:r>
            <a:r>
              <a:rPr spc="-45" dirty="0"/>
              <a:t>INNOVATION</a:t>
            </a:r>
            <a:r>
              <a:rPr spc="-125" dirty="0"/>
              <a:t> </a:t>
            </a:r>
            <a:r>
              <a:rPr spc="-20" dirty="0"/>
              <a:t>FROM</a:t>
            </a:r>
          </a:p>
        </p:txBody>
      </p:sp>
      <p:sp>
        <p:nvSpPr>
          <p:cNvPr id="5" name="Holder 5"/>
          <p:cNvSpPr>
            <a:spLocks noGrp="1"/>
          </p:cNvSpPr>
          <p:nvPr>
            <p:ph type="dt" sz="half" idx="6"/>
          </p:nvPr>
        </p:nvSpPr>
        <p:spPr>
          <a:xfrm>
            <a:off x="425704" y="7344459"/>
            <a:ext cx="4051935" cy="259715"/>
          </a:xfrm>
          <a:prstGeom prst="rect">
            <a:avLst/>
          </a:prstGeom>
        </p:spPr>
        <p:txBody>
          <a:bodyPr wrap="square" lIns="0" tIns="0" rIns="0" bIns="0">
            <a:spAutoFit/>
          </a:bodyPr>
          <a:lstStyle>
            <a:lvl1pPr>
              <a:defRPr sz="600" b="0" i="0">
                <a:solidFill>
                  <a:schemeClr val="bg1"/>
                </a:solidFill>
                <a:latin typeface="Trebuchet MS"/>
                <a:cs typeface="Trebuchet MS"/>
              </a:defRPr>
            </a:lvl1pPr>
          </a:lstStyle>
          <a:p>
            <a:pPr marL="12700">
              <a:lnSpc>
                <a:spcPct val="100000"/>
              </a:lnSpc>
              <a:spcBef>
                <a:spcPts val="60"/>
              </a:spcBef>
            </a:pPr>
            <a:r>
              <a:rPr spc="-15" dirty="0"/>
              <a:t>© Copyright </a:t>
            </a:r>
            <a:r>
              <a:rPr spc="5" dirty="0"/>
              <a:t>2020. </a:t>
            </a:r>
            <a:r>
              <a:rPr spc="-20" dirty="0"/>
              <a:t>All images </a:t>
            </a:r>
            <a:r>
              <a:rPr spc="-25" dirty="0"/>
              <a:t>and ideas </a:t>
            </a:r>
            <a:r>
              <a:rPr spc="-20" dirty="0"/>
              <a:t>expressed </a:t>
            </a:r>
            <a:r>
              <a:rPr spc="-30" dirty="0"/>
              <a:t>in </a:t>
            </a:r>
            <a:r>
              <a:rPr spc="-20" dirty="0"/>
              <a:t>this </a:t>
            </a:r>
            <a:r>
              <a:rPr spc="-30" dirty="0"/>
              <a:t>document </a:t>
            </a:r>
            <a:r>
              <a:rPr spc="-35" dirty="0"/>
              <a:t>are </a:t>
            </a:r>
            <a:r>
              <a:rPr spc="-20" dirty="0"/>
              <a:t>Copyrighted </a:t>
            </a:r>
            <a:r>
              <a:rPr spc="-35" dirty="0"/>
              <a:t>material </a:t>
            </a:r>
            <a:r>
              <a:rPr spc="-25" dirty="0"/>
              <a:t>and </a:t>
            </a:r>
            <a:r>
              <a:rPr spc="-35" dirty="0"/>
              <a:t>the </a:t>
            </a:r>
            <a:r>
              <a:rPr spc="-25" dirty="0"/>
              <a:t>product </a:t>
            </a:r>
            <a:r>
              <a:rPr spc="-30" dirty="0"/>
              <a:t>of </a:t>
            </a:r>
            <a:r>
              <a:rPr spc="-45" dirty="0"/>
              <a:t>Textium, </a:t>
            </a:r>
            <a:r>
              <a:rPr spc="-30" dirty="0"/>
              <a:t>LLC.</a:t>
            </a:r>
          </a:p>
          <a:p>
            <a:pPr marL="12700">
              <a:lnSpc>
                <a:spcPct val="100000"/>
              </a:lnSpc>
              <a:spcBef>
                <a:spcPts val="80"/>
              </a:spcBef>
            </a:pPr>
            <a:r>
              <a:rPr sz="900" b="1" spc="-40" dirty="0">
                <a:latin typeface="Calibri"/>
                <a:cs typeface="Calibri"/>
              </a:rPr>
              <a:t>PATENT</a:t>
            </a:r>
            <a:r>
              <a:rPr sz="900" b="1" spc="-50" dirty="0">
                <a:latin typeface="Calibri"/>
                <a:cs typeface="Calibri"/>
              </a:rPr>
              <a:t> </a:t>
            </a:r>
            <a:r>
              <a:rPr sz="900" b="1" spc="-40" dirty="0">
                <a:latin typeface="Calibri"/>
                <a:cs typeface="Calibri"/>
              </a:rPr>
              <a:t>PENDING.</a:t>
            </a:r>
            <a:endParaRPr sz="900">
              <a:latin typeface="Calibri"/>
              <a:cs typeface="Calibri"/>
            </a:endParaRPr>
          </a:p>
        </p:txBody>
      </p:sp>
      <p:sp>
        <p:nvSpPr>
          <p:cNvPr id="6" name="Holder 6"/>
          <p:cNvSpPr>
            <a:spLocks noGrp="1"/>
          </p:cNvSpPr>
          <p:nvPr>
            <p:ph type="sldNum" sz="quarter" idx="7"/>
          </p:nvPr>
        </p:nvSpPr>
        <p:spPr>
          <a:xfrm>
            <a:off x="7242048" y="7228332"/>
            <a:ext cx="2313432" cy="38862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5.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magicURL.com/subscription" TargetMode="Externa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emf"/></Relationships>
</file>

<file path=ppt/slides/_rels/slide12.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4.jpg"/><Relationship Id="rId18" Type="http://schemas.openxmlformats.org/officeDocument/2006/relationships/image" Target="../media/image59.png"/><Relationship Id="rId3" Type="http://schemas.openxmlformats.org/officeDocument/2006/relationships/image" Target="../media/image47.jpg"/><Relationship Id="rId21" Type="http://schemas.openxmlformats.org/officeDocument/2006/relationships/image" Target="../media/image11.png"/><Relationship Id="rId7" Type="http://schemas.openxmlformats.org/officeDocument/2006/relationships/hyperlink" Target="http://www.DJennCars.com/" TargetMode="External"/><Relationship Id="rId12" Type="http://schemas.openxmlformats.org/officeDocument/2006/relationships/image" Target="../media/image53.png"/><Relationship Id="rId17" Type="http://schemas.openxmlformats.org/officeDocument/2006/relationships/image" Target="../media/image58.png"/><Relationship Id="rId2" Type="http://schemas.openxmlformats.org/officeDocument/2006/relationships/image" Target="../media/image46.png"/><Relationship Id="rId16" Type="http://schemas.openxmlformats.org/officeDocument/2006/relationships/image" Target="../media/image57.png"/><Relationship Id="rId20" Type="http://schemas.openxmlformats.org/officeDocument/2006/relationships/image" Target="../media/image61.jpg"/><Relationship Id="rId1" Type="http://schemas.openxmlformats.org/officeDocument/2006/relationships/slideLayout" Target="../slideLayouts/slideLayout2.xml"/><Relationship Id="rId6" Type="http://schemas.openxmlformats.org/officeDocument/2006/relationships/hyperlink" Target="http://DJennCars.com/instant-trade-value.htm" TargetMode="External"/><Relationship Id="rId11" Type="http://schemas.openxmlformats.org/officeDocument/2006/relationships/hyperlink" Target="http://www.DJennCars.com/instant-trade-value.htm" TargetMode="External"/><Relationship Id="rId24" Type="http://schemas.openxmlformats.org/officeDocument/2006/relationships/image" Target="../media/image6.png"/><Relationship Id="rId5" Type="http://schemas.openxmlformats.org/officeDocument/2006/relationships/image" Target="../media/image49.png"/><Relationship Id="rId15" Type="http://schemas.openxmlformats.org/officeDocument/2006/relationships/image" Target="../media/image56.png"/><Relationship Id="rId23" Type="http://schemas.openxmlformats.org/officeDocument/2006/relationships/image" Target="../media/image4.emf"/><Relationship Id="rId10" Type="http://schemas.openxmlformats.org/officeDocument/2006/relationships/image" Target="../media/image52.png"/><Relationship Id="rId19" Type="http://schemas.openxmlformats.org/officeDocument/2006/relationships/image" Target="../media/image60.jpg"/><Relationship Id="rId4" Type="http://schemas.openxmlformats.org/officeDocument/2006/relationships/image" Target="../media/image48.png"/><Relationship Id="rId9" Type="http://schemas.openxmlformats.org/officeDocument/2006/relationships/image" Target="../media/image51.png"/><Relationship Id="rId14" Type="http://schemas.openxmlformats.org/officeDocument/2006/relationships/image" Target="../media/image55.jpg"/><Relationship Id="rId22" Type="http://schemas.openxmlformats.org/officeDocument/2006/relationships/image" Target="../media/image3.png"/></Relationships>
</file>

<file path=ppt/slides/_rels/slide13.xml.rels><?xml version="1.0" encoding="UTF-8" standalone="yes"?>
<Relationships xmlns="http://schemas.openxmlformats.org/package/2006/relationships"><Relationship Id="rId8" Type="http://schemas.openxmlformats.org/officeDocument/2006/relationships/image" Target="../media/image66.png"/><Relationship Id="rId13" Type="http://schemas.openxmlformats.org/officeDocument/2006/relationships/hyperlink" Target="mailto:trice@djenncars.com" TargetMode="External"/><Relationship Id="rId18" Type="http://schemas.openxmlformats.org/officeDocument/2006/relationships/image" Target="../media/image10.png"/><Relationship Id="rId3" Type="http://schemas.openxmlformats.org/officeDocument/2006/relationships/hyperlink" Target="https://go.magicurl.com/758115436" TargetMode="External"/><Relationship Id="rId21" Type="http://schemas.openxmlformats.org/officeDocument/2006/relationships/image" Target="../media/image3.png"/><Relationship Id="rId7" Type="http://schemas.openxmlformats.org/officeDocument/2006/relationships/image" Target="../media/image65.png"/><Relationship Id="rId12" Type="http://schemas.openxmlformats.org/officeDocument/2006/relationships/image" Target="../media/image70.jpg"/><Relationship Id="rId17" Type="http://schemas.openxmlformats.org/officeDocument/2006/relationships/hyperlink" Target="http://www.DJennCars.com/instant-trade-value.htm" TargetMode="External"/><Relationship Id="rId2" Type="http://schemas.openxmlformats.org/officeDocument/2006/relationships/image" Target="../media/image62.jpg"/><Relationship Id="rId16" Type="http://schemas.openxmlformats.org/officeDocument/2006/relationships/image" Target="../media/image73.png"/><Relationship Id="rId20"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hyperlink" Target="http://www.DJennCars.com/" TargetMode="External"/><Relationship Id="rId15" Type="http://schemas.openxmlformats.org/officeDocument/2006/relationships/image" Target="../media/image72.jpg"/><Relationship Id="rId23" Type="http://schemas.openxmlformats.org/officeDocument/2006/relationships/image" Target="../media/image6.png"/><Relationship Id="rId10" Type="http://schemas.openxmlformats.org/officeDocument/2006/relationships/image" Target="../media/image68.png"/><Relationship Id="rId19" Type="http://schemas.openxmlformats.org/officeDocument/2006/relationships/image" Target="../media/image11.png"/><Relationship Id="rId4" Type="http://schemas.openxmlformats.org/officeDocument/2006/relationships/image" Target="../media/image63.png"/><Relationship Id="rId9" Type="http://schemas.openxmlformats.org/officeDocument/2006/relationships/image" Target="../media/image67.png"/><Relationship Id="rId14" Type="http://schemas.openxmlformats.org/officeDocument/2006/relationships/image" Target="../media/image71.jpg"/><Relationship Id="rId22" Type="http://schemas.openxmlformats.org/officeDocument/2006/relationships/image" Target="../media/image4.emf"/></Relationships>
</file>

<file path=ppt/slides/_rels/slide14.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jpg"/><Relationship Id="rId7" Type="http://schemas.openxmlformats.org/officeDocument/2006/relationships/image" Target="../media/image79.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6.png"/><Relationship Id="rId5" Type="http://schemas.openxmlformats.org/officeDocument/2006/relationships/image" Target="../media/image77.jpg"/><Relationship Id="rId10" Type="http://schemas.openxmlformats.org/officeDocument/2006/relationships/image" Target="../media/image4.emf"/><Relationship Id="rId4" Type="http://schemas.openxmlformats.org/officeDocument/2006/relationships/image" Target="../media/image76.png"/><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emf"/></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6.png"/><Relationship Id="rId18"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4.emf"/><Relationship Id="rId17" Type="http://schemas.openxmlformats.org/officeDocument/2006/relationships/image" Target="../media/image19.png"/><Relationship Id="rId2" Type="http://schemas.openxmlformats.org/officeDocument/2006/relationships/image" Target="../media/image3.png"/><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7.png"/><Relationship Id="rId10" Type="http://schemas.openxmlformats.org/officeDocument/2006/relationships/image" Target="../media/image14.png"/><Relationship Id="rId19" Type="http://schemas.openxmlformats.org/officeDocument/2006/relationships/image" Target="../media/image21.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0.png"/><Relationship Id="rId7"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27.png"/><Relationship Id="rId5" Type="http://schemas.openxmlformats.org/officeDocument/2006/relationships/image" Target="../media/image4.emf"/><Relationship Id="rId10" Type="http://schemas.openxmlformats.org/officeDocument/2006/relationships/image" Target="../media/image26.png"/><Relationship Id="rId4" Type="http://schemas.openxmlformats.org/officeDocument/2006/relationships/image" Target="../media/image3.pn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6.png"/><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6.png"/><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image" Target="../media/image32.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6.png"/><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35.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10.png"/><Relationship Id="rId3" Type="http://schemas.openxmlformats.org/officeDocument/2006/relationships/image" Target="../media/image36.png"/><Relationship Id="rId7" Type="http://schemas.openxmlformats.org/officeDocument/2006/relationships/image" Target="../media/image40.jpg"/><Relationship Id="rId12" Type="http://schemas.openxmlformats.org/officeDocument/2006/relationships/image" Target="../media/image45.png"/><Relationship Id="rId2" Type="http://schemas.openxmlformats.org/officeDocument/2006/relationships/image" Target="../media/image3.png"/><Relationship Id="rId16"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png"/><Relationship Id="rId15" Type="http://schemas.openxmlformats.org/officeDocument/2006/relationships/image" Target="../media/image4.emf"/><Relationship Id="rId10" Type="http://schemas.openxmlformats.org/officeDocument/2006/relationships/image" Target="../media/image43.png"/><Relationship Id="rId4" Type="http://schemas.openxmlformats.org/officeDocument/2006/relationships/image" Target="../media/image37.png"/><Relationship Id="rId9" Type="http://schemas.openxmlformats.org/officeDocument/2006/relationships/image" Target="../media/image42.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38404" y="7357159"/>
            <a:ext cx="7885430" cy="234315"/>
          </a:xfrm>
          <a:prstGeom prst="rect">
            <a:avLst/>
          </a:prstGeom>
        </p:spPr>
        <p:txBody>
          <a:bodyPr vert="horz" wrap="square" lIns="0" tIns="0" rIns="0" bIns="0" rtlCol="0">
            <a:spAutoFit/>
          </a:bodyPr>
          <a:lstStyle/>
          <a:p>
            <a:pPr>
              <a:lnSpc>
                <a:spcPts val="455"/>
              </a:lnSpc>
            </a:pPr>
            <a:r>
              <a:rPr sz="600" spc="-15" dirty="0">
                <a:solidFill>
                  <a:srgbClr val="FFFFFF"/>
                </a:solidFill>
                <a:latin typeface="Trebuchet MS"/>
                <a:cs typeface="Trebuchet MS"/>
              </a:rPr>
              <a:t>© Copyright </a:t>
            </a:r>
            <a:r>
              <a:rPr sz="600" spc="5" dirty="0">
                <a:solidFill>
                  <a:srgbClr val="FFFFFF"/>
                </a:solidFill>
                <a:latin typeface="Trebuchet MS"/>
                <a:cs typeface="Trebuchet MS"/>
              </a:rPr>
              <a:t>2020. </a:t>
            </a:r>
            <a:r>
              <a:rPr sz="600" spc="-20" dirty="0">
                <a:solidFill>
                  <a:srgbClr val="FFFFFF"/>
                </a:solidFill>
                <a:latin typeface="Trebuchet MS"/>
                <a:cs typeface="Trebuchet MS"/>
              </a:rPr>
              <a:t>All images </a:t>
            </a:r>
            <a:r>
              <a:rPr sz="600" spc="-25" dirty="0">
                <a:solidFill>
                  <a:srgbClr val="FFFFFF"/>
                </a:solidFill>
                <a:latin typeface="Trebuchet MS"/>
                <a:cs typeface="Trebuchet MS"/>
              </a:rPr>
              <a:t>and ideas </a:t>
            </a:r>
            <a:r>
              <a:rPr sz="600" spc="-20" dirty="0">
                <a:solidFill>
                  <a:srgbClr val="FFFFFF"/>
                </a:solidFill>
                <a:latin typeface="Trebuchet MS"/>
                <a:cs typeface="Trebuchet MS"/>
              </a:rPr>
              <a:t>expressed </a:t>
            </a:r>
            <a:r>
              <a:rPr sz="600" spc="-30" dirty="0">
                <a:solidFill>
                  <a:srgbClr val="FFFFFF"/>
                </a:solidFill>
                <a:latin typeface="Trebuchet MS"/>
                <a:cs typeface="Trebuchet MS"/>
              </a:rPr>
              <a:t>in </a:t>
            </a:r>
            <a:r>
              <a:rPr sz="600" spc="-20" dirty="0">
                <a:solidFill>
                  <a:srgbClr val="FFFFFF"/>
                </a:solidFill>
                <a:latin typeface="Trebuchet MS"/>
                <a:cs typeface="Trebuchet MS"/>
              </a:rPr>
              <a:t>this </a:t>
            </a:r>
            <a:r>
              <a:rPr sz="600" spc="-30" dirty="0">
                <a:solidFill>
                  <a:srgbClr val="FFFFFF"/>
                </a:solidFill>
                <a:latin typeface="Trebuchet MS"/>
                <a:cs typeface="Trebuchet MS"/>
              </a:rPr>
              <a:t>document </a:t>
            </a:r>
            <a:r>
              <a:rPr sz="600" spc="-35" dirty="0">
                <a:solidFill>
                  <a:srgbClr val="FFFFFF"/>
                </a:solidFill>
                <a:latin typeface="Trebuchet MS"/>
                <a:cs typeface="Trebuchet MS"/>
              </a:rPr>
              <a:t>are </a:t>
            </a:r>
            <a:r>
              <a:rPr sz="600" spc="-20" dirty="0">
                <a:solidFill>
                  <a:srgbClr val="FFFFFF"/>
                </a:solidFill>
                <a:latin typeface="Trebuchet MS"/>
                <a:cs typeface="Trebuchet MS"/>
              </a:rPr>
              <a:t>Copyrighted </a:t>
            </a:r>
            <a:r>
              <a:rPr sz="600" spc="-35" dirty="0">
                <a:solidFill>
                  <a:srgbClr val="FFFFFF"/>
                </a:solidFill>
                <a:latin typeface="Trebuchet MS"/>
                <a:cs typeface="Trebuchet MS"/>
              </a:rPr>
              <a:t>material </a:t>
            </a:r>
            <a:r>
              <a:rPr sz="600" spc="-25" dirty="0">
                <a:solidFill>
                  <a:srgbClr val="FFFFFF"/>
                </a:solidFill>
                <a:latin typeface="Trebuchet MS"/>
                <a:cs typeface="Trebuchet MS"/>
              </a:rPr>
              <a:t>and </a:t>
            </a:r>
            <a:r>
              <a:rPr sz="600" spc="-35" dirty="0">
                <a:solidFill>
                  <a:srgbClr val="FFFFFF"/>
                </a:solidFill>
                <a:latin typeface="Trebuchet MS"/>
                <a:cs typeface="Trebuchet MS"/>
              </a:rPr>
              <a:t>the </a:t>
            </a:r>
            <a:r>
              <a:rPr sz="600" spc="-25" dirty="0">
                <a:solidFill>
                  <a:srgbClr val="FFFFFF"/>
                </a:solidFill>
                <a:latin typeface="Trebuchet MS"/>
                <a:cs typeface="Trebuchet MS"/>
              </a:rPr>
              <a:t>product </a:t>
            </a:r>
            <a:r>
              <a:rPr sz="600" spc="-30" dirty="0">
                <a:solidFill>
                  <a:srgbClr val="FFFFFF"/>
                </a:solidFill>
                <a:latin typeface="Trebuchet MS"/>
                <a:cs typeface="Trebuchet MS"/>
              </a:rPr>
              <a:t>of </a:t>
            </a:r>
            <a:r>
              <a:rPr sz="600" spc="-45" dirty="0">
                <a:solidFill>
                  <a:srgbClr val="FFFFFF"/>
                </a:solidFill>
                <a:latin typeface="Trebuchet MS"/>
                <a:cs typeface="Trebuchet MS"/>
              </a:rPr>
              <a:t>Textium,</a:t>
            </a:r>
            <a:r>
              <a:rPr sz="600" spc="10" dirty="0">
                <a:solidFill>
                  <a:srgbClr val="FFFFFF"/>
                </a:solidFill>
                <a:latin typeface="Trebuchet MS"/>
                <a:cs typeface="Trebuchet MS"/>
              </a:rPr>
              <a:t> </a:t>
            </a:r>
            <a:r>
              <a:rPr sz="600" spc="-30" dirty="0">
                <a:solidFill>
                  <a:srgbClr val="FFFFFF"/>
                </a:solidFill>
                <a:latin typeface="Trebuchet MS"/>
                <a:cs typeface="Trebuchet MS"/>
              </a:rPr>
              <a:t>LLC.</a:t>
            </a:r>
            <a:endParaRPr sz="600">
              <a:latin typeface="Trebuchet MS"/>
              <a:cs typeface="Trebuchet MS"/>
            </a:endParaRPr>
          </a:p>
          <a:p>
            <a:pPr>
              <a:lnSpc>
                <a:spcPts val="855"/>
              </a:lnSpc>
              <a:tabLst>
                <a:tab pos="5796915" algn="l"/>
              </a:tabLst>
            </a:pPr>
            <a:r>
              <a:rPr sz="1350" b="1" spc="-60" baseline="-33950" dirty="0">
                <a:solidFill>
                  <a:srgbClr val="FFFFFF"/>
                </a:solidFill>
                <a:latin typeface="Calibri"/>
                <a:cs typeface="Calibri"/>
              </a:rPr>
              <a:t>PATENT PENDING.	</a:t>
            </a:r>
            <a:r>
              <a:rPr sz="800" spc="-40" dirty="0">
                <a:solidFill>
                  <a:srgbClr val="FFFFFF"/>
                </a:solidFill>
                <a:latin typeface="Trebuchet MS"/>
                <a:cs typeface="Trebuchet MS"/>
              </a:rPr>
              <a:t>ANOTHER </a:t>
            </a:r>
            <a:r>
              <a:rPr sz="800" spc="-20" dirty="0">
                <a:solidFill>
                  <a:srgbClr val="FFFFFF"/>
                </a:solidFill>
                <a:latin typeface="Trebuchet MS"/>
                <a:cs typeface="Trebuchet MS"/>
              </a:rPr>
              <a:t>MOBILE MARKETING </a:t>
            </a:r>
            <a:r>
              <a:rPr sz="800" spc="-45" dirty="0">
                <a:solidFill>
                  <a:srgbClr val="FFFFFF"/>
                </a:solidFill>
                <a:latin typeface="Trebuchet MS"/>
                <a:cs typeface="Trebuchet MS"/>
              </a:rPr>
              <a:t>INNOVATION</a:t>
            </a:r>
            <a:r>
              <a:rPr sz="800" spc="-130" dirty="0">
                <a:solidFill>
                  <a:srgbClr val="FFFFFF"/>
                </a:solidFill>
                <a:latin typeface="Trebuchet MS"/>
                <a:cs typeface="Trebuchet MS"/>
              </a:rPr>
              <a:t> </a:t>
            </a:r>
            <a:r>
              <a:rPr sz="800" spc="-20" dirty="0">
                <a:solidFill>
                  <a:srgbClr val="FFFFFF"/>
                </a:solidFill>
                <a:latin typeface="Trebuchet MS"/>
                <a:cs typeface="Trebuchet MS"/>
              </a:rPr>
              <a:t>FROM</a:t>
            </a:r>
            <a:endParaRPr sz="800">
              <a:latin typeface="Trebuchet MS"/>
              <a:cs typeface="Trebuchet MS"/>
            </a:endParaRPr>
          </a:p>
        </p:txBody>
      </p:sp>
      <p:sp>
        <p:nvSpPr>
          <p:cNvPr id="3" name="object 3"/>
          <p:cNvSpPr/>
          <p:nvPr/>
        </p:nvSpPr>
        <p:spPr>
          <a:xfrm>
            <a:off x="-4034" y="7088"/>
            <a:ext cx="10058400" cy="777240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4034" y="4363782"/>
            <a:ext cx="10058400" cy="1628139"/>
          </a:xfrm>
          <a:custGeom>
            <a:avLst/>
            <a:gdLst/>
            <a:ahLst/>
            <a:cxnLst/>
            <a:rect l="l" t="t" r="r" b="b"/>
            <a:pathLst>
              <a:path w="10058400" h="1628139">
                <a:moveTo>
                  <a:pt x="0" y="1627632"/>
                </a:moveTo>
                <a:lnTo>
                  <a:pt x="0" y="0"/>
                </a:lnTo>
                <a:lnTo>
                  <a:pt x="10058400" y="0"/>
                </a:lnTo>
                <a:lnTo>
                  <a:pt x="10058400" y="1627632"/>
                </a:lnTo>
                <a:lnTo>
                  <a:pt x="0" y="1627632"/>
                </a:lnTo>
                <a:close/>
              </a:path>
            </a:pathLst>
          </a:custGeom>
          <a:solidFill>
            <a:srgbClr val="000000">
              <a:alpha val="54998"/>
            </a:srgbClr>
          </a:solidFill>
        </p:spPr>
        <p:txBody>
          <a:bodyPr wrap="square" lIns="0" tIns="0" rIns="0" bIns="0" rtlCol="0"/>
          <a:lstStyle/>
          <a:p>
            <a:endParaRPr/>
          </a:p>
        </p:txBody>
      </p:sp>
      <p:sp>
        <p:nvSpPr>
          <p:cNvPr id="5" name="object 5"/>
          <p:cNvSpPr/>
          <p:nvPr/>
        </p:nvSpPr>
        <p:spPr>
          <a:xfrm>
            <a:off x="4034" y="4601756"/>
            <a:ext cx="10058399" cy="1241374"/>
          </a:xfrm>
          <a:prstGeom prst="rect">
            <a:avLst/>
          </a:prstGeom>
          <a:blipFill>
            <a:blip r:embed="rId3" cstate="print"/>
            <a:stretch>
              <a:fillRect/>
            </a:stretch>
          </a:blipFill>
        </p:spPr>
        <p:txBody>
          <a:bodyPr wrap="square" lIns="0" tIns="0" rIns="0" bIns="0" rtlCol="0"/>
          <a:lstStyle/>
          <a:p>
            <a:endParaRPr/>
          </a:p>
        </p:txBody>
      </p:sp>
      <p:sp>
        <p:nvSpPr>
          <p:cNvPr id="14" name="object 14"/>
          <p:cNvSpPr/>
          <p:nvPr/>
        </p:nvSpPr>
        <p:spPr>
          <a:xfrm>
            <a:off x="2212145" y="5591437"/>
            <a:ext cx="119380" cy="62865"/>
          </a:xfrm>
          <a:custGeom>
            <a:avLst/>
            <a:gdLst/>
            <a:ahLst/>
            <a:cxnLst/>
            <a:rect l="l" t="t" r="r" b="b"/>
            <a:pathLst>
              <a:path w="119380" h="62864">
                <a:moveTo>
                  <a:pt x="26987" y="6438"/>
                </a:moveTo>
                <a:lnTo>
                  <a:pt x="19735" y="6438"/>
                </a:lnTo>
                <a:lnTo>
                  <a:pt x="19735" y="62344"/>
                </a:lnTo>
                <a:lnTo>
                  <a:pt x="26987" y="62344"/>
                </a:lnTo>
                <a:lnTo>
                  <a:pt x="26987" y="6438"/>
                </a:lnTo>
                <a:close/>
              </a:path>
              <a:path w="119380" h="62864">
                <a:moveTo>
                  <a:pt x="46736" y="0"/>
                </a:moveTo>
                <a:lnTo>
                  <a:pt x="0" y="0"/>
                </a:lnTo>
                <a:lnTo>
                  <a:pt x="0" y="6438"/>
                </a:lnTo>
                <a:lnTo>
                  <a:pt x="46736" y="6438"/>
                </a:lnTo>
                <a:lnTo>
                  <a:pt x="46736" y="0"/>
                </a:lnTo>
                <a:close/>
              </a:path>
              <a:path w="119380" h="62864">
                <a:moveTo>
                  <a:pt x="68516" y="0"/>
                </a:moveTo>
                <a:lnTo>
                  <a:pt x="57594" y="0"/>
                </a:lnTo>
                <a:lnTo>
                  <a:pt x="57594" y="62344"/>
                </a:lnTo>
                <a:lnTo>
                  <a:pt x="64287" y="62344"/>
                </a:lnTo>
                <a:lnTo>
                  <a:pt x="64287" y="16662"/>
                </a:lnTo>
                <a:lnTo>
                  <a:pt x="64096" y="11455"/>
                </a:lnTo>
                <a:lnTo>
                  <a:pt x="63690" y="7073"/>
                </a:lnTo>
                <a:lnTo>
                  <a:pt x="71231" y="7073"/>
                </a:lnTo>
                <a:lnTo>
                  <a:pt x="68516" y="0"/>
                </a:lnTo>
                <a:close/>
              </a:path>
              <a:path w="119380" h="62864">
                <a:moveTo>
                  <a:pt x="71231" y="7073"/>
                </a:moveTo>
                <a:lnTo>
                  <a:pt x="64033" y="7073"/>
                </a:lnTo>
                <a:lnTo>
                  <a:pt x="85191" y="62344"/>
                </a:lnTo>
                <a:lnTo>
                  <a:pt x="91033" y="62344"/>
                </a:lnTo>
                <a:lnTo>
                  <a:pt x="95251" y="51422"/>
                </a:lnTo>
                <a:lnTo>
                  <a:pt x="88252" y="51422"/>
                </a:lnTo>
                <a:lnTo>
                  <a:pt x="71231" y="7073"/>
                </a:lnTo>
                <a:close/>
              </a:path>
              <a:path w="119380" h="62864">
                <a:moveTo>
                  <a:pt x="119341" y="7162"/>
                </a:moveTo>
                <a:lnTo>
                  <a:pt x="112687" y="7162"/>
                </a:lnTo>
                <a:lnTo>
                  <a:pt x="112293" y="12560"/>
                </a:lnTo>
                <a:lnTo>
                  <a:pt x="112126" y="16662"/>
                </a:lnTo>
                <a:lnTo>
                  <a:pt x="112090" y="62344"/>
                </a:lnTo>
                <a:lnTo>
                  <a:pt x="119341" y="62344"/>
                </a:lnTo>
                <a:lnTo>
                  <a:pt x="119341" y="7162"/>
                </a:lnTo>
                <a:close/>
              </a:path>
              <a:path w="119380" h="62864">
                <a:moveTo>
                  <a:pt x="119341" y="0"/>
                </a:moveTo>
                <a:lnTo>
                  <a:pt x="108508" y="0"/>
                </a:lnTo>
                <a:lnTo>
                  <a:pt x="88595" y="51422"/>
                </a:lnTo>
                <a:lnTo>
                  <a:pt x="95251" y="51422"/>
                </a:lnTo>
                <a:lnTo>
                  <a:pt x="112344" y="7162"/>
                </a:lnTo>
                <a:lnTo>
                  <a:pt x="119341" y="7162"/>
                </a:lnTo>
                <a:lnTo>
                  <a:pt x="119341" y="0"/>
                </a:lnTo>
                <a:close/>
              </a:path>
            </a:pathLst>
          </a:custGeom>
          <a:solidFill>
            <a:srgbClr val="FFFFFF"/>
          </a:solidFill>
        </p:spPr>
        <p:txBody>
          <a:bodyPr wrap="square" lIns="0" tIns="0" rIns="0" bIns="0" rtlCol="0"/>
          <a:lstStyle/>
          <a:p>
            <a:endParaRPr/>
          </a:p>
        </p:txBody>
      </p:sp>
      <p:sp>
        <p:nvSpPr>
          <p:cNvPr id="15" name="object 15"/>
          <p:cNvSpPr txBox="1"/>
          <p:nvPr/>
        </p:nvSpPr>
        <p:spPr>
          <a:xfrm>
            <a:off x="685800" y="5026863"/>
            <a:ext cx="10058400" cy="391160"/>
          </a:xfrm>
          <a:prstGeom prst="rect">
            <a:avLst/>
          </a:prstGeom>
        </p:spPr>
        <p:txBody>
          <a:bodyPr vert="horz" wrap="square" lIns="0" tIns="12700" rIns="0" bIns="0" rtlCol="0">
            <a:spAutoFit/>
          </a:bodyPr>
          <a:lstStyle/>
          <a:p>
            <a:pPr marL="2880360">
              <a:lnSpc>
                <a:spcPct val="100000"/>
              </a:lnSpc>
              <a:spcBef>
                <a:spcPts val="100"/>
              </a:spcBef>
            </a:pPr>
            <a:r>
              <a:rPr sz="2400" spc="-105" dirty="0">
                <a:solidFill>
                  <a:srgbClr val="FFFFFF"/>
                </a:solidFill>
                <a:latin typeface="Calibri"/>
                <a:cs typeface="Calibri"/>
              </a:rPr>
              <a:t>Sell </a:t>
            </a:r>
            <a:r>
              <a:rPr sz="2400" spc="-210" dirty="0">
                <a:solidFill>
                  <a:srgbClr val="FFFFFF"/>
                </a:solidFill>
                <a:latin typeface="Calibri"/>
                <a:cs typeface="Calibri"/>
              </a:rPr>
              <a:t>more </a:t>
            </a:r>
            <a:r>
              <a:rPr sz="2400" spc="-80" dirty="0">
                <a:solidFill>
                  <a:srgbClr val="FFFFFF"/>
                </a:solidFill>
                <a:latin typeface="Calibri"/>
                <a:cs typeface="Calibri"/>
              </a:rPr>
              <a:t>cars </a:t>
            </a:r>
            <a:r>
              <a:rPr sz="2400" spc="-145" dirty="0">
                <a:solidFill>
                  <a:srgbClr val="FFFFFF"/>
                </a:solidFill>
                <a:latin typeface="Calibri"/>
                <a:cs typeface="Calibri"/>
              </a:rPr>
              <a:t>without </a:t>
            </a:r>
            <a:r>
              <a:rPr sz="2400" spc="-155" dirty="0">
                <a:solidFill>
                  <a:srgbClr val="FFFFFF"/>
                </a:solidFill>
                <a:latin typeface="Calibri"/>
                <a:cs typeface="Calibri"/>
              </a:rPr>
              <a:t>spending </a:t>
            </a:r>
            <a:r>
              <a:rPr sz="2400" spc="-135" dirty="0">
                <a:solidFill>
                  <a:srgbClr val="FFFFFF"/>
                </a:solidFill>
                <a:latin typeface="Calibri"/>
                <a:cs typeface="Calibri"/>
              </a:rPr>
              <a:t>a </a:t>
            </a:r>
            <a:r>
              <a:rPr sz="2400" spc="-160" dirty="0">
                <a:solidFill>
                  <a:srgbClr val="FFFFFF"/>
                </a:solidFill>
                <a:latin typeface="Calibri"/>
                <a:cs typeface="Calibri"/>
              </a:rPr>
              <a:t>penny </a:t>
            </a:r>
            <a:r>
              <a:rPr sz="2400" spc="-210" dirty="0">
                <a:solidFill>
                  <a:srgbClr val="FFFFFF"/>
                </a:solidFill>
                <a:latin typeface="Calibri"/>
                <a:cs typeface="Calibri"/>
              </a:rPr>
              <a:t>more </a:t>
            </a:r>
            <a:r>
              <a:rPr sz="2400" spc="-195" dirty="0">
                <a:solidFill>
                  <a:srgbClr val="FFFFFF"/>
                </a:solidFill>
                <a:latin typeface="Calibri"/>
                <a:cs typeface="Calibri"/>
              </a:rPr>
              <a:t>on</a:t>
            </a:r>
            <a:r>
              <a:rPr sz="2400" spc="-45" dirty="0">
                <a:solidFill>
                  <a:srgbClr val="FFFFFF"/>
                </a:solidFill>
                <a:latin typeface="Calibri"/>
                <a:cs typeface="Calibri"/>
              </a:rPr>
              <a:t> </a:t>
            </a:r>
            <a:r>
              <a:rPr sz="2400" spc="-145" dirty="0">
                <a:solidFill>
                  <a:srgbClr val="FFFFFF"/>
                </a:solidFill>
                <a:latin typeface="Calibri"/>
                <a:cs typeface="Calibri"/>
              </a:rPr>
              <a:t>marketing.</a:t>
            </a:r>
            <a:endParaRPr sz="2400" dirty="0">
              <a:latin typeface="Calibri"/>
              <a:cs typeface="Calibri"/>
            </a:endParaRPr>
          </a:p>
        </p:txBody>
      </p:sp>
      <p:pic>
        <p:nvPicPr>
          <p:cNvPr id="16" name="Picture 15">
            <a:extLst>
              <a:ext uri="{FF2B5EF4-FFF2-40B4-BE49-F238E27FC236}">
                <a16:creationId xmlns:a16="http://schemas.microsoft.com/office/drawing/2014/main" id="{74DF13ED-9032-437E-B346-755D2D0D4F1C}"/>
              </a:ext>
            </a:extLst>
          </p:cNvPr>
          <p:cNvPicPr>
            <a:picLocks noChangeAspect="1"/>
          </p:cNvPicPr>
          <p:nvPr/>
        </p:nvPicPr>
        <p:blipFill>
          <a:blip r:embed="rId4"/>
          <a:stretch>
            <a:fillRect/>
          </a:stretch>
        </p:blipFill>
        <p:spPr>
          <a:xfrm>
            <a:off x="228600" y="4900582"/>
            <a:ext cx="3246077" cy="55453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Rounded Corners 2">
            <a:extLst>
              <a:ext uri="{FF2B5EF4-FFF2-40B4-BE49-F238E27FC236}">
                <a16:creationId xmlns:a16="http://schemas.microsoft.com/office/drawing/2014/main" id="{3A8C8FB8-D058-4C01-8CB6-4C4F5084AC79}"/>
              </a:ext>
            </a:extLst>
          </p:cNvPr>
          <p:cNvSpPr/>
          <p:nvPr/>
        </p:nvSpPr>
        <p:spPr>
          <a:xfrm>
            <a:off x="1636649" y="538472"/>
            <a:ext cx="6400800" cy="1734958"/>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bject 24"/>
          <p:cNvSpPr txBox="1"/>
          <p:nvPr/>
        </p:nvSpPr>
        <p:spPr>
          <a:xfrm>
            <a:off x="5483254" y="4302920"/>
            <a:ext cx="113030" cy="100330"/>
          </a:xfrm>
          <a:prstGeom prst="rect">
            <a:avLst/>
          </a:prstGeom>
        </p:spPr>
        <p:txBody>
          <a:bodyPr vert="horz" wrap="square" lIns="0" tIns="11430" rIns="0" bIns="0" rtlCol="0">
            <a:spAutoFit/>
          </a:bodyPr>
          <a:lstStyle/>
          <a:p>
            <a:pPr marL="12700">
              <a:lnSpc>
                <a:spcPct val="100000"/>
              </a:lnSpc>
              <a:spcBef>
                <a:spcPts val="90"/>
              </a:spcBef>
            </a:pPr>
            <a:r>
              <a:rPr sz="500" b="1" spc="-60" dirty="0">
                <a:solidFill>
                  <a:srgbClr val="FFFFFF"/>
                </a:solidFill>
                <a:latin typeface="Arial"/>
                <a:cs typeface="Arial"/>
              </a:rPr>
              <a:t>MO</a:t>
            </a:r>
            <a:endParaRPr sz="500">
              <a:latin typeface="Arial"/>
              <a:cs typeface="Arial"/>
            </a:endParaRPr>
          </a:p>
        </p:txBody>
      </p:sp>
      <p:sp>
        <p:nvSpPr>
          <p:cNvPr id="33" name="object 33"/>
          <p:cNvSpPr/>
          <p:nvPr/>
        </p:nvSpPr>
        <p:spPr>
          <a:xfrm>
            <a:off x="7664704"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34" name="object 34"/>
          <p:cNvSpPr/>
          <p:nvPr/>
        </p:nvSpPr>
        <p:spPr>
          <a:xfrm>
            <a:off x="7962744"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37" name="object 37"/>
          <p:cNvSpPr/>
          <p:nvPr/>
        </p:nvSpPr>
        <p:spPr>
          <a:xfrm>
            <a:off x="6262738" y="3107232"/>
            <a:ext cx="1326515" cy="95885"/>
          </a:xfrm>
          <a:custGeom>
            <a:avLst/>
            <a:gdLst/>
            <a:ahLst/>
            <a:cxnLst/>
            <a:rect l="l" t="t" r="r" b="b"/>
            <a:pathLst>
              <a:path w="1326515" h="95885">
                <a:moveTo>
                  <a:pt x="0" y="95808"/>
                </a:moveTo>
                <a:lnTo>
                  <a:pt x="1326172" y="95808"/>
                </a:lnTo>
                <a:lnTo>
                  <a:pt x="1326172" y="0"/>
                </a:lnTo>
                <a:lnTo>
                  <a:pt x="0" y="0"/>
                </a:lnTo>
                <a:lnTo>
                  <a:pt x="0" y="95808"/>
                </a:lnTo>
                <a:close/>
              </a:path>
            </a:pathLst>
          </a:custGeom>
          <a:solidFill>
            <a:srgbClr val="FFFFFF"/>
          </a:solidFill>
        </p:spPr>
        <p:txBody>
          <a:bodyPr wrap="square" lIns="0" tIns="0" rIns="0" bIns="0" rtlCol="0"/>
          <a:lstStyle/>
          <a:p>
            <a:endParaRPr/>
          </a:p>
        </p:txBody>
      </p:sp>
      <p:sp>
        <p:nvSpPr>
          <p:cNvPr id="47" name="object 47"/>
          <p:cNvSpPr/>
          <p:nvPr/>
        </p:nvSpPr>
        <p:spPr>
          <a:xfrm>
            <a:off x="6677600" y="3319272"/>
            <a:ext cx="17145" cy="77470"/>
          </a:xfrm>
          <a:custGeom>
            <a:avLst/>
            <a:gdLst/>
            <a:ahLst/>
            <a:cxnLst/>
            <a:rect l="l" t="t" r="r" b="b"/>
            <a:pathLst>
              <a:path w="17145" h="77470">
                <a:moveTo>
                  <a:pt x="16952" y="76882"/>
                </a:moveTo>
                <a:lnTo>
                  <a:pt x="0" y="76882"/>
                </a:lnTo>
                <a:lnTo>
                  <a:pt x="0" y="0"/>
                </a:lnTo>
                <a:lnTo>
                  <a:pt x="16952" y="0"/>
                </a:lnTo>
                <a:lnTo>
                  <a:pt x="16952" y="76882"/>
                </a:lnTo>
                <a:close/>
              </a:path>
            </a:pathLst>
          </a:custGeom>
          <a:solidFill>
            <a:srgbClr val="FFFFFF"/>
          </a:solidFill>
        </p:spPr>
        <p:txBody>
          <a:bodyPr wrap="square" lIns="0" tIns="0" rIns="0" bIns="0" rtlCol="0"/>
          <a:lstStyle/>
          <a:p>
            <a:endParaRPr/>
          </a:p>
        </p:txBody>
      </p:sp>
      <p:sp>
        <p:nvSpPr>
          <p:cNvPr id="48" name="object 48"/>
          <p:cNvSpPr/>
          <p:nvPr/>
        </p:nvSpPr>
        <p:spPr>
          <a:xfrm>
            <a:off x="6732561" y="3304517"/>
            <a:ext cx="63500" cy="15240"/>
          </a:xfrm>
          <a:custGeom>
            <a:avLst/>
            <a:gdLst/>
            <a:ahLst/>
            <a:cxnLst/>
            <a:rect l="l" t="t" r="r" b="b"/>
            <a:pathLst>
              <a:path w="63500" h="15239">
                <a:moveTo>
                  <a:pt x="0" y="0"/>
                </a:moveTo>
                <a:lnTo>
                  <a:pt x="63101" y="0"/>
                </a:lnTo>
                <a:lnTo>
                  <a:pt x="63101" y="14944"/>
                </a:lnTo>
                <a:lnTo>
                  <a:pt x="0" y="14944"/>
                </a:lnTo>
                <a:lnTo>
                  <a:pt x="0" y="0"/>
                </a:lnTo>
                <a:close/>
              </a:path>
            </a:pathLst>
          </a:custGeom>
          <a:solidFill>
            <a:srgbClr val="FFFFFF"/>
          </a:solidFill>
        </p:spPr>
        <p:txBody>
          <a:bodyPr wrap="square" lIns="0" tIns="0" rIns="0" bIns="0" rtlCol="0"/>
          <a:lstStyle/>
          <a:p>
            <a:endParaRPr/>
          </a:p>
        </p:txBody>
      </p:sp>
      <p:sp>
        <p:nvSpPr>
          <p:cNvPr id="49" name="object 49"/>
          <p:cNvSpPr/>
          <p:nvPr/>
        </p:nvSpPr>
        <p:spPr>
          <a:xfrm>
            <a:off x="6732561" y="3319462"/>
            <a:ext cx="17145" cy="22860"/>
          </a:xfrm>
          <a:custGeom>
            <a:avLst/>
            <a:gdLst/>
            <a:ahLst/>
            <a:cxnLst/>
            <a:rect l="l" t="t" r="r" b="b"/>
            <a:pathLst>
              <a:path w="17145" h="22860">
                <a:moveTo>
                  <a:pt x="0" y="0"/>
                </a:moveTo>
                <a:lnTo>
                  <a:pt x="16954" y="0"/>
                </a:lnTo>
                <a:lnTo>
                  <a:pt x="16954" y="22416"/>
                </a:lnTo>
                <a:lnTo>
                  <a:pt x="0" y="22416"/>
                </a:lnTo>
                <a:lnTo>
                  <a:pt x="0" y="0"/>
                </a:lnTo>
                <a:close/>
              </a:path>
            </a:pathLst>
          </a:custGeom>
          <a:solidFill>
            <a:srgbClr val="FFFFFF"/>
          </a:solidFill>
        </p:spPr>
        <p:txBody>
          <a:bodyPr wrap="square" lIns="0" tIns="0" rIns="0" bIns="0" rtlCol="0"/>
          <a:lstStyle/>
          <a:p>
            <a:endParaRPr/>
          </a:p>
        </p:txBody>
      </p:sp>
      <p:sp>
        <p:nvSpPr>
          <p:cNvPr id="50" name="object 50"/>
          <p:cNvSpPr/>
          <p:nvPr/>
        </p:nvSpPr>
        <p:spPr>
          <a:xfrm>
            <a:off x="6732561" y="3341878"/>
            <a:ext cx="60960" cy="15240"/>
          </a:xfrm>
          <a:custGeom>
            <a:avLst/>
            <a:gdLst/>
            <a:ahLst/>
            <a:cxnLst/>
            <a:rect l="l" t="t" r="r" b="b"/>
            <a:pathLst>
              <a:path w="60959" h="15239">
                <a:moveTo>
                  <a:pt x="0" y="0"/>
                </a:moveTo>
                <a:lnTo>
                  <a:pt x="60682" y="0"/>
                </a:lnTo>
                <a:lnTo>
                  <a:pt x="60682" y="14944"/>
                </a:lnTo>
                <a:lnTo>
                  <a:pt x="0" y="14944"/>
                </a:lnTo>
                <a:lnTo>
                  <a:pt x="0" y="0"/>
                </a:lnTo>
                <a:close/>
              </a:path>
            </a:pathLst>
          </a:custGeom>
          <a:solidFill>
            <a:srgbClr val="FFFFFF"/>
          </a:solidFill>
        </p:spPr>
        <p:txBody>
          <a:bodyPr wrap="square" lIns="0" tIns="0" rIns="0" bIns="0" rtlCol="0"/>
          <a:lstStyle/>
          <a:p>
            <a:endParaRPr/>
          </a:p>
        </p:txBody>
      </p:sp>
      <p:sp>
        <p:nvSpPr>
          <p:cNvPr id="51" name="object 51"/>
          <p:cNvSpPr/>
          <p:nvPr/>
        </p:nvSpPr>
        <p:spPr>
          <a:xfrm>
            <a:off x="6732561" y="3356823"/>
            <a:ext cx="17145" cy="25400"/>
          </a:xfrm>
          <a:custGeom>
            <a:avLst/>
            <a:gdLst/>
            <a:ahLst/>
            <a:cxnLst/>
            <a:rect l="l" t="t" r="r" b="b"/>
            <a:pathLst>
              <a:path w="17145" h="25400">
                <a:moveTo>
                  <a:pt x="0" y="0"/>
                </a:moveTo>
                <a:lnTo>
                  <a:pt x="16954" y="0"/>
                </a:lnTo>
                <a:lnTo>
                  <a:pt x="16954" y="24907"/>
                </a:lnTo>
                <a:lnTo>
                  <a:pt x="0" y="24907"/>
                </a:lnTo>
                <a:lnTo>
                  <a:pt x="0" y="0"/>
                </a:lnTo>
                <a:close/>
              </a:path>
            </a:pathLst>
          </a:custGeom>
          <a:solidFill>
            <a:srgbClr val="FFFFFF"/>
          </a:solidFill>
        </p:spPr>
        <p:txBody>
          <a:bodyPr wrap="square" lIns="0" tIns="0" rIns="0" bIns="0" rtlCol="0"/>
          <a:lstStyle/>
          <a:p>
            <a:endParaRPr/>
          </a:p>
        </p:txBody>
      </p:sp>
      <p:sp>
        <p:nvSpPr>
          <p:cNvPr id="52" name="object 52"/>
          <p:cNvSpPr/>
          <p:nvPr/>
        </p:nvSpPr>
        <p:spPr>
          <a:xfrm>
            <a:off x="6732561" y="3381731"/>
            <a:ext cx="66040" cy="15240"/>
          </a:xfrm>
          <a:custGeom>
            <a:avLst/>
            <a:gdLst/>
            <a:ahLst/>
            <a:cxnLst/>
            <a:rect l="l" t="t" r="r" b="b"/>
            <a:pathLst>
              <a:path w="66040" h="15239">
                <a:moveTo>
                  <a:pt x="0" y="0"/>
                </a:moveTo>
                <a:lnTo>
                  <a:pt x="65525" y="0"/>
                </a:lnTo>
                <a:lnTo>
                  <a:pt x="65525" y="14944"/>
                </a:lnTo>
                <a:lnTo>
                  <a:pt x="0" y="14944"/>
                </a:lnTo>
                <a:lnTo>
                  <a:pt x="0" y="0"/>
                </a:lnTo>
                <a:close/>
              </a:path>
            </a:pathLst>
          </a:custGeom>
          <a:solidFill>
            <a:srgbClr val="FFFFFF"/>
          </a:solidFill>
        </p:spPr>
        <p:txBody>
          <a:bodyPr wrap="square" lIns="0" tIns="0" rIns="0" bIns="0" rtlCol="0"/>
          <a:lstStyle/>
          <a:p>
            <a:endParaRPr/>
          </a:p>
        </p:txBody>
      </p:sp>
      <p:sp>
        <p:nvSpPr>
          <p:cNvPr id="53" name="object 53"/>
          <p:cNvSpPr/>
          <p:nvPr/>
        </p:nvSpPr>
        <p:spPr>
          <a:xfrm>
            <a:off x="6897658" y="3304517"/>
            <a:ext cx="75565" cy="15240"/>
          </a:xfrm>
          <a:custGeom>
            <a:avLst/>
            <a:gdLst/>
            <a:ahLst/>
            <a:cxnLst/>
            <a:rect l="l" t="t" r="r" b="b"/>
            <a:pathLst>
              <a:path w="75565" h="15239">
                <a:moveTo>
                  <a:pt x="75348" y="14754"/>
                </a:moveTo>
                <a:lnTo>
                  <a:pt x="0" y="14754"/>
                </a:lnTo>
                <a:lnTo>
                  <a:pt x="0" y="0"/>
                </a:lnTo>
                <a:lnTo>
                  <a:pt x="75348" y="0"/>
                </a:lnTo>
                <a:lnTo>
                  <a:pt x="75348" y="14754"/>
                </a:lnTo>
                <a:close/>
              </a:path>
            </a:pathLst>
          </a:custGeom>
          <a:solidFill>
            <a:srgbClr val="FFFFFF"/>
          </a:solidFill>
        </p:spPr>
        <p:txBody>
          <a:bodyPr wrap="square" lIns="0" tIns="0" rIns="0" bIns="0" rtlCol="0"/>
          <a:lstStyle/>
          <a:p>
            <a:endParaRPr/>
          </a:p>
        </p:txBody>
      </p:sp>
      <p:sp>
        <p:nvSpPr>
          <p:cNvPr id="54" name="object 54"/>
          <p:cNvSpPr/>
          <p:nvPr/>
        </p:nvSpPr>
        <p:spPr>
          <a:xfrm>
            <a:off x="6926854" y="3319272"/>
            <a:ext cx="17145" cy="77470"/>
          </a:xfrm>
          <a:custGeom>
            <a:avLst/>
            <a:gdLst/>
            <a:ahLst/>
            <a:cxnLst/>
            <a:rect l="l" t="t" r="r" b="b"/>
            <a:pathLst>
              <a:path w="17145" h="77470">
                <a:moveTo>
                  <a:pt x="16954" y="76882"/>
                </a:moveTo>
                <a:lnTo>
                  <a:pt x="0" y="76882"/>
                </a:lnTo>
                <a:lnTo>
                  <a:pt x="0" y="0"/>
                </a:lnTo>
                <a:lnTo>
                  <a:pt x="16954" y="0"/>
                </a:lnTo>
                <a:lnTo>
                  <a:pt x="16954" y="76882"/>
                </a:lnTo>
                <a:close/>
              </a:path>
            </a:pathLst>
          </a:custGeom>
          <a:solidFill>
            <a:srgbClr val="FFFFFF"/>
          </a:solidFill>
        </p:spPr>
        <p:txBody>
          <a:bodyPr wrap="square" lIns="0" tIns="0" rIns="0" bIns="0" rtlCol="0"/>
          <a:lstStyle/>
          <a:p>
            <a:endParaRPr/>
          </a:p>
        </p:txBody>
      </p:sp>
      <p:sp>
        <p:nvSpPr>
          <p:cNvPr id="55" name="object 55"/>
          <p:cNvSpPr/>
          <p:nvPr/>
        </p:nvSpPr>
        <p:spPr>
          <a:xfrm>
            <a:off x="6981522" y="3304517"/>
            <a:ext cx="20955" cy="19050"/>
          </a:xfrm>
          <a:custGeom>
            <a:avLst/>
            <a:gdLst/>
            <a:ahLst/>
            <a:cxnLst/>
            <a:rect l="l" t="t" r="r" b="b"/>
            <a:pathLst>
              <a:path w="20954" h="19050">
                <a:moveTo>
                  <a:pt x="13108" y="18638"/>
                </a:moveTo>
                <a:lnTo>
                  <a:pt x="7188" y="18638"/>
                </a:lnTo>
                <a:lnTo>
                  <a:pt x="4743" y="17711"/>
                </a:lnTo>
                <a:lnTo>
                  <a:pt x="886" y="14000"/>
                </a:lnTo>
                <a:lnTo>
                  <a:pt x="0" y="11993"/>
                </a:lnTo>
                <a:lnTo>
                  <a:pt x="0" y="6646"/>
                </a:lnTo>
                <a:lnTo>
                  <a:pt x="886" y="4638"/>
                </a:lnTo>
                <a:lnTo>
                  <a:pt x="4743" y="928"/>
                </a:lnTo>
                <a:lnTo>
                  <a:pt x="7188" y="0"/>
                </a:lnTo>
                <a:lnTo>
                  <a:pt x="13108" y="0"/>
                </a:lnTo>
                <a:lnTo>
                  <a:pt x="15598" y="886"/>
                </a:lnTo>
                <a:lnTo>
                  <a:pt x="19634" y="4422"/>
                </a:lnTo>
                <a:lnTo>
                  <a:pt x="20642" y="6646"/>
                </a:lnTo>
                <a:lnTo>
                  <a:pt x="20642" y="11993"/>
                </a:lnTo>
                <a:lnTo>
                  <a:pt x="19634" y="14217"/>
                </a:lnTo>
                <a:lnTo>
                  <a:pt x="15598" y="17753"/>
                </a:lnTo>
                <a:lnTo>
                  <a:pt x="13108" y="18638"/>
                </a:lnTo>
                <a:close/>
              </a:path>
            </a:pathLst>
          </a:custGeom>
          <a:solidFill>
            <a:srgbClr val="FFFFFF"/>
          </a:solidFill>
        </p:spPr>
        <p:txBody>
          <a:bodyPr wrap="square" lIns="0" tIns="0" rIns="0" bIns="0" rtlCol="0"/>
          <a:lstStyle/>
          <a:p>
            <a:endParaRPr/>
          </a:p>
        </p:txBody>
      </p:sp>
      <p:sp>
        <p:nvSpPr>
          <p:cNvPr id="56" name="object 56"/>
          <p:cNvSpPr/>
          <p:nvPr/>
        </p:nvSpPr>
        <p:spPr>
          <a:xfrm>
            <a:off x="7010988" y="3304517"/>
            <a:ext cx="76835" cy="93980"/>
          </a:xfrm>
          <a:custGeom>
            <a:avLst/>
            <a:gdLst/>
            <a:ahLst/>
            <a:cxnLst/>
            <a:rect l="l" t="t" r="r" b="b"/>
            <a:pathLst>
              <a:path w="76834" h="93979">
                <a:moveTo>
                  <a:pt x="43818" y="93966"/>
                </a:moveTo>
                <a:lnTo>
                  <a:pt x="32876" y="93966"/>
                </a:lnTo>
                <a:lnTo>
                  <a:pt x="27806" y="93124"/>
                </a:lnTo>
                <a:lnTo>
                  <a:pt x="0" y="63507"/>
                </a:lnTo>
                <a:lnTo>
                  <a:pt x="0" y="0"/>
                </a:lnTo>
                <a:lnTo>
                  <a:pt x="16954" y="0"/>
                </a:lnTo>
                <a:lnTo>
                  <a:pt x="16954" y="59711"/>
                </a:lnTo>
                <a:lnTo>
                  <a:pt x="17311" y="62060"/>
                </a:lnTo>
                <a:lnTo>
                  <a:pt x="34311" y="78433"/>
                </a:lnTo>
                <a:lnTo>
                  <a:pt x="71009" y="78433"/>
                </a:lnTo>
                <a:lnTo>
                  <a:pt x="69070" y="81152"/>
                </a:lnTo>
                <a:lnTo>
                  <a:pt x="62251" y="87365"/>
                </a:lnTo>
                <a:lnTo>
                  <a:pt x="58214" y="89759"/>
                </a:lnTo>
                <a:lnTo>
                  <a:pt x="48886" y="93124"/>
                </a:lnTo>
                <a:lnTo>
                  <a:pt x="43818" y="93966"/>
                </a:lnTo>
                <a:close/>
              </a:path>
              <a:path w="76834" h="93979">
                <a:moveTo>
                  <a:pt x="71009" y="78433"/>
                </a:moveTo>
                <a:lnTo>
                  <a:pt x="42385" y="78433"/>
                </a:lnTo>
                <a:lnTo>
                  <a:pt x="45769" y="77766"/>
                </a:lnTo>
                <a:lnTo>
                  <a:pt x="51241" y="75091"/>
                </a:lnTo>
                <a:lnTo>
                  <a:pt x="59740" y="59711"/>
                </a:lnTo>
                <a:lnTo>
                  <a:pt x="59740" y="0"/>
                </a:lnTo>
                <a:lnTo>
                  <a:pt x="76694" y="0"/>
                </a:lnTo>
                <a:lnTo>
                  <a:pt x="76694" y="63507"/>
                </a:lnTo>
                <a:lnTo>
                  <a:pt x="75705" y="68490"/>
                </a:lnTo>
                <a:lnTo>
                  <a:pt x="71760" y="77379"/>
                </a:lnTo>
                <a:lnTo>
                  <a:pt x="71009" y="78433"/>
                </a:lnTo>
                <a:close/>
              </a:path>
            </a:pathLst>
          </a:custGeom>
          <a:solidFill>
            <a:srgbClr val="FFFFFF"/>
          </a:solidFill>
        </p:spPr>
        <p:txBody>
          <a:bodyPr wrap="square" lIns="0" tIns="0" rIns="0" bIns="0" rtlCol="0"/>
          <a:lstStyle/>
          <a:p>
            <a:endParaRPr/>
          </a:p>
        </p:txBody>
      </p:sp>
      <p:sp>
        <p:nvSpPr>
          <p:cNvPr id="57" name="object 57"/>
          <p:cNvSpPr/>
          <p:nvPr/>
        </p:nvSpPr>
        <p:spPr>
          <a:xfrm>
            <a:off x="6983731" y="3334027"/>
            <a:ext cx="16510" cy="62230"/>
          </a:xfrm>
          <a:custGeom>
            <a:avLst/>
            <a:gdLst/>
            <a:ahLst/>
            <a:cxnLst/>
            <a:rect l="l" t="t" r="r" b="b"/>
            <a:pathLst>
              <a:path w="16509" h="62229">
                <a:moveTo>
                  <a:pt x="0" y="0"/>
                </a:moveTo>
                <a:lnTo>
                  <a:pt x="16147" y="0"/>
                </a:lnTo>
                <a:lnTo>
                  <a:pt x="16147" y="62125"/>
                </a:lnTo>
                <a:lnTo>
                  <a:pt x="0" y="62125"/>
                </a:lnTo>
                <a:lnTo>
                  <a:pt x="0" y="0"/>
                </a:lnTo>
                <a:close/>
              </a:path>
            </a:pathLst>
          </a:custGeom>
          <a:solidFill>
            <a:srgbClr val="FFFFFF"/>
          </a:solidFill>
        </p:spPr>
        <p:txBody>
          <a:bodyPr wrap="square" lIns="0" tIns="0" rIns="0" bIns="0" rtlCol="0"/>
          <a:lstStyle/>
          <a:p>
            <a:endParaRPr/>
          </a:p>
        </p:txBody>
      </p:sp>
      <p:sp>
        <p:nvSpPr>
          <p:cNvPr id="58" name="object 58"/>
          <p:cNvSpPr/>
          <p:nvPr/>
        </p:nvSpPr>
        <p:spPr>
          <a:xfrm>
            <a:off x="7098063" y="3304517"/>
            <a:ext cx="102870" cy="92075"/>
          </a:xfrm>
          <a:custGeom>
            <a:avLst/>
            <a:gdLst/>
            <a:ahLst/>
            <a:cxnLst/>
            <a:rect l="l" t="t" r="r" b="b"/>
            <a:pathLst>
              <a:path w="102870" h="92075">
                <a:moveTo>
                  <a:pt x="16146" y="91637"/>
                </a:moveTo>
                <a:lnTo>
                  <a:pt x="0" y="91637"/>
                </a:lnTo>
                <a:lnTo>
                  <a:pt x="0" y="0"/>
                </a:lnTo>
                <a:lnTo>
                  <a:pt x="25833" y="0"/>
                </a:lnTo>
                <a:lnTo>
                  <a:pt x="31985" y="15532"/>
                </a:lnTo>
                <a:lnTo>
                  <a:pt x="16146" y="15532"/>
                </a:lnTo>
                <a:lnTo>
                  <a:pt x="16146" y="91637"/>
                </a:lnTo>
                <a:close/>
              </a:path>
              <a:path w="102870" h="92075">
                <a:moveTo>
                  <a:pt x="67613" y="64196"/>
                </a:moveTo>
                <a:lnTo>
                  <a:pt x="51262" y="64196"/>
                </a:lnTo>
                <a:lnTo>
                  <a:pt x="76961" y="0"/>
                </a:lnTo>
                <a:lnTo>
                  <a:pt x="102526" y="0"/>
                </a:lnTo>
                <a:lnTo>
                  <a:pt x="102526" y="15532"/>
                </a:lnTo>
                <a:lnTo>
                  <a:pt x="86110" y="15532"/>
                </a:lnTo>
                <a:lnTo>
                  <a:pt x="67613" y="64196"/>
                </a:lnTo>
                <a:close/>
              </a:path>
              <a:path w="102870" h="92075">
                <a:moveTo>
                  <a:pt x="57183" y="91637"/>
                </a:moveTo>
                <a:lnTo>
                  <a:pt x="45342" y="91637"/>
                </a:lnTo>
                <a:lnTo>
                  <a:pt x="16414" y="15532"/>
                </a:lnTo>
                <a:lnTo>
                  <a:pt x="31985" y="15532"/>
                </a:lnTo>
                <a:lnTo>
                  <a:pt x="51262" y="64196"/>
                </a:lnTo>
                <a:lnTo>
                  <a:pt x="67613" y="64196"/>
                </a:lnTo>
                <a:lnTo>
                  <a:pt x="57183" y="91637"/>
                </a:lnTo>
                <a:close/>
              </a:path>
              <a:path w="102870" h="92075">
                <a:moveTo>
                  <a:pt x="102526" y="91637"/>
                </a:moveTo>
                <a:lnTo>
                  <a:pt x="86380" y="91637"/>
                </a:lnTo>
                <a:lnTo>
                  <a:pt x="86380" y="15532"/>
                </a:lnTo>
                <a:lnTo>
                  <a:pt x="102526" y="15532"/>
                </a:lnTo>
                <a:lnTo>
                  <a:pt x="102526" y="91637"/>
                </a:lnTo>
                <a:close/>
              </a:path>
            </a:pathLst>
          </a:custGeom>
          <a:solidFill>
            <a:srgbClr val="FFFFFF"/>
          </a:solidFill>
        </p:spPr>
        <p:txBody>
          <a:bodyPr wrap="square" lIns="0" tIns="0" rIns="0" bIns="0" rtlCol="0"/>
          <a:lstStyle/>
          <a:p>
            <a:endParaRPr/>
          </a:p>
        </p:txBody>
      </p:sp>
      <p:sp>
        <p:nvSpPr>
          <p:cNvPr id="59" name="object 59"/>
          <p:cNvSpPr/>
          <p:nvPr/>
        </p:nvSpPr>
        <p:spPr>
          <a:xfrm>
            <a:off x="6803684" y="3304516"/>
            <a:ext cx="92710" cy="92075"/>
          </a:xfrm>
          <a:custGeom>
            <a:avLst/>
            <a:gdLst/>
            <a:ahLst/>
            <a:cxnLst/>
            <a:rect l="l" t="t" r="r" b="b"/>
            <a:pathLst>
              <a:path w="92709" h="92075">
                <a:moveTo>
                  <a:pt x="20451" y="91637"/>
                </a:moveTo>
                <a:lnTo>
                  <a:pt x="0" y="91637"/>
                </a:lnTo>
                <a:lnTo>
                  <a:pt x="35248" y="44284"/>
                </a:lnTo>
                <a:lnTo>
                  <a:pt x="2152" y="0"/>
                </a:lnTo>
                <a:lnTo>
                  <a:pt x="23546" y="0"/>
                </a:lnTo>
                <a:lnTo>
                  <a:pt x="45947" y="29915"/>
                </a:lnTo>
                <a:lnTo>
                  <a:pt x="66488" y="29915"/>
                </a:lnTo>
                <a:lnTo>
                  <a:pt x="56238" y="43658"/>
                </a:lnTo>
                <a:lnTo>
                  <a:pt x="66999" y="58029"/>
                </a:lnTo>
                <a:lnTo>
                  <a:pt x="45520" y="58029"/>
                </a:lnTo>
                <a:lnTo>
                  <a:pt x="20451" y="91637"/>
                </a:lnTo>
                <a:close/>
              </a:path>
              <a:path w="92709" h="92075">
                <a:moveTo>
                  <a:pt x="66488" y="29915"/>
                </a:moveTo>
                <a:lnTo>
                  <a:pt x="45947" y="29915"/>
                </a:lnTo>
                <a:lnTo>
                  <a:pt x="68216" y="0"/>
                </a:lnTo>
                <a:lnTo>
                  <a:pt x="88800" y="0"/>
                </a:lnTo>
                <a:lnTo>
                  <a:pt x="66488" y="29915"/>
                </a:lnTo>
                <a:close/>
              </a:path>
              <a:path w="92709" h="92075">
                <a:moveTo>
                  <a:pt x="92165" y="91637"/>
                </a:moveTo>
                <a:lnTo>
                  <a:pt x="70637" y="91637"/>
                </a:lnTo>
                <a:lnTo>
                  <a:pt x="45520" y="58029"/>
                </a:lnTo>
                <a:lnTo>
                  <a:pt x="66999" y="58029"/>
                </a:lnTo>
                <a:lnTo>
                  <a:pt x="92165" y="91637"/>
                </a:lnTo>
                <a:close/>
              </a:path>
            </a:pathLst>
          </a:custGeom>
          <a:solidFill>
            <a:srgbClr val="FFFFFF"/>
          </a:solidFill>
        </p:spPr>
        <p:txBody>
          <a:bodyPr wrap="square" lIns="0" tIns="0" rIns="0" bIns="0" rtlCol="0"/>
          <a:lstStyle/>
          <a:p>
            <a:endParaRPr/>
          </a:p>
        </p:txBody>
      </p:sp>
      <p:sp>
        <p:nvSpPr>
          <p:cNvPr id="60" name="object 60"/>
          <p:cNvSpPr/>
          <p:nvPr/>
        </p:nvSpPr>
        <p:spPr>
          <a:xfrm>
            <a:off x="653106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1" name="object 61"/>
          <p:cNvSpPr/>
          <p:nvPr/>
        </p:nvSpPr>
        <p:spPr>
          <a:xfrm>
            <a:off x="6557063"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2" name="object 62"/>
          <p:cNvSpPr/>
          <p:nvPr/>
        </p:nvSpPr>
        <p:spPr>
          <a:xfrm>
            <a:off x="658305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3" name="object 63"/>
          <p:cNvSpPr/>
          <p:nvPr/>
        </p:nvSpPr>
        <p:spPr>
          <a:xfrm>
            <a:off x="6498550" y="3293309"/>
            <a:ext cx="132715" cy="146685"/>
          </a:xfrm>
          <a:custGeom>
            <a:avLst/>
            <a:gdLst/>
            <a:ahLst/>
            <a:cxnLst/>
            <a:rect l="l" t="t" r="r" b="b"/>
            <a:pathLst>
              <a:path w="132715" h="146685">
                <a:moveTo>
                  <a:pt x="20660" y="146624"/>
                </a:moveTo>
                <a:lnTo>
                  <a:pt x="20660" y="114336"/>
                </a:lnTo>
                <a:lnTo>
                  <a:pt x="12572" y="112361"/>
                </a:lnTo>
                <a:lnTo>
                  <a:pt x="6010" y="107789"/>
                </a:lnTo>
                <a:lnTo>
                  <a:pt x="1608" y="101227"/>
                </a:lnTo>
                <a:lnTo>
                  <a:pt x="0" y="93286"/>
                </a:lnTo>
                <a:lnTo>
                  <a:pt x="0" y="21085"/>
                </a:lnTo>
                <a:lnTo>
                  <a:pt x="1722" y="12877"/>
                </a:lnTo>
                <a:lnTo>
                  <a:pt x="6420" y="6175"/>
                </a:lnTo>
                <a:lnTo>
                  <a:pt x="13388" y="1656"/>
                </a:lnTo>
                <a:lnTo>
                  <a:pt x="21920" y="0"/>
                </a:lnTo>
                <a:lnTo>
                  <a:pt x="110283" y="0"/>
                </a:lnTo>
                <a:lnTo>
                  <a:pt x="118816" y="1656"/>
                </a:lnTo>
                <a:lnTo>
                  <a:pt x="125784" y="6175"/>
                </a:lnTo>
                <a:lnTo>
                  <a:pt x="127711" y="8925"/>
                </a:lnTo>
                <a:lnTo>
                  <a:pt x="14950" y="8925"/>
                </a:lnTo>
                <a:lnTo>
                  <a:pt x="9277" y="14381"/>
                </a:lnTo>
                <a:lnTo>
                  <a:pt x="9277" y="99991"/>
                </a:lnTo>
                <a:lnTo>
                  <a:pt x="14950" y="105446"/>
                </a:lnTo>
                <a:lnTo>
                  <a:pt x="29913" y="105446"/>
                </a:lnTo>
                <a:lnTo>
                  <a:pt x="29939" y="126998"/>
                </a:lnTo>
                <a:lnTo>
                  <a:pt x="44185" y="126998"/>
                </a:lnTo>
                <a:lnTo>
                  <a:pt x="20660" y="146624"/>
                </a:lnTo>
                <a:close/>
              </a:path>
              <a:path w="132715" h="146685">
                <a:moveTo>
                  <a:pt x="44185" y="126998"/>
                </a:moveTo>
                <a:lnTo>
                  <a:pt x="29939" y="126998"/>
                </a:lnTo>
                <a:lnTo>
                  <a:pt x="55852" y="105446"/>
                </a:lnTo>
                <a:lnTo>
                  <a:pt x="117255" y="105446"/>
                </a:lnTo>
                <a:lnTo>
                  <a:pt x="122926" y="99991"/>
                </a:lnTo>
                <a:lnTo>
                  <a:pt x="122926" y="14381"/>
                </a:lnTo>
                <a:lnTo>
                  <a:pt x="117255" y="8925"/>
                </a:lnTo>
                <a:lnTo>
                  <a:pt x="127711" y="8925"/>
                </a:lnTo>
                <a:lnTo>
                  <a:pt x="130481" y="12877"/>
                </a:lnTo>
                <a:lnTo>
                  <a:pt x="132204" y="21085"/>
                </a:lnTo>
                <a:lnTo>
                  <a:pt x="132204" y="93286"/>
                </a:lnTo>
                <a:lnTo>
                  <a:pt x="130481" y="101494"/>
                </a:lnTo>
                <a:lnTo>
                  <a:pt x="125784" y="108197"/>
                </a:lnTo>
                <a:lnTo>
                  <a:pt x="118816" y="112716"/>
                </a:lnTo>
                <a:lnTo>
                  <a:pt x="110283" y="114373"/>
                </a:lnTo>
                <a:lnTo>
                  <a:pt x="59318" y="114373"/>
                </a:lnTo>
                <a:lnTo>
                  <a:pt x="44185" y="126998"/>
                </a:lnTo>
                <a:close/>
              </a:path>
            </a:pathLst>
          </a:custGeom>
          <a:solidFill>
            <a:srgbClr val="FFFFFF"/>
          </a:solidFill>
        </p:spPr>
        <p:txBody>
          <a:bodyPr wrap="square" lIns="0" tIns="0" rIns="0" bIns="0" rtlCol="0"/>
          <a:lstStyle/>
          <a:p>
            <a:endParaRPr/>
          </a:p>
        </p:txBody>
      </p:sp>
      <p:sp>
        <p:nvSpPr>
          <p:cNvPr id="65" name="object 65"/>
          <p:cNvSpPr/>
          <p:nvPr/>
        </p:nvSpPr>
        <p:spPr>
          <a:xfrm>
            <a:off x="6353962" y="3900851"/>
            <a:ext cx="1018540" cy="7620"/>
          </a:xfrm>
          <a:custGeom>
            <a:avLst/>
            <a:gdLst/>
            <a:ahLst/>
            <a:cxnLst/>
            <a:rect l="l" t="t" r="r" b="b"/>
            <a:pathLst>
              <a:path w="1018540" h="7620">
                <a:moveTo>
                  <a:pt x="0" y="0"/>
                </a:moveTo>
                <a:lnTo>
                  <a:pt x="1018336" y="0"/>
                </a:lnTo>
                <a:lnTo>
                  <a:pt x="1018336" y="7317"/>
                </a:lnTo>
                <a:lnTo>
                  <a:pt x="0" y="7317"/>
                </a:lnTo>
                <a:lnTo>
                  <a:pt x="0" y="0"/>
                </a:lnTo>
                <a:close/>
              </a:path>
            </a:pathLst>
          </a:custGeom>
          <a:solidFill>
            <a:srgbClr val="FFFFFF"/>
          </a:solidFill>
        </p:spPr>
        <p:txBody>
          <a:bodyPr wrap="square" lIns="0" tIns="0" rIns="0" bIns="0" rtlCol="0"/>
          <a:lstStyle/>
          <a:p>
            <a:endParaRPr/>
          </a:p>
        </p:txBody>
      </p:sp>
      <p:sp>
        <p:nvSpPr>
          <p:cNvPr id="66" name="object 66"/>
          <p:cNvSpPr/>
          <p:nvPr/>
        </p:nvSpPr>
        <p:spPr>
          <a:xfrm>
            <a:off x="6353962" y="3656363"/>
            <a:ext cx="1018540" cy="7620"/>
          </a:xfrm>
          <a:custGeom>
            <a:avLst/>
            <a:gdLst/>
            <a:ahLst/>
            <a:cxnLst/>
            <a:rect l="l" t="t" r="r" b="b"/>
            <a:pathLst>
              <a:path w="1018540" h="7620">
                <a:moveTo>
                  <a:pt x="0" y="0"/>
                </a:moveTo>
                <a:lnTo>
                  <a:pt x="1018336" y="0"/>
                </a:lnTo>
                <a:lnTo>
                  <a:pt x="1018336" y="7317"/>
                </a:lnTo>
                <a:lnTo>
                  <a:pt x="0" y="7317"/>
                </a:lnTo>
                <a:lnTo>
                  <a:pt x="0" y="0"/>
                </a:lnTo>
                <a:close/>
              </a:path>
            </a:pathLst>
          </a:custGeom>
          <a:solidFill>
            <a:srgbClr val="FFFFFF"/>
          </a:solidFill>
        </p:spPr>
        <p:txBody>
          <a:bodyPr wrap="square" lIns="0" tIns="0" rIns="0" bIns="0" rtlCol="0"/>
          <a:lstStyle/>
          <a:p>
            <a:endParaRPr/>
          </a:p>
        </p:txBody>
      </p:sp>
      <p:sp>
        <p:nvSpPr>
          <p:cNvPr id="79" name="object 79"/>
          <p:cNvSpPr/>
          <p:nvPr/>
        </p:nvSpPr>
        <p:spPr>
          <a:xfrm>
            <a:off x="5849620"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80" name="object 80"/>
          <p:cNvSpPr/>
          <p:nvPr/>
        </p:nvSpPr>
        <p:spPr>
          <a:xfrm>
            <a:off x="6147659"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82" name="object 82"/>
          <p:cNvSpPr/>
          <p:nvPr/>
        </p:nvSpPr>
        <p:spPr>
          <a:xfrm>
            <a:off x="4016247"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83" name="object 83"/>
          <p:cNvSpPr/>
          <p:nvPr/>
        </p:nvSpPr>
        <p:spPr>
          <a:xfrm>
            <a:off x="4314288"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113" name="object 113"/>
          <p:cNvSpPr txBox="1"/>
          <p:nvPr/>
        </p:nvSpPr>
        <p:spPr>
          <a:xfrm>
            <a:off x="554280" y="5195271"/>
            <a:ext cx="532130" cy="291465"/>
          </a:xfrm>
          <a:prstGeom prst="rect">
            <a:avLst/>
          </a:prstGeom>
        </p:spPr>
        <p:txBody>
          <a:bodyPr vert="horz" wrap="square" lIns="0" tIns="11430" rIns="0" bIns="0" rtlCol="0">
            <a:spAutoFit/>
          </a:bodyPr>
          <a:lstStyle/>
          <a:p>
            <a:pPr marL="12700">
              <a:lnSpc>
                <a:spcPct val="100000"/>
              </a:lnSpc>
              <a:spcBef>
                <a:spcPts val="90"/>
              </a:spcBef>
            </a:pPr>
            <a:r>
              <a:rPr sz="1750" spc="-345" dirty="0">
                <a:solidFill>
                  <a:srgbClr val="FFFFFF"/>
                </a:solidFill>
                <a:latin typeface="Arial"/>
                <a:cs typeface="Arial"/>
              </a:rPr>
              <a:t>D</a:t>
            </a:r>
            <a:r>
              <a:rPr sz="1750" spc="-310" dirty="0">
                <a:solidFill>
                  <a:srgbClr val="FFFFFF"/>
                </a:solidFill>
                <a:latin typeface="Arial"/>
                <a:cs typeface="Arial"/>
              </a:rPr>
              <a:t>E</a:t>
            </a:r>
            <a:r>
              <a:rPr sz="1750" spc="-220" dirty="0">
                <a:solidFill>
                  <a:srgbClr val="FFFFFF"/>
                </a:solidFill>
                <a:latin typeface="Arial"/>
                <a:cs typeface="Arial"/>
              </a:rPr>
              <a:t>M</a:t>
            </a:r>
            <a:r>
              <a:rPr sz="1750" spc="-400" dirty="0">
                <a:solidFill>
                  <a:srgbClr val="FFFFFF"/>
                </a:solidFill>
                <a:latin typeface="Arial"/>
                <a:cs typeface="Arial"/>
              </a:rPr>
              <a:t>O</a:t>
            </a:r>
            <a:endParaRPr sz="1750">
              <a:latin typeface="Arial"/>
              <a:cs typeface="Arial"/>
            </a:endParaRPr>
          </a:p>
        </p:txBody>
      </p:sp>
      <p:sp>
        <p:nvSpPr>
          <p:cNvPr id="114" name="object 114"/>
          <p:cNvSpPr txBox="1"/>
          <p:nvPr/>
        </p:nvSpPr>
        <p:spPr>
          <a:xfrm>
            <a:off x="416454" y="5416500"/>
            <a:ext cx="808355" cy="291465"/>
          </a:xfrm>
          <a:prstGeom prst="rect">
            <a:avLst/>
          </a:prstGeom>
        </p:spPr>
        <p:txBody>
          <a:bodyPr vert="horz" wrap="square" lIns="0" tIns="11430" rIns="0" bIns="0" rtlCol="0">
            <a:spAutoFit/>
          </a:bodyPr>
          <a:lstStyle/>
          <a:p>
            <a:pPr marL="12700">
              <a:lnSpc>
                <a:spcPct val="100000"/>
              </a:lnSpc>
              <a:spcBef>
                <a:spcPts val="90"/>
              </a:spcBef>
            </a:pPr>
            <a:r>
              <a:rPr sz="1750" spc="-155" dirty="0">
                <a:solidFill>
                  <a:srgbClr val="FFFFFF"/>
                </a:solidFill>
                <a:latin typeface="Arial"/>
                <a:cs typeface="Arial"/>
              </a:rPr>
              <a:t>Click</a:t>
            </a:r>
            <a:r>
              <a:rPr sz="1750" spc="-240" dirty="0">
                <a:solidFill>
                  <a:srgbClr val="FFFFFF"/>
                </a:solidFill>
                <a:latin typeface="Arial"/>
                <a:cs typeface="Arial"/>
              </a:rPr>
              <a:t> </a:t>
            </a:r>
            <a:r>
              <a:rPr sz="1750" spc="-175" dirty="0">
                <a:solidFill>
                  <a:srgbClr val="FFFFFF"/>
                </a:solidFill>
                <a:latin typeface="Arial"/>
                <a:cs typeface="Arial"/>
              </a:rPr>
              <a:t>here</a:t>
            </a:r>
            <a:endParaRPr sz="1750">
              <a:latin typeface="Arial"/>
              <a:cs typeface="Arial"/>
            </a:endParaRPr>
          </a:p>
        </p:txBody>
      </p:sp>
      <p:sp>
        <p:nvSpPr>
          <p:cNvPr id="144" name="object 5">
            <a:extLst>
              <a:ext uri="{FF2B5EF4-FFF2-40B4-BE49-F238E27FC236}">
                <a16:creationId xmlns:a16="http://schemas.microsoft.com/office/drawing/2014/main" id="{2E8FA337-51F2-4749-B837-9805338C8407}"/>
              </a:ext>
            </a:extLst>
          </p:cNvPr>
          <p:cNvSpPr/>
          <p:nvPr/>
        </p:nvSpPr>
        <p:spPr>
          <a:xfrm>
            <a:off x="-5316" y="7148475"/>
            <a:ext cx="10058399" cy="701731"/>
          </a:xfrm>
          <a:prstGeom prst="rect">
            <a:avLst/>
          </a:prstGeom>
          <a:blipFill>
            <a:blip r:embed="rId2" cstate="print"/>
            <a:stretch>
              <a:fillRect/>
            </a:stretch>
          </a:blipFill>
        </p:spPr>
        <p:txBody>
          <a:bodyPr wrap="square" lIns="0" tIns="0" rIns="0" bIns="0" rtlCol="0"/>
          <a:lstStyle/>
          <a:p>
            <a:endParaRPr/>
          </a:p>
        </p:txBody>
      </p:sp>
      <p:pic>
        <p:nvPicPr>
          <p:cNvPr id="145" name="Picture 144">
            <a:extLst>
              <a:ext uri="{FF2B5EF4-FFF2-40B4-BE49-F238E27FC236}">
                <a16:creationId xmlns:a16="http://schemas.microsoft.com/office/drawing/2014/main" id="{BE63348B-8B92-4D32-95B9-2519D441DE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146" name="Picture 145">
            <a:extLst>
              <a:ext uri="{FF2B5EF4-FFF2-40B4-BE49-F238E27FC236}">
                <a16:creationId xmlns:a16="http://schemas.microsoft.com/office/drawing/2014/main" id="{F7193C53-5C29-4C91-9308-58BDFFBDE5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
        <p:nvSpPr>
          <p:cNvPr id="35" name="TextBox 34">
            <a:extLst>
              <a:ext uri="{FF2B5EF4-FFF2-40B4-BE49-F238E27FC236}">
                <a16:creationId xmlns:a16="http://schemas.microsoft.com/office/drawing/2014/main" id="{2DE9A129-0FCF-49B2-9305-42BEE4DA522F}"/>
              </a:ext>
            </a:extLst>
          </p:cNvPr>
          <p:cNvSpPr txBox="1"/>
          <p:nvPr/>
        </p:nvSpPr>
        <p:spPr>
          <a:xfrm>
            <a:off x="2858299" y="802997"/>
            <a:ext cx="4169242" cy="1200329"/>
          </a:xfrm>
          <a:prstGeom prst="rect">
            <a:avLst/>
          </a:prstGeom>
          <a:noFill/>
        </p:spPr>
        <p:txBody>
          <a:bodyPr wrap="square" rtlCol="0">
            <a:spAutoFit/>
          </a:bodyPr>
          <a:lstStyle/>
          <a:p>
            <a:r>
              <a:rPr lang="en-US" sz="7200" b="1" dirty="0">
                <a:solidFill>
                  <a:schemeClr val="bg1"/>
                </a:solidFill>
                <a:latin typeface="Open Sans Extrabold" panose="020B0606030504020204" pitchFamily="34" charset="0"/>
                <a:ea typeface="Open Sans Extrabold" panose="020B0606030504020204" pitchFamily="34" charset="0"/>
                <a:cs typeface="Open Sans Extrabold" panose="020B0606030504020204" pitchFamily="34" charset="0"/>
              </a:rPr>
              <a:t>RESULTS</a:t>
            </a:r>
          </a:p>
        </p:txBody>
      </p:sp>
      <p:sp>
        <p:nvSpPr>
          <p:cNvPr id="38" name="TextBox 37">
            <a:extLst>
              <a:ext uri="{FF2B5EF4-FFF2-40B4-BE49-F238E27FC236}">
                <a16:creationId xmlns:a16="http://schemas.microsoft.com/office/drawing/2014/main" id="{0C1740BE-B7D0-447B-AFFA-42C333D5EAD0}"/>
              </a:ext>
            </a:extLst>
          </p:cNvPr>
          <p:cNvSpPr txBox="1"/>
          <p:nvPr/>
        </p:nvSpPr>
        <p:spPr>
          <a:xfrm>
            <a:off x="580784" y="4366456"/>
            <a:ext cx="8018226" cy="677108"/>
          </a:xfrm>
          <a:prstGeom prst="rect">
            <a:avLst/>
          </a:prstGeom>
          <a:noFill/>
        </p:spPr>
        <p:txBody>
          <a:bodyPr wrap="square" rtlCol="0">
            <a:spAutoFit/>
          </a:bodyPr>
          <a:lstStyle/>
          <a:p>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Illinois Nissan Dealer Received </a:t>
            </a:r>
            <a:r>
              <a:rPr lang="en-US" sz="2000" b="1" dirty="0">
                <a:solidFill>
                  <a:srgbClr val="315C93"/>
                </a:solidFill>
                <a:latin typeface="Open Sans" panose="020B0606030504020204" pitchFamily="34" charset="0"/>
                <a:ea typeface="Open Sans" panose="020B0606030504020204" pitchFamily="34" charset="0"/>
                <a:cs typeface="Open Sans" panose="020B0606030504020204" pitchFamily="34" charset="0"/>
              </a:rPr>
              <a:t>$78,580,000 MILLION </a:t>
            </a:r>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In Pre-Qualified Leads In 2020</a:t>
            </a:r>
          </a:p>
        </p:txBody>
      </p:sp>
      <p:sp>
        <p:nvSpPr>
          <p:cNvPr id="39" name="TextBox 38">
            <a:extLst>
              <a:ext uri="{FF2B5EF4-FFF2-40B4-BE49-F238E27FC236}">
                <a16:creationId xmlns:a16="http://schemas.microsoft.com/office/drawing/2014/main" id="{2AD09029-A6BF-425E-9FCA-F90289E59FA1}"/>
              </a:ext>
            </a:extLst>
          </p:cNvPr>
          <p:cNvSpPr txBox="1"/>
          <p:nvPr/>
        </p:nvSpPr>
        <p:spPr>
          <a:xfrm>
            <a:off x="580784" y="2674399"/>
            <a:ext cx="8018226" cy="677108"/>
          </a:xfrm>
          <a:prstGeom prst="rect">
            <a:avLst/>
          </a:prstGeom>
          <a:noFill/>
        </p:spPr>
        <p:txBody>
          <a:bodyPr wrap="square" rtlCol="0">
            <a:spAutoFit/>
          </a:bodyPr>
          <a:lstStyle/>
          <a:p>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The Average Dealer Received </a:t>
            </a:r>
            <a:r>
              <a:rPr lang="en-US" sz="2000" b="1" dirty="0">
                <a:solidFill>
                  <a:srgbClr val="315C93"/>
                </a:solidFill>
                <a:latin typeface="Open Sans" panose="020B0606030504020204" pitchFamily="34" charset="0"/>
                <a:ea typeface="Open Sans" panose="020B0606030504020204" pitchFamily="34" charset="0"/>
                <a:cs typeface="Open Sans" panose="020B0606030504020204" pitchFamily="34" charset="0"/>
              </a:rPr>
              <a:t>$2.52 MILLION DOLLARS </a:t>
            </a:r>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In Pre-Qualified Leads In December</a:t>
            </a:r>
          </a:p>
        </p:txBody>
      </p:sp>
      <p:sp>
        <p:nvSpPr>
          <p:cNvPr id="40" name="TextBox 39">
            <a:extLst>
              <a:ext uri="{FF2B5EF4-FFF2-40B4-BE49-F238E27FC236}">
                <a16:creationId xmlns:a16="http://schemas.microsoft.com/office/drawing/2014/main" id="{55ABF97E-C93E-46E5-9CBE-1F9C26EA1110}"/>
              </a:ext>
            </a:extLst>
          </p:cNvPr>
          <p:cNvSpPr txBox="1"/>
          <p:nvPr/>
        </p:nvSpPr>
        <p:spPr>
          <a:xfrm>
            <a:off x="603319" y="3631822"/>
            <a:ext cx="7742033" cy="400110"/>
          </a:xfrm>
          <a:prstGeom prst="rect">
            <a:avLst/>
          </a:prstGeom>
          <a:noFill/>
        </p:spPr>
        <p:txBody>
          <a:bodyPr wrap="square" rtlCol="0">
            <a:spAutoFit/>
          </a:bodyPr>
          <a:lstStyle/>
          <a:p>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Florida Toyota Dealer Received </a:t>
            </a:r>
            <a:r>
              <a:rPr lang="en-US" sz="2000" b="1" dirty="0">
                <a:solidFill>
                  <a:srgbClr val="315C93"/>
                </a:solidFill>
                <a:latin typeface="Open Sans" panose="020B0606030504020204" pitchFamily="34" charset="0"/>
                <a:ea typeface="Open Sans" panose="020B0606030504020204" pitchFamily="34" charset="0"/>
                <a:cs typeface="Open Sans" panose="020B0606030504020204" pitchFamily="34" charset="0"/>
              </a:rPr>
              <a:t>$6,720,000 MILLION </a:t>
            </a:r>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In One Month</a:t>
            </a:r>
          </a:p>
        </p:txBody>
      </p:sp>
      <p:sp>
        <p:nvSpPr>
          <p:cNvPr id="41" name="TextBox 40">
            <a:extLst>
              <a:ext uri="{FF2B5EF4-FFF2-40B4-BE49-F238E27FC236}">
                <a16:creationId xmlns:a16="http://schemas.microsoft.com/office/drawing/2014/main" id="{31281A34-3A67-4676-9A84-F9A666C437DF}"/>
              </a:ext>
            </a:extLst>
          </p:cNvPr>
          <p:cNvSpPr txBox="1"/>
          <p:nvPr/>
        </p:nvSpPr>
        <p:spPr>
          <a:xfrm>
            <a:off x="603319" y="6118997"/>
            <a:ext cx="7742033" cy="707886"/>
          </a:xfrm>
          <a:prstGeom prst="rect">
            <a:avLst/>
          </a:prstGeom>
          <a:noFill/>
        </p:spPr>
        <p:txBody>
          <a:bodyPr wrap="square" rtlCol="0">
            <a:spAutoFit/>
          </a:bodyPr>
          <a:lstStyle/>
          <a:p>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J Franco Designed Credit Cite Received </a:t>
            </a:r>
            <a:r>
              <a:rPr lang="en-US" sz="2000" b="1" dirty="0">
                <a:solidFill>
                  <a:srgbClr val="315C93"/>
                </a:solidFill>
                <a:latin typeface="Open Sans" panose="020B0606030504020204" pitchFamily="34" charset="0"/>
                <a:ea typeface="Open Sans Light" panose="020B0306030504020204" pitchFamily="34" charset="0"/>
                <a:cs typeface="Open Sans Light" panose="020B0306030504020204" pitchFamily="34" charset="0"/>
              </a:rPr>
              <a:t>8,327</a:t>
            </a:r>
            <a:r>
              <a:rPr lang="en-US" sz="2000" b="1" dirty="0">
                <a:solidFill>
                  <a:srgbClr val="315C93"/>
                </a:solidFill>
                <a:latin typeface="Open Sans" panose="020B0606030504020204" pitchFamily="34" charset="0"/>
                <a:ea typeface="Open Sans" panose="020B0606030504020204" pitchFamily="34" charset="0"/>
                <a:cs typeface="Open Sans" panose="020B0606030504020204" pitchFamily="34" charset="0"/>
              </a:rPr>
              <a:t> LEADS Valued At $181,695,00 </a:t>
            </a:r>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In 2020</a:t>
            </a:r>
          </a:p>
        </p:txBody>
      </p:sp>
      <p:sp>
        <p:nvSpPr>
          <p:cNvPr id="42" name="TextBox 41">
            <a:extLst>
              <a:ext uri="{FF2B5EF4-FFF2-40B4-BE49-F238E27FC236}">
                <a16:creationId xmlns:a16="http://schemas.microsoft.com/office/drawing/2014/main" id="{BBDA8964-12E1-4CD1-9644-2DBF39785A3B}"/>
              </a:ext>
            </a:extLst>
          </p:cNvPr>
          <p:cNvSpPr txBox="1"/>
          <p:nvPr/>
        </p:nvSpPr>
        <p:spPr>
          <a:xfrm>
            <a:off x="603975" y="5397296"/>
            <a:ext cx="7742033" cy="400110"/>
          </a:xfrm>
          <a:prstGeom prst="rect">
            <a:avLst/>
          </a:prstGeom>
          <a:noFill/>
        </p:spPr>
        <p:txBody>
          <a:bodyPr wrap="square" rtlCol="0">
            <a:spAutoFit/>
          </a:bodyPr>
          <a:lstStyle/>
          <a:p>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Missouri Independent Dealer Received </a:t>
            </a:r>
            <a:r>
              <a:rPr lang="en-US" sz="2000" b="1" dirty="0">
                <a:solidFill>
                  <a:srgbClr val="315C93"/>
                </a:solidFill>
                <a:latin typeface="Open Sans" panose="020B0606030504020204" pitchFamily="34" charset="0"/>
                <a:ea typeface="Open Sans" panose="020B0606030504020204" pitchFamily="34" charset="0"/>
                <a:cs typeface="Open Sans" panose="020B0606030504020204" pitchFamily="34" charset="0"/>
              </a:rPr>
              <a:t>392 LEADS </a:t>
            </a:r>
            <a:r>
              <a:rPr lang="en-US"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In One Month</a:t>
            </a:r>
          </a:p>
        </p:txBody>
      </p:sp>
    </p:spTree>
    <p:extLst>
      <p:ext uri="{BB962C8B-B14F-4D97-AF65-F5344CB8AC3E}">
        <p14:creationId xmlns:p14="http://schemas.microsoft.com/office/powerpoint/2010/main" val="26314374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87400" y="516275"/>
            <a:ext cx="2930525" cy="574040"/>
          </a:xfrm>
          <a:prstGeom prst="rect">
            <a:avLst/>
          </a:prstGeom>
        </p:spPr>
        <p:txBody>
          <a:bodyPr vert="horz" wrap="square" lIns="0" tIns="12700" rIns="0" bIns="0" rtlCol="0">
            <a:spAutoFit/>
          </a:bodyPr>
          <a:lstStyle/>
          <a:p>
            <a:pPr marL="12700">
              <a:lnSpc>
                <a:spcPct val="100000"/>
              </a:lnSpc>
              <a:spcBef>
                <a:spcPts val="100"/>
              </a:spcBef>
            </a:pPr>
            <a:r>
              <a:rPr sz="3600" spc="-229" dirty="0"/>
              <a:t>What </a:t>
            </a:r>
            <a:r>
              <a:rPr sz="3600" spc="-310" dirty="0"/>
              <a:t>do </a:t>
            </a:r>
            <a:r>
              <a:rPr sz="3600" spc="-215" dirty="0"/>
              <a:t>you</a:t>
            </a:r>
            <a:r>
              <a:rPr sz="3600" spc="-335" dirty="0"/>
              <a:t> </a:t>
            </a:r>
            <a:r>
              <a:rPr sz="3600" spc="-185" dirty="0"/>
              <a:t>get?</a:t>
            </a:r>
            <a:endParaRPr sz="3600" dirty="0"/>
          </a:p>
        </p:txBody>
      </p:sp>
      <p:sp>
        <p:nvSpPr>
          <p:cNvPr id="3" name="object 3"/>
          <p:cNvSpPr txBox="1"/>
          <p:nvPr/>
        </p:nvSpPr>
        <p:spPr>
          <a:xfrm>
            <a:off x="1156716" y="1466856"/>
            <a:ext cx="3933825" cy="269240"/>
          </a:xfrm>
          <a:prstGeom prst="rect">
            <a:avLst/>
          </a:prstGeom>
        </p:spPr>
        <p:txBody>
          <a:bodyPr vert="horz" wrap="square" lIns="0" tIns="12700" rIns="0" bIns="0" rtlCol="0">
            <a:spAutoFit/>
          </a:bodyPr>
          <a:lstStyle/>
          <a:p>
            <a:pPr marL="12700">
              <a:lnSpc>
                <a:spcPct val="100000"/>
              </a:lnSpc>
              <a:spcBef>
                <a:spcPts val="100"/>
              </a:spcBef>
            </a:pPr>
            <a:r>
              <a:rPr sz="1600" spc="-90" dirty="0">
                <a:solidFill>
                  <a:srgbClr val="595B61"/>
                </a:solidFill>
                <a:latin typeface="Calibri"/>
                <a:cs typeface="Calibri"/>
              </a:rPr>
              <a:t>Your </a:t>
            </a:r>
            <a:r>
              <a:rPr lang="en-US" sz="1600" spc="-105" dirty="0">
                <a:solidFill>
                  <a:srgbClr val="595B61"/>
                </a:solidFill>
                <a:latin typeface="Calibri"/>
                <a:cs typeface="Calibri"/>
              </a:rPr>
              <a:t>U</a:t>
            </a:r>
            <a:r>
              <a:rPr sz="1600" spc="-105" dirty="0">
                <a:solidFill>
                  <a:srgbClr val="595B61"/>
                </a:solidFill>
                <a:latin typeface="Calibri"/>
                <a:cs typeface="Calibri"/>
              </a:rPr>
              <a:t>nique </a:t>
            </a:r>
            <a:r>
              <a:rPr lang="en-US" sz="1600" spc="-80" dirty="0" err="1">
                <a:solidFill>
                  <a:srgbClr val="595B61"/>
                </a:solidFill>
                <a:latin typeface="Calibri"/>
                <a:cs typeface="Calibri"/>
              </a:rPr>
              <a:t>iFramed</a:t>
            </a:r>
            <a:r>
              <a:rPr lang="en-US" sz="1600" spc="-80" dirty="0">
                <a:solidFill>
                  <a:srgbClr val="595B61"/>
                </a:solidFill>
                <a:latin typeface="Calibri"/>
                <a:cs typeface="Calibri"/>
              </a:rPr>
              <a:t> Quick2Script</a:t>
            </a:r>
            <a:r>
              <a:rPr sz="1600" spc="-60" dirty="0">
                <a:solidFill>
                  <a:srgbClr val="595B61"/>
                </a:solidFill>
                <a:latin typeface="Calibri"/>
                <a:cs typeface="Calibri"/>
                <a:hlinkClick r:id="rId2"/>
              </a:rPr>
              <a:t> </a:t>
            </a:r>
            <a:endParaRPr sz="1600" dirty="0">
              <a:latin typeface="Calibri"/>
              <a:cs typeface="Calibri"/>
            </a:endParaRPr>
          </a:p>
        </p:txBody>
      </p:sp>
      <p:sp>
        <p:nvSpPr>
          <p:cNvPr id="4" name="object 4"/>
          <p:cNvSpPr/>
          <p:nvPr/>
        </p:nvSpPr>
        <p:spPr>
          <a:xfrm>
            <a:off x="804740" y="1498405"/>
            <a:ext cx="239395" cy="239395"/>
          </a:xfrm>
          <a:custGeom>
            <a:avLst/>
            <a:gdLst/>
            <a:ahLst/>
            <a:cxnLst/>
            <a:rect l="l" t="t" r="r" b="b"/>
            <a:pathLst>
              <a:path w="239394" h="239394">
                <a:moveTo>
                  <a:pt x="119494" y="239001"/>
                </a:moveTo>
                <a:lnTo>
                  <a:pt x="166009" y="229610"/>
                </a:lnTo>
                <a:lnTo>
                  <a:pt x="203992" y="204000"/>
                </a:lnTo>
                <a:lnTo>
                  <a:pt x="229599" y="166017"/>
                </a:lnTo>
                <a:lnTo>
                  <a:pt x="238988" y="119507"/>
                </a:lnTo>
                <a:lnTo>
                  <a:pt x="229599" y="72989"/>
                </a:lnTo>
                <a:lnTo>
                  <a:pt x="203992" y="35002"/>
                </a:lnTo>
                <a:lnTo>
                  <a:pt x="166009" y="9391"/>
                </a:lnTo>
                <a:lnTo>
                  <a:pt x="119494" y="0"/>
                </a:lnTo>
                <a:lnTo>
                  <a:pt x="72978" y="9391"/>
                </a:lnTo>
                <a:lnTo>
                  <a:pt x="34996" y="35002"/>
                </a:lnTo>
                <a:lnTo>
                  <a:pt x="9389" y="72989"/>
                </a:lnTo>
                <a:lnTo>
                  <a:pt x="0" y="119507"/>
                </a:lnTo>
                <a:lnTo>
                  <a:pt x="9389" y="166017"/>
                </a:lnTo>
                <a:lnTo>
                  <a:pt x="34996" y="204000"/>
                </a:lnTo>
                <a:lnTo>
                  <a:pt x="72978" y="229610"/>
                </a:lnTo>
                <a:lnTo>
                  <a:pt x="119494" y="239001"/>
                </a:lnTo>
                <a:close/>
              </a:path>
            </a:pathLst>
          </a:custGeom>
          <a:ln w="15875">
            <a:solidFill>
              <a:srgbClr val="047DB7"/>
            </a:solidFill>
          </a:ln>
        </p:spPr>
        <p:txBody>
          <a:bodyPr wrap="square" lIns="0" tIns="0" rIns="0" bIns="0" rtlCol="0"/>
          <a:lstStyle/>
          <a:p>
            <a:endParaRPr/>
          </a:p>
        </p:txBody>
      </p:sp>
      <p:sp>
        <p:nvSpPr>
          <p:cNvPr id="5" name="object 5"/>
          <p:cNvSpPr/>
          <p:nvPr/>
        </p:nvSpPr>
        <p:spPr>
          <a:xfrm>
            <a:off x="951952" y="1526814"/>
            <a:ext cx="90805" cy="90805"/>
          </a:xfrm>
          <a:custGeom>
            <a:avLst/>
            <a:gdLst/>
            <a:ahLst/>
            <a:cxnLst/>
            <a:rect l="l" t="t" r="r" b="b"/>
            <a:pathLst>
              <a:path w="90805" h="90805">
                <a:moveTo>
                  <a:pt x="0" y="90220"/>
                </a:moveTo>
                <a:lnTo>
                  <a:pt x="90220" y="0"/>
                </a:lnTo>
              </a:path>
            </a:pathLst>
          </a:custGeom>
          <a:ln w="50330">
            <a:solidFill>
              <a:srgbClr val="FFFFFF"/>
            </a:solidFill>
          </a:ln>
        </p:spPr>
        <p:txBody>
          <a:bodyPr wrap="square" lIns="0" tIns="0" rIns="0" bIns="0" rtlCol="0"/>
          <a:lstStyle/>
          <a:p>
            <a:endParaRPr/>
          </a:p>
        </p:txBody>
      </p:sp>
      <p:sp>
        <p:nvSpPr>
          <p:cNvPr id="6" name="object 6"/>
          <p:cNvSpPr/>
          <p:nvPr/>
        </p:nvSpPr>
        <p:spPr>
          <a:xfrm>
            <a:off x="900892" y="1567051"/>
            <a:ext cx="50800" cy="50800"/>
          </a:xfrm>
          <a:custGeom>
            <a:avLst/>
            <a:gdLst/>
            <a:ahLst/>
            <a:cxnLst/>
            <a:rect l="l" t="t" r="r" b="b"/>
            <a:pathLst>
              <a:path w="50800" h="50800">
                <a:moveTo>
                  <a:pt x="50596" y="50596"/>
                </a:moveTo>
                <a:lnTo>
                  <a:pt x="0" y="0"/>
                </a:lnTo>
              </a:path>
            </a:pathLst>
          </a:custGeom>
          <a:ln w="50330">
            <a:solidFill>
              <a:srgbClr val="FFFFFF"/>
            </a:solidFill>
          </a:ln>
        </p:spPr>
        <p:txBody>
          <a:bodyPr wrap="square" lIns="0" tIns="0" rIns="0" bIns="0" rtlCol="0"/>
          <a:lstStyle/>
          <a:p>
            <a:endParaRPr/>
          </a:p>
        </p:txBody>
      </p:sp>
      <p:sp>
        <p:nvSpPr>
          <p:cNvPr id="7" name="object 7"/>
          <p:cNvSpPr/>
          <p:nvPr/>
        </p:nvSpPr>
        <p:spPr>
          <a:xfrm>
            <a:off x="925676" y="1529130"/>
            <a:ext cx="114300" cy="114300"/>
          </a:xfrm>
          <a:custGeom>
            <a:avLst/>
            <a:gdLst/>
            <a:ahLst/>
            <a:cxnLst/>
            <a:rect l="l" t="t" r="r" b="b"/>
            <a:pathLst>
              <a:path w="114300" h="114300">
                <a:moveTo>
                  <a:pt x="0" y="113804"/>
                </a:moveTo>
                <a:lnTo>
                  <a:pt x="113804" y="0"/>
                </a:lnTo>
              </a:path>
            </a:pathLst>
          </a:custGeom>
          <a:ln w="19050">
            <a:solidFill>
              <a:srgbClr val="90C33E"/>
            </a:solidFill>
          </a:ln>
        </p:spPr>
        <p:txBody>
          <a:bodyPr wrap="square" lIns="0" tIns="0" rIns="0" bIns="0" rtlCol="0"/>
          <a:lstStyle/>
          <a:p>
            <a:endParaRPr/>
          </a:p>
        </p:txBody>
      </p:sp>
      <p:sp>
        <p:nvSpPr>
          <p:cNvPr id="8" name="object 8"/>
          <p:cNvSpPr/>
          <p:nvPr/>
        </p:nvSpPr>
        <p:spPr>
          <a:xfrm>
            <a:off x="874492" y="1593075"/>
            <a:ext cx="50800" cy="50800"/>
          </a:xfrm>
          <a:custGeom>
            <a:avLst/>
            <a:gdLst/>
            <a:ahLst/>
            <a:cxnLst/>
            <a:rect l="l" t="t" r="r" b="b"/>
            <a:pathLst>
              <a:path w="50800" h="50800">
                <a:moveTo>
                  <a:pt x="50596" y="50596"/>
                </a:moveTo>
                <a:lnTo>
                  <a:pt x="0" y="0"/>
                </a:lnTo>
              </a:path>
            </a:pathLst>
          </a:custGeom>
          <a:ln w="19050">
            <a:solidFill>
              <a:srgbClr val="90C33E"/>
            </a:solidFill>
          </a:ln>
        </p:spPr>
        <p:txBody>
          <a:bodyPr wrap="square" lIns="0" tIns="0" rIns="0" bIns="0" rtlCol="0"/>
          <a:lstStyle/>
          <a:p>
            <a:endParaRPr/>
          </a:p>
        </p:txBody>
      </p:sp>
      <p:sp>
        <p:nvSpPr>
          <p:cNvPr id="9" name="object 9"/>
          <p:cNvSpPr txBox="1"/>
          <p:nvPr/>
        </p:nvSpPr>
        <p:spPr>
          <a:xfrm>
            <a:off x="1156716" y="1972682"/>
            <a:ext cx="3431540" cy="269240"/>
          </a:xfrm>
          <a:prstGeom prst="rect">
            <a:avLst/>
          </a:prstGeom>
        </p:spPr>
        <p:txBody>
          <a:bodyPr vert="horz" wrap="square" lIns="0" tIns="12700" rIns="0" bIns="0" rtlCol="0">
            <a:spAutoFit/>
          </a:bodyPr>
          <a:lstStyle/>
          <a:p>
            <a:pPr marL="12700">
              <a:lnSpc>
                <a:spcPct val="100000"/>
              </a:lnSpc>
              <a:spcBef>
                <a:spcPts val="100"/>
              </a:spcBef>
            </a:pPr>
            <a:r>
              <a:rPr lang="en-US" sz="1600" spc="-90" dirty="0">
                <a:solidFill>
                  <a:srgbClr val="595B61"/>
                </a:solidFill>
                <a:latin typeface="Calibri"/>
                <a:cs typeface="Calibri"/>
              </a:rPr>
              <a:t>Triggered Follow Up And Text Cadence</a:t>
            </a:r>
            <a:endParaRPr sz="1600" dirty="0">
              <a:latin typeface="Calibri"/>
              <a:cs typeface="Calibri"/>
            </a:endParaRPr>
          </a:p>
        </p:txBody>
      </p:sp>
      <p:sp>
        <p:nvSpPr>
          <p:cNvPr id="10" name="object 10"/>
          <p:cNvSpPr/>
          <p:nvPr/>
        </p:nvSpPr>
        <p:spPr>
          <a:xfrm>
            <a:off x="804740" y="1999801"/>
            <a:ext cx="239395" cy="239395"/>
          </a:xfrm>
          <a:custGeom>
            <a:avLst/>
            <a:gdLst/>
            <a:ahLst/>
            <a:cxnLst/>
            <a:rect l="l" t="t" r="r" b="b"/>
            <a:pathLst>
              <a:path w="239394" h="239394">
                <a:moveTo>
                  <a:pt x="119494" y="239001"/>
                </a:moveTo>
                <a:lnTo>
                  <a:pt x="166009" y="229610"/>
                </a:lnTo>
                <a:lnTo>
                  <a:pt x="203992" y="204000"/>
                </a:lnTo>
                <a:lnTo>
                  <a:pt x="229599" y="166017"/>
                </a:lnTo>
                <a:lnTo>
                  <a:pt x="238988" y="119507"/>
                </a:lnTo>
                <a:lnTo>
                  <a:pt x="229599" y="72989"/>
                </a:lnTo>
                <a:lnTo>
                  <a:pt x="203992" y="35002"/>
                </a:lnTo>
                <a:lnTo>
                  <a:pt x="166009" y="9391"/>
                </a:lnTo>
                <a:lnTo>
                  <a:pt x="119494" y="0"/>
                </a:lnTo>
                <a:lnTo>
                  <a:pt x="72978" y="9391"/>
                </a:lnTo>
                <a:lnTo>
                  <a:pt x="34996" y="35002"/>
                </a:lnTo>
                <a:lnTo>
                  <a:pt x="9389" y="72989"/>
                </a:lnTo>
                <a:lnTo>
                  <a:pt x="0" y="119507"/>
                </a:lnTo>
                <a:lnTo>
                  <a:pt x="9389" y="166017"/>
                </a:lnTo>
                <a:lnTo>
                  <a:pt x="34996" y="204000"/>
                </a:lnTo>
                <a:lnTo>
                  <a:pt x="72978" y="229610"/>
                </a:lnTo>
                <a:lnTo>
                  <a:pt x="119494" y="239001"/>
                </a:lnTo>
                <a:close/>
              </a:path>
            </a:pathLst>
          </a:custGeom>
          <a:ln w="15875">
            <a:solidFill>
              <a:srgbClr val="047DB7"/>
            </a:solidFill>
          </a:ln>
        </p:spPr>
        <p:txBody>
          <a:bodyPr wrap="square" lIns="0" tIns="0" rIns="0" bIns="0" rtlCol="0"/>
          <a:lstStyle/>
          <a:p>
            <a:endParaRPr/>
          </a:p>
        </p:txBody>
      </p:sp>
      <p:sp>
        <p:nvSpPr>
          <p:cNvPr id="11" name="object 11"/>
          <p:cNvSpPr/>
          <p:nvPr/>
        </p:nvSpPr>
        <p:spPr>
          <a:xfrm>
            <a:off x="951952" y="2028211"/>
            <a:ext cx="90805" cy="90805"/>
          </a:xfrm>
          <a:custGeom>
            <a:avLst/>
            <a:gdLst/>
            <a:ahLst/>
            <a:cxnLst/>
            <a:rect l="l" t="t" r="r" b="b"/>
            <a:pathLst>
              <a:path w="90805" h="90805">
                <a:moveTo>
                  <a:pt x="0" y="90220"/>
                </a:moveTo>
                <a:lnTo>
                  <a:pt x="90220" y="0"/>
                </a:lnTo>
              </a:path>
            </a:pathLst>
          </a:custGeom>
          <a:ln w="50330">
            <a:solidFill>
              <a:srgbClr val="FFFFFF"/>
            </a:solidFill>
          </a:ln>
        </p:spPr>
        <p:txBody>
          <a:bodyPr wrap="square" lIns="0" tIns="0" rIns="0" bIns="0" rtlCol="0"/>
          <a:lstStyle/>
          <a:p>
            <a:endParaRPr/>
          </a:p>
        </p:txBody>
      </p:sp>
      <p:sp>
        <p:nvSpPr>
          <p:cNvPr id="12" name="object 12"/>
          <p:cNvSpPr/>
          <p:nvPr/>
        </p:nvSpPr>
        <p:spPr>
          <a:xfrm>
            <a:off x="900892" y="2068447"/>
            <a:ext cx="50800" cy="50800"/>
          </a:xfrm>
          <a:custGeom>
            <a:avLst/>
            <a:gdLst/>
            <a:ahLst/>
            <a:cxnLst/>
            <a:rect l="l" t="t" r="r" b="b"/>
            <a:pathLst>
              <a:path w="50800" h="50800">
                <a:moveTo>
                  <a:pt x="50596" y="50596"/>
                </a:moveTo>
                <a:lnTo>
                  <a:pt x="0" y="0"/>
                </a:lnTo>
              </a:path>
            </a:pathLst>
          </a:custGeom>
          <a:ln w="50330">
            <a:solidFill>
              <a:srgbClr val="FFFFFF"/>
            </a:solidFill>
          </a:ln>
        </p:spPr>
        <p:txBody>
          <a:bodyPr wrap="square" lIns="0" tIns="0" rIns="0" bIns="0" rtlCol="0"/>
          <a:lstStyle/>
          <a:p>
            <a:endParaRPr/>
          </a:p>
        </p:txBody>
      </p:sp>
      <p:sp>
        <p:nvSpPr>
          <p:cNvPr id="13" name="object 13"/>
          <p:cNvSpPr/>
          <p:nvPr/>
        </p:nvSpPr>
        <p:spPr>
          <a:xfrm>
            <a:off x="925676" y="2030527"/>
            <a:ext cx="114300" cy="114300"/>
          </a:xfrm>
          <a:custGeom>
            <a:avLst/>
            <a:gdLst/>
            <a:ahLst/>
            <a:cxnLst/>
            <a:rect l="l" t="t" r="r" b="b"/>
            <a:pathLst>
              <a:path w="114300" h="114300">
                <a:moveTo>
                  <a:pt x="0" y="113804"/>
                </a:moveTo>
                <a:lnTo>
                  <a:pt x="113804" y="0"/>
                </a:lnTo>
              </a:path>
            </a:pathLst>
          </a:custGeom>
          <a:ln w="19050">
            <a:solidFill>
              <a:srgbClr val="90C33E"/>
            </a:solidFill>
          </a:ln>
        </p:spPr>
        <p:txBody>
          <a:bodyPr wrap="square" lIns="0" tIns="0" rIns="0" bIns="0" rtlCol="0"/>
          <a:lstStyle/>
          <a:p>
            <a:endParaRPr/>
          </a:p>
        </p:txBody>
      </p:sp>
      <p:sp>
        <p:nvSpPr>
          <p:cNvPr id="14" name="object 14"/>
          <p:cNvSpPr/>
          <p:nvPr/>
        </p:nvSpPr>
        <p:spPr>
          <a:xfrm>
            <a:off x="874492" y="2094471"/>
            <a:ext cx="50800" cy="50800"/>
          </a:xfrm>
          <a:custGeom>
            <a:avLst/>
            <a:gdLst/>
            <a:ahLst/>
            <a:cxnLst/>
            <a:rect l="l" t="t" r="r" b="b"/>
            <a:pathLst>
              <a:path w="50800" h="50800">
                <a:moveTo>
                  <a:pt x="50596" y="50596"/>
                </a:moveTo>
                <a:lnTo>
                  <a:pt x="0" y="0"/>
                </a:lnTo>
              </a:path>
            </a:pathLst>
          </a:custGeom>
          <a:ln w="19050">
            <a:solidFill>
              <a:srgbClr val="90C33E"/>
            </a:solidFill>
          </a:ln>
        </p:spPr>
        <p:txBody>
          <a:bodyPr wrap="square" lIns="0" tIns="0" rIns="0" bIns="0" rtlCol="0"/>
          <a:lstStyle/>
          <a:p>
            <a:endParaRPr/>
          </a:p>
        </p:txBody>
      </p:sp>
      <p:sp>
        <p:nvSpPr>
          <p:cNvPr id="15" name="object 15"/>
          <p:cNvSpPr txBox="1"/>
          <p:nvPr/>
        </p:nvSpPr>
        <p:spPr>
          <a:xfrm>
            <a:off x="1156715" y="2479300"/>
            <a:ext cx="3560191" cy="259045"/>
          </a:xfrm>
          <a:prstGeom prst="rect">
            <a:avLst/>
          </a:prstGeom>
        </p:spPr>
        <p:txBody>
          <a:bodyPr vert="horz" wrap="square" lIns="0" tIns="12700" rIns="0" bIns="0" rtlCol="0">
            <a:spAutoFit/>
          </a:bodyPr>
          <a:lstStyle/>
          <a:p>
            <a:pPr marL="12700">
              <a:lnSpc>
                <a:spcPct val="100000"/>
              </a:lnSpc>
              <a:spcBef>
                <a:spcPts val="100"/>
              </a:spcBef>
            </a:pPr>
            <a:r>
              <a:rPr sz="1600" spc="-75" dirty="0">
                <a:solidFill>
                  <a:srgbClr val="595B61"/>
                </a:solidFill>
                <a:latin typeface="Calibri"/>
                <a:cs typeface="Calibri"/>
              </a:rPr>
              <a:t>Free </a:t>
            </a:r>
            <a:r>
              <a:rPr lang="en-US" sz="1600" spc="-85" dirty="0">
                <a:solidFill>
                  <a:srgbClr val="595B61"/>
                </a:solidFill>
                <a:latin typeface="Calibri"/>
                <a:cs typeface="Calibri"/>
              </a:rPr>
              <a:t>use in any supporting marketing you do</a:t>
            </a:r>
            <a:endParaRPr sz="1600" dirty="0">
              <a:latin typeface="Calibri"/>
              <a:cs typeface="Calibri"/>
            </a:endParaRPr>
          </a:p>
        </p:txBody>
      </p:sp>
      <p:sp>
        <p:nvSpPr>
          <p:cNvPr id="16" name="object 16"/>
          <p:cNvSpPr/>
          <p:nvPr/>
        </p:nvSpPr>
        <p:spPr>
          <a:xfrm>
            <a:off x="804740" y="2501198"/>
            <a:ext cx="239395" cy="239395"/>
          </a:xfrm>
          <a:custGeom>
            <a:avLst/>
            <a:gdLst/>
            <a:ahLst/>
            <a:cxnLst/>
            <a:rect l="l" t="t" r="r" b="b"/>
            <a:pathLst>
              <a:path w="239394" h="239394">
                <a:moveTo>
                  <a:pt x="119494" y="239001"/>
                </a:moveTo>
                <a:lnTo>
                  <a:pt x="166009" y="229610"/>
                </a:lnTo>
                <a:lnTo>
                  <a:pt x="203992" y="204000"/>
                </a:lnTo>
                <a:lnTo>
                  <a:pt x="229599" y="166017"/>
                </a:lnTo>
                <a:lnTo>
                  <a:pt x="238988" y="119507"/>
                </a:lnTo>
                <a:lnTo>
                  <a:pt x="229599" y="72989"/>
                </a:lnTo>
                <a:lnTo>
                  <a:pt x="203992" y="35002"/>
                </a:lnTo>
                <a:lnTo>
                  <a:pt x="166009" y="9391"/>
                </a:lnTo>
                <a:lnTo>
                  <a:pt x="119494" y="0"/>
                </a:lnTo>
                <a:lnTo>
                  <a:pt x="72978" y="9391"/>
                </a:lnTo>
                <a:lnTo>
                  <a:pt x="34996" y="35002"/>
                </a:lnTo>
                <a:lnTo>
                  <a:pt x="9389" y="72989"/>
                </a:lnTo>
                <a:lnTo>
                  <a:pt x="0" y="119507"/>
                </a:lnTo>
                <a:lnTo>
                  <a:pt x="9389" y="166017"/>
                </a:lnTo>
                <a:lnTo>
                  <a:pt x="34996" y="204000"/>
                </a:lnTo>
                <a:lnTo>
                  <a:pt x="72978" y="229610"/>
                </a:lnTo>
                <a:lnTo>
                  <a:pt x="119494" y="239001"/>
                </a:lnTo>
                <a:close/>
              </a:path>
            </a:pathLst>
          </a:custGeom>
          <a:ln w="15875">
            <a:solidFill>
              <a:srgbClr val="047DB7"/>
            </a:solidFill>
          </a:ln>
        </p:spPr>
        <p:txBody>
          <a:bodyPr wrap="square" lIns="0" tIns="0" rIns="0" bIns="0" rtlCol="0"/>
          <a:lstStyle/>
          <a:p>
            <a:endParaRPr/>
          </a:p>
        </p:txBody>
      </p:sp>
      <p:sp>
        <p:nvSpPr>
          <p:cNvPr id="17" name="object 17"/>
          <p:cNvSpPr/>
          <p:nvPr/>
        </p:nvSpPr>
        <p:spPr>
          <a:xfrm>
            <a:off x="951952" y="2529606"/>
            <a:ext cx="90805" cy="90805"/>
          </a:xfrm>
          <a:custGeom>
            <a:avLst/>
            <a:gdLst/>
            <a:ahLst/>
            <a:cxnLst/>
            <a:rect l="l" t="t" r="r" b="b"/>
            <a:pathLst>
              <a:path w="90805" h="90805">
                <a:moveTo>
                  <a:pt x="0" y="90220"/>
                </a:moveTo>
                <a:lnTo>
                  <a:pt x="90220" y="0"/>
                </a:lnTo>
              </a:path>
            </a:pathLst>
          </a:custGeom>
          <a:ln w="50330">
            <a:solidFill>
              <a:srgbClr val="FFFFFF"/>
            </a:solidFill>
          </a:ln>
        </p:spPr>
        <p:txBody>
          <a:bodyPr wrap="square" lIns="0" tIns="0" rIns="0" bIns="0" rtlCol="0"/>
          <a:lstStyle/>
          <a:p>
            <a:endParaRPr/>
          </a:p>
        </p:txBody>
      </p:sp>
      <p:sp>
        <p:nvSpPr>
          <p:cNvPr id="18" name="object 18"/>
          <p:cNvSpPr/>
          <p:nvPr/>
        </p:nvSpPr>
        <p:spPr>
          <a:xfrm>
            <a:off x="900892" y="2569845"/>
            <a:ext cx="50800" cy="50800"/>
          </a:xfrm>
          <a:custGeom>
            <a:avLst/>
            <a:gdLst/>
            <a:ahLst/>
            <a:cxnLst/>
            <a:rect l="l" t="t" r="r" b="b"/>
            <a:pathLst>
              <a:path w="50800" h="50800">
                <a:moveTo>
                  <a:pt x="50596" y="50596"/>
                </a:moveTo>
                <a:lnTo>
                  <a:pt x="0" y="0"/>
                </a:lnTo>
              </a:path>
            </a:pathLst>
          </a:custGeom>
          <a:ln w="50330">
            <a:solidFill>
              <a:srgbClr val="FFFFFF"/>
            </a:solidFill>
          </a:ln>
        </p:spPr>
        <p:txBody>
          <a:bodyPr wrap="square" lIns="0" tIns="0" rIns="0" bIns="0" rtlCol="0"/>
          <a:lstStyle/>
          <a:p>
            <a:endParaRPr/>
          </a:p>
        </p:txBody>
      </p:sp>
      <p:sp>
        <p:nvSpPr>
          <p:cNvPr id="19" name="object 19"/>
          <p:cNvSpPr/>
          <p:nvPr/>
        </p:nvSpPr>
        <p:spPr>
          <a:xfrm>
            <a:off x="925676" y="2531922"/>
            <a:ext cx="114300" cy="114300"/>
          </a:xfrm>
          <a:custGeom>
            <a:avLst/>
            <a:gdLst/>
            <a:ahLst/>
            <a:cxnLst/>
            <a:rect l="l" t="t" r="r" b="b"/>
            <a:pathLst>
              <a:path w="114300" h="114300">
                <a:moveTo>
                  <a:pt x="0" y="113804"/>
                </a:moveTo>
                <a:lnTo>
                  <a:pt x="113804" y="0"/>
                </a:lnTo>
              </a:path>
            </a:pathLst>
          </a:custGeom>
          <a:ln w="19050">
            <a:solidFill>
              <a:srgbClr val="90C33E"/>
            </a:solidFill>
          </a:ln>
        </p:spPr>
        <p:txBody>
          <a:bodyPr wrap="square" lIns="0" tIns="0" rIns="0" bIns="0" rtlCol="0"/>
          <a:lstStyle/>
          <a:p>
            <a:endParaRPr/>
          </a:p>
        </p:txBody>
      </p:sp>
      <p:sp>
        <p:nvSpPr>
          <p:cNvPr id="20" name="object 20"/>
          <p:cNvSpPr/>
          <p:nvPr/>
        </p:nvSpPr>
        <p:spPr>
          <a:xfrm>
            <a:off x="874492" y="2595868"/>
            <a:ext cx="50800" cy="50800"/>
          </a:xfrm>
          <a:custGeom>
            <a:avLst/>
            <a:gdLst/>
            <a:ahLst/>
            <a:cxnLst/>
            <a:rect l="l" t="t" r="r" b="b"/>
            <a:pathLst>
              <a:path w="50800" h="50800">
                <a:moveTo>
                  <a:pt x="50596" y="50596"/>
                </a:moveTo>
                <a:lnTo>
                  <a:pt x="0" y="0"/>
                </a:lnTo>
              </a:path>
            </a:pathLst>
          </a:custGeom>
          <a:ln w="19050">
            <a:solidFill>
              <a:srgbClr val="90C33E"/>
            </a:solidFill>
          </a:ln>
        </p:spPr>
        <p:txBody>
          <a:bodyPr wrap="square" lIns="0" tIns="0" rIns="0" bIns="0" rtlCol="0"/>
          <a:lstStyle/>
          <a:p>
            <a:endParaRPr/>
          </a:p>
        </p:txBody>
      </p:sp>
      <p:sp>
        <p:nvSpPr>
          <p:cNvPr id="21" name="object 21"/>
          <p:cNvSpPr txBox="1"/>
          <p:nvPr/>
        </p:nvSpPr>
        <p:spPr>
          <a:xfrm>
            <a:off x="6200649" y="1462157"/>
            <a:ext cx="1793875" cy="269240"/>
          </a:xfrm>
          <a:prstGeom prst="rect">
            <a:avLst/>
          </a:prstGeom>
        </p:spPr>
        <p:txBody>
          <a:bodyPr vert="horz" wrap="square" lIns="0" tIns="12700" rIns="0" bIns="0" rtlCol="0">
            <a:spAutoFit/>
          </a:bodyPr>
          <a:lstStyle/>
          <a:p>
            <a:pPr marL="12700">
              <a:lnSpc>
                <a:spcPct val="100000"/>
              </a:lnSpc>
              <a:spcBef>
                <a:spcPts val="100"/>
              </a:spcBef>
            </a:pPr>
            <a:r>
              <a:rPr sz="1600" spc="-65" dirty="0">
                <a:solidFill>
                  <a:srgbClr val="595B61"/>
                </a:solidFill>
                <a:latin typeface="Calibri"/>
                <a:cs typeface="Calibri"/>
              </a:rPr>
              <a:t>Quickstart </a:t>
            </a:r>
            <a:r>
              <a:rPr sz="1600" spc="-114" dirty="0">
                <a:solidFill>
                  <a:srgbClr val="595B61"/>
                </a:solidFill>
                <a:latin typeface="Calibri"/>
                <a:cs typeface="Calibri"/>
              </a:rPr>
              <a:t>Welcome</a:t>
            </a:r>
            <a:r>
              <a:rPr sz="1600" spc="-5" dirty="0">
                <a:solidFill>
                  <a:srgbClr val="595B61"/>
                </a:solidFill>
                <a:latin typeface="Calibri"/>
                <a:cs typeface="Calibri"/>
              </a:rPr>
              <a:t> </a:t>
            </a:r>
            <a:r>
              <a:rPr sz="1600" spc="-15" dirty="0">
                <a:solidFill>
                  <a:srgbClr val="595B61"/>
                </a:solidFill>
                <a:latin typeface="Calibri"/>
                <a:cs typeface="Calibri"/>
              </a:rPr>
              <a:t>Kit</a:t>
            </a:r>
            <a:endParaRPr sz="1600">
              <a:latin typeface="Calibri"/>
              <a:cs typeface="Calibri"/>
            </a:endParaRPr>
          </a:p>
        </p:txBody>
      </p:sp>
      <p:sp>
        <p:nvSpPr>
          <p:cNvPr id="22" name="object 22"/>
          <p:cNvSpPr/>
          <p:nvPr/>
        </p:nvSpPr>
        <p:spPr>
          <a:xfrm>
            <a:off x="5854514" y="1498405"/>
            <a:ext cx="239395" cy="239395"/>
          </a:xfrm>
          <a:custGeom>
            <a:avLst/>
            <a:gdLst/>
            <a:ahLst/>
            <a:cxnLst/>
            <a:rect l="l" t="t" r="r" b="b"/>
            <a:pathLst>
              <a:path w="239395" h="239394">
                <a:moveTo>
                  <a:pt x="119494" y="239001"/>
                </a:moveTo>
                <a:lnTo>
                  <a:pt x="166009" y="229610"/>
                </a:lnTo>
                <a:lnTo>
                  <a:pt x="203992" y="204000"/>
                </a:lnTo>
                <a:lnTo>
                  <a:pt x="229599" y="166017"/>
                </a:lnTo>
                <a:lnTo>
                  <a:pt x="238988" y="119507"/>
                </a:lnTo>
                <a:lnTo>
                  <a:pt x="229599" y="72989"/>
                </a:lnTo>
                <a:lnTo>
                  <a:pt x="203992" y="35002"/>
                </a:lnTo>
                <a:lnTo>
                  <a:pt x="166009" y="9391"/>
                </a:lnTo>
                <a:lnTo>
                  <a:pt x="119494" y="0"/>
                </a:lnTo>
                <a:lnTo>
                  <a:pt x="72978" y="9391"/>
                </a:lnTo>
                <a:lnTo>
                  <a:pt x="34996" y="35002"/>
                </a:lnTo>
                <a:lnTo>
                  <a:pt x="9389" y="72989"/>
                </a:lnTo>
                <a:lnTo>
                  <a:pt x="0" y="119507"/>
                </a:lnTo>
                <a:lnTo>
                  <a:pt x="9389" y="166017"/>
                </a:lnTo>
                <a:lnTo>
                  <a:pt x="34996" y="204000"/>
                </a:lnTo>
                <a:lnTo>
                  <a:pt x="72978" y="229610"/>
                </a:lnTo>
                <a:lnTo>
                  <a:pt x="119494" y="239001"/>
                </a:lnTo>
                <a:close/>
              </a:path>
            </a:pathLst>
          </a:custGeom>
          <a:ln w="15875">
            <a:solidFill>
              <a:srgbClr val="047DB7"/>
            </a:solidFill>
          </a:ln>
        </p:spPr>
        <p:txBody>
          <a:bodyPr wrap="square" lIns="0" tIns="0" rIns="0" bIns="0" rtlCol="0"/>
          <a:lstStyle/>
          <a:p>
            <a:endParaRPr/>
          </a:p>
        </p:txBody>
      </p:sp>
      <p:sp>
        <p:nvSpPr>
          <p:cNvPr id="23" name="object 23"/>
          <p:cNvSpPr/>
          <p:nvPr/>
        </p:nvSpPr>
        <p:spPr>
          <a:xfrm>
            <a:off x="6001727" y="1526814"/>
            <a:ext cx="90805" cy="90805"/>
          </a:xfrm>
          <a:custGeom>
            <a:avLst/>
            <a:gdLst/>
            <a:ahLst/>
            <a:cxnLst/>
            <a:rect l="l" t="t" r="r" b="b"/>
            <a:pathLst>
              <a:path w="90804" h="90805">
                <a:moveTo>
                  <a:pt x="0" y="90220"/>
                </a:moveTo>
                <a:lnTo>
                  <a:pt x="90220" y="0"/>
                </a:lnTo>
              </a:path>
            </a:pathLst>
          </a:custGeom>
          <a:ln w="50330">
            <a:solidFill>
              <a:srgbClr val="FFFFFF"/>
            </a:solidFill>
          </a:ln>
        </p:spPr>
        <p:txBody>
          <a:bodyPr wrap="square" lIns="0" tIns="0" rIns="0" bIns="0" rtlCol="0"/>
          <a:lstStyle/>
          <a:p>
            <a:endParaRPr/>
          </a:p>
        </p:txBody>
      </p:sp>
      <p:sp>
        <p:nvSpPr>
          <p:cNvPr id="24" name="object 24"/>
          <p:cNvSpPr/>
          <p:nvPr/>
        </p:nvSpPr>
        <p:spPr>
          <a:xfrm>
            <a:off x="5950667" y="1567051"/>
            <a:ext cx="50800" cy="50800"/>
          </a:xfrm>
          <a:custGeom>
            <a:avLst/>
            <a:gdLst/>
            <a:ahLst/>
            <a:cxnLst/>
            <a:rect l="l" t="t" r="r" b="b"/>
            <a:pathLst>
              <a:path w="50800" h="50800">
                <a:moveTo>
                  <a:pt x="50596" y="50596"/>
                </a:moveTo>
                <a:lnTo>
                  <a:pt x="0" y="0"/>
                </a:lnTo>
              </a:path>
            </a:pathLst>
          </a:custGeom>
          <a:ln w="50330">
            <a:solidFill>
              <a:srgbClr val="FFFFFF"/>
            </a:solidFill>
          </a:ln>
        </p:spPr>
        <p:txBody>
          <a:bodyPr wrap="square" lIns="0" tIns="0" rIns="0" bIns="0" rtlCol="0"/>
          <a:lstStyle/>
          <a:p>
            <a:endParaRPr/>
          </a:p>
        </p:txBody>
      </p:sp>
      <p:sp>
        <p:nvSpPr>
          <p:cNvPr id="25" name="object 25"/>
          <p:cNvSpPr/>
          <p:nvPr/>
        </p:nvSpPr>
        <p:spPr>
          <a:xfrm>
            <a:off x="5975451" y="1529130"/>
            <a:ext cx="114300" cy="114300"/>
          </a:xfrm>
          <a:custGeom>
            <a:avLst/>
            <a:gdLst/>
            <a:ahLst/>
            <a:cxnLst/>
            <a:rect l="l" t="t" r="r" b="b"/>
            <a:pathLst>
              <a:path w="114300" h="114300">
                <a:moveTo>
                  <a:pt x="0" y="113804"/>
                </a:moveTo>
                <a:lnTo>
                  <a:pt x="113804" y="0"/>
                </a:lnTo>
              </a:path>
            </a:pathLst>
          </a:custGeom>
          <a:ln w="19050">
            <a:solidFill>
              <a:srgbClr val="90C33E"/>
            </a:solidFill>
          </a:ln>
        </p:spPr>
        <p:txBody>
          <a:bodyPr wrap="square" lIns="0" tIns="0" rIns="0" bIns="0" rtlCol="0"/>
          <a:lstStyle/>
          <a:p>
            <a:endParaRPr/>
          </a:p>
        </p:txBody>
      </p:sp>
      <p:sp>
        <p:nvSpPr>
          <p:cNvPr id="26" name="object 26"/>
          <p:cNvSpPr/>
          <p:nvPr/>
        </p:nvSpPr>
        <p:spPr>
          <a:xfrm>
            <a:off x="5924268" y="1593075"/>
            <a:ext cx="50800" cy="50800"/>
          </a:xfrm>
          <a:custGeom>
            <a:avLst/>
            <a:gdLst/>
            <a:ahLst/>
            <a:cxnLst/>
            <a:rect l="l" t="t" r="r" b="b"/>
            <a:pathLst>
              <a:path w="50800" h="50800">
                <a:moveTo>
                  <a:pt x="50596" y="50596"/>
                </a:moveTo>
                <a:lnTo>
                  <a:pt x="0" y="0"/>
                </a:lnTo>
              </a:path>
            </a:pathLst>
          </a:custGeom>
          <a:ln w="19050">
            <a:solidFill>
              <a:srgbClr val="90C33E"/>
            </a:solidFill>
          </a:ln>
        </p:spPr>
        <p:txBody>
          <a:bodyPr wrap="square" lIns="0" tIns="0" rIns="0" bIns="0" rtlCol="0"/>
          <a:lstStyle/>
          <a:p>
            <a:endParaRPr/>
          </a:p>
        </p:txBody>
      </p:sp>
      <p:sp>
        <p:nvSpPr>
          <p:cNvPr id="27" name="object 27"/>
          <p:cNvSpPr txBox="1"/>
          <p:nvPr/>
        </p:nvSpPr>
        <p:spPr>
          <a:xfrm>
            <a:off x="6200649" y="1961521"/>
            <a:ext cx="2881673" cy="259045"/>
          </a:xfrm>
          <a:prstGeom prst="rect">
            <a:avLst/>
          </a:prstGeom>
        </p:spPr>
        <p:txBody>
          <a:bodyPr vert="horz" wrap="square" lIns="0" tIns="12700" rIns="0" bIns="0" rtlCol="0">
            <a:spAutoFit/>
          </a:bodyPr>
          <a:lstStyle/>
          <a:p>
            <a:pPr marL="12700">
              <a:lnSpc>
                <a:spcPct val="100000"/>
              </a:lnSpc>
              <a:spcBef>
                <a:spcPts val="100"/>
              </a:spcBef>
            </a:pPr>
            <a:r>
              <a:rPr lang="en-US" sz="1600" spc="-100" dirty="0">
                <a:solidFill>
                  <a:srgbClr val="595B61"/>
                </a:solidFill>
                <a:latin typeface="Calibri"/>
                <a:cs typeface="Calibri"/>
              </a:rPr>
              <a:t>200</a:t>
            </a:r>
            <a:r>
              <a:rPr sz="1600" spc="-100" dirty="0">
                <a:solidFill>
                  <a:srgbClr val="595B61"/>
                </a:solidFill>
                <a:latin typeface="Calibri"/>
                <a:cs typeface="Calibri"/>
              </a:rPr>
              <a:t> </a:t>
            </a:r>
            <a:r>
              <a:rPr sz="1600" spc="-90" dirty="0">
                <a:solidFill>
                  <a:srgbClr val="595B61"/>
                </a:solidFill>
                <a:latin typeface="Calibri"/>
                <a:cs typeface="Calibri"/>
              </a:rPr>
              <a:t>lead</a:t>
            </a:r>
            <a:r>
              <a:rPr lang="en-US" sz="1600" spc="-90" dirty="0">
                <a:solidFill>
                  <a:srgbClr val="595B61"/>
                </a:solidFill>
                <a:latin typeface="Calibri"/>
                <a:cs typeface="Calibri"/>
              </a:rPr>
              <a:t>s</a:t>
            </a:r>
            <a:r>
              <a:rPr sz="1600" spc="-204" dirty="0">
                <a:solidFill>
                  <a:srgbClr val="595B61"/>
                </a:solidFill>
                <a:latin typeface="Calibri"/>
                <a:cs typeface="Calibri"/>
              </a:rPr>
              <a:t> </a:t>
            </a:r>
            <a:r>
              <a:rPr lang="en-US" sz="1600" spc="-110" dirty="0">
                <a:solidFill>
                  <a:srgbClr val="595B61"/>
                </a:solidFill>
                <a:latin typeface="Calibri"/>
                <a:cs typeface="Calibri"/>
              </a:rPr>
              <a:t> a month ($2.50 per after 200)</a:t>
            </a:r>
            <a:endParaRPr sz="1600" dirty="0">
              <a:latin typeface="Calibri"/>
              <a:cs typeface="Calibri"/>
            </a:endParaRPr>
          </a:p>
        </p:txBody>
      </p:sp>
      <p:sp>
        <p:nvSpPr>
          <p:cNvPr id="28" name="object 28"/>
          <p:cNvSpPr/>
          <p:nvPr/>
        </p:nvSpPr>
        <p:spPr>
          <a:xfrm>
            <a:off x="5854514" y="1993071"/>
            <a:ext cx="239395" cy="239395"/>
          </a:xfrm>
          <a:custGeom>
            <a:avLst/>
            <a:gdLst/>
            <a:ahLst/>
            <a:cxnLst/>
            <a:rect l="l" t="t" r="r" b="b"/>
            <a:pathLst>
              <a:path w="239395" h="239394">
                <a:moveTo>
                  <a:pt x="119494" y="239001"/>
                </a:moveTo>
                <a:lnTo>
                  <a:pt x="166009" y="229610"/>
                </a:lnTo>
                <a:lnTo>
                  <a:pt x="203992" y="204000"/>
                </a:lnTo>
                <a:lnTo>
                  <a:pt x="229599" y="166017"/>
                </a:lnTo>
                <a:lnTo>
                  <a:pt x="238988" y="119507"/>
                </a:lnTo>
                <a:lnTo>
                  <a:pt x="229599" y="72989"/>
                </a:lnTo>
                <a:lnTo>
                  <a:pt x="203992" y="35002"/>
                </a:lnTo>
                <a:lnTo>
                  <a:pt x="166009" y="9391"/>
                </a:lnTo>
                <a:lnTo>
                  <a:pt x="119494" y="0"/>
                </a:lnTo>
                <a:lnTo>
                  <a:pt x="72978" y="9391"/>
                </a:lnTo>
                <a:lnTo>
                  <a:pt x="34996" y="35002"/>
                </a:lnTo>
                <a:lnTo>
                  <a:pt x="9389" y="72989"/>
                </a:lnTo>
                <a:lnTo>
                  <a:pt x="0" y="119507"/>
                </a:lnTo>
                <a:lnTo>
                  <a:pt x="9389" y="166017"/>
                </a:lnTo>
                <a:lnTo>
                  <a:pt x="34996" y="204000"/>
                </a:lnTo>
                <a:lnTo>
                  <a:pt x="72978" y="229610"/>
                </a:lnTo>
                <a:lnTo>
                  <a:pt x="119494" y="239001"/>
                </a:lnTo>
                <a:close/>
              </a:path>
            </a:pathLst>
          </a:custGeom>
          <a:ln w="15875">
            <a:solidFill>
              <a:srgbClr val="047DB7"/>
            </a:solidFill>
          </a:ln>
        </p:spPr>
        <p:txBody>
          <a:bodyPr wrap="square" lIns="0" tIns="0" rIns="0" bIns="0" rtlCol="0"/>
          <a:lstStyle/>
          <a:p>
            <a:endParaRPr/>
          </a:p>
        </p:txBody>
      </p:sp>
      <p:sp>
        <p:nvSpPr>
          <p:cNvPr id="29" name="object 29"/>
          <p:cNvSpPr/>
          <p:nvPr/>
        </p:nvSpPr>
        <p:spPr>
          <a:xfrm>
            <a:off x="6001727" y="2021479"/>
            <a:ext cx="90805" cy="90805"/>
          </a:xfrm>
          <a:custGeom>
            <a:avLst/>
            <a:gdLst/>
            <a:ahLst/>
            <a:cxnLst/>
            <a:rect l="l" t="t" r="r" b="b"/>
            <a:pathLst>
              <a:path w="90804" h="90805">
                <a:moveTo>
                  <a:pt x="0" y="90220"/>
                </a:moveTo>
                <a:lnTo>
                  <a:pt x="90220" y="0"/>
                </a:lnTo>
              </a:path>
            </a:pathLst>
          </a:custGeom>
          <a:ln w="50330">
            <a:solidFill>
              <a:srgbClr val="FFFFFF"/>
            </a:solidFill>
          </a:ln>
        </p:spPr>
        <p:txBody>
          <a:bodyPr wrap="square" lIns="0" tIns="0" rIns="0" bIns="0" rtlCol="0"/>
          <a:lstStyle/>
          <a:p>
            <a:endParaRPr/>
          </a:p>
        </p:txBody>
      </p:sp>
      <p:sp>
        <p:nvSpPr>
          <p:cNvPr id="30" name="object 30"/>
          <p:cNvSpPr/>
          <p:nvPr/>
        </p:nvSpPr>
        <p:spPr>
          <a:xfrm>
            <a:off x="5950667" y="2061717"/>
            <a:ext cx="50800" cy="50800"/>
          </a:xfrm>
          <a:custGeom>
            <a:avLst/>
            <a:gdLst/>
            <a:ahLst/>
            <a:cxnLst/>
            <a:rect l="l" t="t" r="r" b="b"/>
            <a:pathLst>
              <a:path w="50800" h="50800">
                <a:moveTo>
                  <a:pt x="50596" y="50596"/>
                </a:moveTo>
                <a:lnTo>
                  <a:pt x="0" y="0"/>
                </a:lnTo>
              </a:path>
            </a:pathLst>
          </a:custGeom>
          <a:ln w="50330">
            <a:solidFill>
              <a:srgbClr val="FFFFFF"/>
            </a:solidFill>
          </a:ln>
        </p:spPr>
        <p:txBody>
          <a:bodyPr wrap="square" lIns="0" tIns="0" rIns="0" bIns="0" rtlCol="0"/>
          <a:lstStyle/>
          <a:p>
            <a:endParaRPr/>
          </a:p>
        </p:txBody>
      </p:sp>
      <p:sp>
        <p:nvSpPr>
          <p:cNvPr id="31" name="object 31"/>
          <p:cNvSpPr/>
          <p:nvPr/>
        </p:nvSpPr>
        <p:spPr>
          <a:xfrm>
            <a:off x="5975451" y="2023795"/>
            <a:ext cx="114300" cy="114300"/>
          </a:xfrm>
          <a:custGeom>
            <a:avLst/>
            <a:gdLst/>
            <a:ahLst/>
            <a:cxnLst/>
            <a:rect l="l" t="t" r="r" b="b"/>
            <a:pathLst>
              <a:path w="114300" h="114300">
                <a:moveTo>
                  <a:pt x="0" y="113804"/>
                </a:moveTo>
                <a:lnTo>
                  <a:pt x="113804" y="0"/>
                </a:lnTo>
              </a:path>
            </a:pathLst>
          </a:custGeom>
          <a:ln w="19050">
            <a:solidFill>
              <a:srgbClr val="90C33E"/>
            </a:solidFill>
          </a:ln>
        </p:spPr>
        <p:txBody>
          <a:bodyPr wrap="square" lIns="0" tIns="0" rIns="0" bIns="0" rtlCol="0"/>
          <a:lstStyle/>
          <a:p>
            <a:endParaRPr/>
          </a:p>
        </p:txBody>
      </p:sp>
      <p:sp>
        <p:nvSpPr>
          <p:cNvPr id="32" name="object 32"/>
          <p:cNvSpPr/>
          <p:nvPr/>
        </p:nvSpPr>
        <p:spPr>
          <a:xfrm>
            <a:off x="5924268" y="2087740"/>
            <a:ext cx="50800" cy="50800"/>
          </a:xfrm>
          <a:custGeom>
            <a:avLst/>
            <a:gdLst/>
            <a:ahLst/>
            <a:cxnLst/>
            <a:rect l="l" t="t" r="r" b="b"/>
            <a:pathLst>
              <a:path w="50800" h="50800">
                <a:moveTo>
                  <a:pt x="50596" y="50596"/>
                </a:moveTo>
                <a:lnTo>
                  <a:pt x="0" y="0"/>
                </a:lnTo>
              </a:path>
            </a:pathLst>
          </a:custGeom>
          <a:ln w="19050">
            <a:solidFill>
              <a:srgbClr val="90C33E"/>
            </a:solidFill>
          </a:ln>
        </p:spPr>
        <p:txBody>
          <a:bodyPr wrap="square" lIns="0" tIns="0" rIns="0" bIns="0" rtlCol="0"/>
          <a:lstStyle/>
          <a:p>
            <a:endParaRPr/>
          </a:p>
        </p:txBody>
      </p:sp>
      <p:sp>
        <p:nvSpPr>
          <p:cNvPr id="33" name="object 33"/>
          <p:cNvSpPr txBox="1"/>
          <p:nvPr/>
        </p:nvSpPr>
        <p:spPr>
          <a:xfrm>
            <a:off x="787400" y="3771538"/>
            <a:ext cx="3069590" cy="574040"/>
          </a:xfrm>
          <a:prstGeom prst="rect">
            <a:avLst/>
          </a:prstGeom>
        </p:spPr>
        <p:txBody>
          <a:bodyPr vert="horz" wrap="square" lIns="0" tIns="12700" rIns="0" bIns="0" rtlCol="0">
            <a:spAutoFit/>
          </a:bodyPr>
          <a:lstStyle/>
          <a:p>
            <a:pPr marL="12700">
              <a:lnSpc>
                <a:spcPct val="100000"/>
              </a:lnSpc>
              <a:spcBef>
                <a:spcPts val="100"/>
              </a:spcBef>
            </a:pPr>
            <a:r>
              <a:rPr sz="3600" spc="-229" dirty="0">
                <a:solidFill>
                  <a:srgbClr val="0F3B55"/>
                </a:solidFill>
                <a:latin typeface="Calibri"/>
                <a:cs typeface="Calibri"/>
              </a:rPr>
              <a:t>What </a:t>
            </a:r>
            <a:r>
              <a:rPr sz="3600" spc="-260" dirty="0">
                <a:solidFill>
                  <a:srgbClr val="0F3B55"/>
                </a:solidFill>
                <a:latin typeface="Calibri"/>
                <a:cs typeface="Calibri"/>
              </a:rPr>
              <a:t>does </a:t>
            </a:r>
            <a:r>
              <a:rPr sz="3600" spc="-120" dirty="0">
                <a:solidFill>
                  <a:srgbClr val="0F3B55"/>
                </a:solidFill>
                <a:latin typeface="Calibri"/>
                <a:cs typeface="Calibri"/>
              </a:rPr>
              <a:t>it</a:t>
            </a:r>
            <a:r>
              <a:rPr sz="3600" spc="125" dirty="0">
                <a:solidFill>
                  <a:srgbClr val="0F3B55"/>
                </a:solidFill>
                <a:latin typeface="Calibri"/>
                <a:cs typeface="Calibri"/>
              </a:rPr>
              <a:t> </a:t>
            </a:r>
            <a:r>
              <a:rPr sz="3600" spc="-160" dirty="0">
                <a:solidFill>
                  <a:srgbClr val="0F3B55"/>
                </a:solidFill>
                <a:latin typeface="Calibri"/>
                <a:cs typeface="Calibri"/>
              </a:rPr>
              <a:t>cost?</a:t>
            </a:r>
            <a:endParaRPr sz="3600">
              <a:latin typeface="Calibri"/>
              <a:cs typeface="Calibri"/>
            </a:endParaRPr>
          </a:p>
        </p:txBody>
      </p:sp>
      <p:sp>
        <p:nvSpPr>
          <p:cNvPr id="34" name="object 34"/>
          <p:cNvSpPr/>
          <p:nvPr/>
        </p:nvSpPr>
        <p:spPr>
          <a:xfrm>
            <a:off x="777240" y="4597155"/>
            <a:ext cx="1641475" cy="1641475"/>
          </a:xfrm>
          <a:custGeom>
            <a:avLst/>
            <a:gdLst/>
            <a:ahLst/>
            <a:cxnLst/>
            <a:rect l="l" t="t" r="r" b="b"/>
            <a:pathLst>
              <a:path w="1641475" h="1641475">
                <a:moveTo>
                  <a:pt x="820674" y="0"/>
                </a:moveTo>
                <a:lnTo>
                  <a:pt x="772452" y="1393"/>
                </a:lnTo>
                <a:lnTo>
                  <a:pt x="724965" y="5521"/>
                </a:lnTo>
                <a:lnTo>
                  <a:pt x="678288" y="12306"/>
                </a:lnTo>
                <a:lnTo>
                  <a:pt x="632499" y="21673"/>
                </a:lnTo>
                <a:lnTo>
                  <a:pt x="587675" y="33544"/>
                </a:lnTo>
                <a:lnTo>
                  <a:pt x="543892" y="47842"/>
                </a:lnTo>
                <a:lnTo>
                  <a:pt x="501228" y="64490"/>
                </a:lnTo>
                <a:lnTo>
                  <a:pt x="459760" y="83410"/>
                </a:lnTo>
                <a:lnTo>
                  <a:pt x="419564" y="104528"/>
                </a:lnTo>
                <a:lnTo>
                  <a:pt x="380718" y="127764"/>
                </a:lnTo>
                <a:lnTo>
                  <a:pt x="343298" y="153042"/>
                </a:lnTo>
                <a:lnTo>
                  <a:pt x="307382" y="180286"/>
                </a:lnTo>
                <a:lnTo>
                  <a:pt x="273046" y="209418"/>
                </a:lnTo>
                <a:lnTo>
                  <a:pt x="240368" y="240361"/>
                </a:lnTo>
                <a:lnTo>
                  <a:pt x="209424" y="273039"/>
                </a:lnTo>
                <a:lnTo>
                  <a:pt x="180291" y="307374"/>
                </a:lnTo>
                <a:lnTo>
                  <a:pt x="153047" y="343290"/>
                </a:lnTo>
                <a:lnTo>
                  <a:pt x="127767" y="380709"/>
                </a:lnTo>
                <a:lnTo>
                  <a:pt x="104531" y="419554"/>
                </a:lnTo>
                <a:lnTo>
                  <a:pt x="83413" y="459750"/>
                </a:lnTo>
                <a:lnTo>
                  <a:pt x="64491" y="501218"/>
                </a:lnTo>
                <a:lnTo>
                  <a:pt x="47843" y="543881"/>
                </a:lnTo>
                <a:lnTo>
                  <a:pt x="33545" y="587663"/>
                </a:lnTo>
                <a:lnTo>
                  <a:pt x="21674" y="632487"/>
                </a:lnTo>
                <a:lnTo>
                  <a:pt x="12307" y="678276"/>
                </a:lnTo>
                <a:lnTo>
                  <a:pt x="5521" y="724952"/>
                </a:lnTo>
                <a:lnTo>
                  <a:pt x="1393" y="772440"/>
                </a:lnTo>
                <a:lnTo>
                  <a:pt x="0" y="820661"/>
                </a:lnTo>
                <a:lnTo>
                  <a:pt x="1393" y="868882"/>
                </a:lnTo>
                <a:lnTo>
                  <a:pt x="5521" y="916370"/>
                </a:lnTo>
                <a:lnTo>
                  <a:pt x="12307" y="963046"/>
                </a:lnTo>
                <a:lnTo>
                  <a:pt x="21674" y="1008835"/>
                </a:lnTo>
                <a:lnTo>
                  <a:pt x="33545" y="1053660"/>
                </a:lnTo>
                <a:lnTo>
                  <a:pt x="47843" y="1097442"/>
                </a:lnTo>
                <a:lnTo>
                  <a:pt x="64491" y="1140106"/>
                </a:lnTo>
                <a:lnTo>
                  <a:pt x="83413" y="1181574"/>
                </a:lnTo>
                <a:lnTo>
                  <a:pt x="104531" y="1221770"/>
                </a:lnTo>
                <a:lnTo>
                  <a:pt x="127767" y="1260616"/>
                </a:lnTo>
                <a:lnTo>
                  <a:pt x="153047" y="1298036"/>
                </a:lnTo>
                <a:lnTo>
                  <a:pt x="180291" y="1333952"/>
                </a:lnTo>
                <a:lnTo>
                  <a:pt x="209424" y="1368288"/>
                </a:lnTo>
                <a:lnTo>
                  <a:pt x="240368" y="1400967"/>
                </a:lnTo>
                <a:lnTo>
                  <a:pt x="273046" y="1431911"/>
                </a:lnTo>
                <a:lnTo>
                  <a:pt x="307382" y="1461043"/>
                </a:lnTo>
                <a:lnTo>
                  <a:pt x="343298" y="1488288"/>
                </a:lnTo>
                <a:lnTo>
                  <a:pt x="380718" y="1513567"/>
                </a:lnTo>
                <a:lnTo>
                  <a:pt x="419564" y="1536804"/>
                </a:lnTo>
                <a:lnTo>
                  <a:pt x="459760" y="1557921"/>
                </a:lnTo>
                <a:lnTo>
                  <a:pt x="501228" y="1576843"/>
                </a:lnTo>
                <a:lnTo>
                  <a:pt x="543892" y="1593491"/>
                </a:lnTo>
                <a:lnTo>
                  <a:pt x="587675" y="1607789"/>
                </a:lnTo>
                <a:lnTo>
                  <a:pt x="632499" y="1619660"/>
                </a:lnTo>
                <a:lnTo>
                  <a:pt x="678288" y="1629028"/>
                </a:lnTo>
                <a:lnTo>
                  <a:pt x="724965" y="1635814"/>
                </a:lnTo>
                <a:lnTo>
                  <a:pt x="772452" y="1639942"/>
                </a:lnTo>
                <a:lnTo>
                  <a:pt x="820674" y="1641335"/>
                </a:lnTo>
                <a:lnTo>
                  <a:pt x="868895" y="1639942"/>
                </a:lnTo>
                <a:lnTo>
                  <a:pt x="916382" y="1635814"/>
                </a:lnTo>
                <a:lnTo>
                  <a:pt x="963059" y="1629028"/>
                </a:lnTo>
                <a:lnTo>
                  <a:pt x="1008848" y="1619660"/>
                </a:lnTo>
                <a:lnTo>
                  <a:pt x="1053672" y="1607789"/>
                </a:lnTo>
                <a:lnTo>
                  <a:pt x="1097455" y="1593491"/>
                </a:lnTo>
                <a:lnTo>
                  <a:pt x="1140119" y="1576843"/>
                </a:lnTo>
                <a:lnTo>
                  <a:pt x="1181587" y="1557921"/>
                </a:lnTo>
                <a:lnTo>
                  <a:pt x="1221783" y="1536804"/>
                </a:lnTo>
                <a:lnTo>
                  <a:pt x="1260629" y="1513567"/>
                </a:lnTo>
                <a:lnTo>
                  <a:pt x="1298049" y="1488288"/>
                </a:lnTo>
                <a:lnTo>
                  <a:pt x="1333965" y="1461043"/>
                </a:lnTo>
                <a:lnTo>
                  <a:pt x="1368301" y="1431911"/>
                </a:lnTo>
                <a:lnTo>
                  <a:pt x="1400979" y="1400967"/>
                </a:lnTo>
                <a:lnTo>
                  <a:pt x="1431923" y="1368288"/>
                </a:lnTo>
                <a:lnTo>
                  <a:pt x="1461056" y="1333952"/>
                </a:lnTo>
                <a:lnTo>
                  <a:pt x="1488300" y="1298036"/>
                </a:lnTo>
                <a:lnTo>
                  <a:pt x="1513580" y="1260616"/>
                </a:lnTo>
                <a:lnTo>
                  <a:pt x="1536816" y="1221770"/>
                </a:lnTo>
                <a:lnTo>
                  <a:pt x="1557934" y="1181574"/>
                </a:lnTo>
                <a:lnTo>
                  <a:pt x="1576856" y="1140106"/>
                </a:lnTo>
                <a:lnTo>
                  <a:pt x="1593504" y="1097442"/>
                </a:lnTo>
                <a:lnTo>
                  <a:pt x="1607802" y="1053660"/>
                </a:lnTo>
                <a:lnTo>
                  <a:pt x="1619673" y="1008835"/>
                </a:lnTo>
                <a:lnTo>
                  <a:pt x="1629040" y="963046"/>
                </a:lnTo>
                <a:lnTo>
                  <a:pt x="1635826" y="916370"/>
                </a:lnTo>
                <a:lnTo>
                  <a:pt x="1639954" y="868882"/>
                </a:lnTo>
                <a:lnTo>
                  <a:pt x="1641348" y="820661"/>
                </a:lnTo>
                <a:lnTo>
                  <a:pt x="1639954" y="772440"/>
                </a:lnTo>
                <a:lnTo>
                  <a:pt x="1635826" y="724952"/>
                </a:lnTo>
                <a:lnTo>
                  <a:pt x="1629040" y="678276"/>
                </a:lnTo>
                <a:lnTo>
                  <a:pt x="1619673" y="632487"/>
                </a:lnTo>
                <a:lnTo>
                  <a:pt x="1607802" y="587663"/>
                </a:lnTo>
                <a:lnTo>
                  <a:pt x="1593504" y="543881"/>
                </a:lnTo>
                <a:lnTo>
                  <a:pt x="1576856" y="501218"/>
                </a:lnTo>
                <a:lnTo>
                  <a:pt x="1557934" y="459750"/>
                </a:lnTo>
                <a:lnTo>
                  <a:pt x="1536816" y="419554"/>
                </a:lnTo>
                <a:lnTo>
                  <a:pt x="1513580" y="380709"/>
                </a:lnTo>
                <a:lnTo>
                  <a:pt x="1488300" y="343290"/>
                </a:lnTo>
                <a:lnTo>
                  <a:pt x="1461056" y="307374"/>
                </a:lnTo>
                <a:lnTo>
                  <a:pt x="1431923" y="273039"/>
                </a:lnTo>
                <a:lnTo>
                  <a:pt x="1400979" y="240361"/>
                </a:lnTo>
                <a:lnTo>
                  <a:pt x="1368301" y="209418"/>
                </a:lnTo>
                <a:lnTo>
                  <a:pt x="1333965" y="180286"/>
                </a:lnTo>
                <a:lnTo>
                  <a:pt x="1298049" y="153042"/>
                </a:lnTo>
                <a:lnTo>
                  <a:pt x="1260629" y="127764"/>
                </a:lnTo>
                <a:lnTo>
                  <a:pt x="1221783" y="104528"/>
                </a:lnTo>
                <a:lnTo>
                  <a:pt x="1181587" y="83410"/>
                </a:lnTo>
                <a:lnTo>
                  <a:pt x="1140119" y="64490"/>
                </a:lnTo>
                <a:lnTo>
                  <a:pt x="1097455" y="47842"/>
                </a:lnTo>
                <a:lnTo>
                  <a:pt x="1053672" y="33544"/>
                </a:lnTo>
                <a:lnTo>
                  <a:pt x="1008848" y="21673"/>
                </a:lnTo>
                <a:lnTo>
                  <a:pt x="963059" y="12306"/>
                </a:lnTo>
                <a:lnTo>
                  <a:pt x="916382" y="5521"/>
                </a:lnTo>
                <a:lnTo>
                  <a:pt x="868895" y="1393"/>
                </a:lnTo>
                <a:lnTo>
                  <a:pt x="820674" y="0"/>
                </a:lnTo>
                <a:close/>
              </a:path>
            </a:pathLst>
          </a:custGeom>
          <a:solidFill>
            <a:srgbClr val="90C33E"/>
          </a:solidFill>
        </p:spPr>
        <p:txBody>
          <a:bodyPr wrap="square" lIns="0" tIns="0" rIns="0" bIns="0" rtlCol="0"/>
          <a:lstStyle/>
          <a:p>
            <a:endParaRPr/>
          </a:p>
        </p:txBody>
      </p:sp>
      <p:sp>
        <p:nvSpPr>
          <p:cNvPr id="35" name="object 35"/>
          <p:cNvSpPr txBox="1"/>
          <p:nvPr/>
        </p:nvSpPr>
        <p:spPr>
          <a:xfrm>
            <a:off x="1073494" y="4807559"/>
            <a:ext cx="1054100" cy="1181735"/>
          </a:xfrm>
          <a:prstGeom prst="rect">
            <a:avLst/>
          </a:prstGeom>
        </p:spPr>
        <p:txBody>
          <a:bodyPr vert="horz" wrap="square" lIns="0" tIns="12065" rIns="0" bIns="0" rtlCol="0">
            <a:spAutoFit/>
          </a:bodyPr>
          <a:lstStyle/>
          <a:p>
            <a:pPr marL="177165">
              <a:lnSpc>
                <a:spcPts val="3130"/>
              </a:lnSpc>
              <a:spcBef>
                <a:spcPts val="95"/>
              </a:spcBef>
            </a:pPr>
            <a:r>
              <a:rPr sz="2850" spc="-530" dirty="0">
                <a:solidFill>
                  <a:srgbClr val="FFFFFF"/>
                </a:solidFill>
                <a:latin typeface="Arial"/>
                <a:cs typeface="Arial"/>
              </a:rPr>
              <a:t>FREE</a:t>
            </a:r>
            <a:endParaRPr sz="2850">
              <a:latin typeface="Arial"/>
              <a:cs typeface="Arial"/>
            </a:endParaRPr>
          </a:p>
          <a:p>
            <a:pPr marL="12700" marR="5080" indent="24765">
              <a:lnSpc>
                <a:spcPts val="2840"/>
              </a:lnSpc>
              <a:spcBef>
                <a:spcPts val="290"/>
              </a:spcBef>
            </a:pPr>
            <a:r>
              <a:rPr sz="2850" spc="-120" dirty="0">
                <a:solidFill>
                  <a:srgbClr val="FFFFFF"/>
                </a:solidFill>
                <a:latin typeface="Arial"/>
                <a:cs typeface="Arial"/>
              </a:rPr>
              <a:t>for</a:t>
            </a:r>
            <a:r>
              <a:rPr sz="2850" spc="-360" dirty="0">
                <a:solidFill>
                  <a:srgbClr val="FFFFFF"/>
                </a:solidFill>
                <a:latin typeface="Arial"/>
                <a:cs typeface="Arial"/>
              </a:rPr>
              <a:t> </a:t>
            </a:r>
            <a:r>
              <a:rPr sz="2850" spc="-75" dirty="0">
                <a:solidFill>
                  <a:srgbClr val="FFFFFF"/>
                </a:solidFill>
                <a:latin typeface="Arial"/>
                <a:cs typeface="Arial"/>
              </a:rPr>
              <a:t>first  </a:t>
            </a:r>
            <a:r>
              <a:rPr sz="2850" spc="-185" dirty="0">
                <a:solidFill>
                  <a:srgbClr val="FFFFFF"/>
                </a:solidFill>
                <a:latin typeface="Arial"/>
                <a:cs typeface="Arial"/>
              </a:rPr>
              <a:t>30</a:t>
            </a:r>
            <a:r>
              <a:rPr sz="2850" spc="-370" dirty="0">
                <a:solidFill>
                  <a:srgbClr val="FFFFFF"/>
                </a:solidFill>
                <a:latin typeface="Arial"/>
                <a:cs typeface="Arial"/>
              </a:rPr>
              <a:t> </a:t>
            </a:r>
            <a:r>
              <a:rPr sz="2850" spc="-315" dirty="0">
                <a:solidFill>
                  <a:srgbClr val="FFFFFF"/>
                </a:solidFill>
                <a:latin typeface="Arial"/>
                <a:cs typeface="Arial"/>
              </a:rPr>
              <a:t>days</a:t>
            </a:r>
            <a:endParaRPr sz="2850">
              <a:latin typeface="Arial"/>
              <a:cs typeface="Arial"/>
            </a:endParaRPr>
          </a:p>
        </p:txBody>
      </p:sp>
      <p:sp>
        <p:nvSpPr>
          <p:cNvPr id="36" name="object 36"/>
          <p:cNvSpPr/>
          <p:nvPr/>
        </p:nvSpPr>
        <p:spPr>
          <a:xfrm>
            <a:off x="5373625" y="4597155"/>
            <a:ext cx="1641475" cy="1641475"/>
          </a:xfrm>
          <a:custGeom>
            <a:avLst/>
            <a:gdLst/>
            <a:ahLst/>
            <a:cxnLst/>
            <a:rect l="l" t="t" r="r" b="b"/>
            <a:pathLst>
              <a:path w="1641475" h="1641475">
                <a:moveTo>
                  <a:pt x="820674" y="0"/>
                </a:moveTo>
                <a:lnTo>
                  <a:pt x="772452" y="1393"/>
                </a:lnTo>
                <a:lnTo>
                  <a:pt x="724965" y="5521"/>
                </a:lnTo>
                <a:lnTo>
                  <a:pt x="678288" y="12306"/>
                </a:lnTo>
                <a:lnTo>
                  <a:pt x="632499" y="21673"/>
                </a:lnTo>
                <a:lnTo>
                  <a:pt x="587675" y="33544"/>
                </a:lnTo>
                <a:lnTo>
                  <a:pt x="543892" y="47842"/>
                </a:lnTo>
                <a:lnTo>
                  <a:pt x="501228" y="64490"/>
                </a:lnTo>
                <a:lnTo>
                  <a:pt x="459760" y="83410"/>
                </a:lnTo>
                <a:lnTo>
                  <a:pt x="419564" y="104528"/>
                </a:lnTo>
                <a:lnTo>
                  <a:pt x="380718" y="127764"/>
                </a:lnTo>
                <a:lnTo>
                  <a:pt x="343298" y="153042"/>
                </a:lnTo>
                <a:lnTo>
                  <a:pt x="307382" y="180286"/>
                </a:lnTo>
                <a:lnTo>
                  <a:pt x="273046" y="209418"/>
                </a:lnTo>
                <a:lnTo>
                  <a:pt x="240368" y="240361"/>
                </a:lnTo>
                <a:lnTo>
                  <a:pt x="209424" y="273039"/>
                </a:lnTo>
                <a:lnTo>
                  <a:pt x="180291" y="307374"/>
                </a:lnTo>
                <a:lnTo>
                  <a:pt x="153047" y="343290"/>
                </a:lnTo>
                <a:lnTo>
                  <a:pt x="127767" y="380709"/>
                </a:lnTo>
                <a:lnTo>
                  <a:pt x="104531" y="419554"/>
                </a:lnTo>
                <a:lnTo>
                  <a:pt x="83413" y="459750"/>
                </a:lnTo>
                <a:lnTo>
                  <a:pt x="64491" y="501218"/>
                </a:lnTo>
                <a:lnTo>
                  <a:pt x="47843" y="543881"/>
                </a:lnTo>
                <a:lnTo>
                  <a:pt x="33545" y="587663"/>
                </a:lnTo>
                <a:lnTo>
                  <a:pt x="21674" y="632487"/>
                </a:lnTo>
                <a:lnTo>
                  <a:pt x="12307" y="678276"/>
                </a:lnTo>
                <a:lnTo>
                  <a:pt x="5521" y="724952"/>
                </a:lnTo>
                <a:lnTo>
                  <a:pt x="1393" y="772440"/>
                </a:lnTo>
                <a:lnTo>
                  <a:pt x="0" y="820661"/>
                </a:lnTo>
                <a:lnTo>
                  <a:pt x="1393" y="868882"/>
                </a:lnTo>
                <a:lnTo>
                  <a:pt x="5521" y="916370"/>
                </a:lnTo>
                <a:lnTo>
                  <a:pt x="12307" y="963046"/>
                </a:lnTo>
                <a:lnTo>
                  <a:pt x="21674" y="1008835"/>
                </a:lnTo>
                <a:lnTo>
                  <a:pt x="33545" y="1053660"/>
                </a:lnTo>
                <a:lnTo>
                  <a:pt x="47843" y="1097442"/>
                </a:lnTo>
                <a:lnTo>
                  <a:pt x="64491" y="1140106"/>
                </a:lnTo>
                <a:lnTo>
                  <a:pt x="83413" y="1181574"/>
                </a:lnTo>
                <a:lnTo>
                  <a:pt x="104531" y="1221770"/>
                </a:lnTo>
                <a:lnTo>
                  <a:pt x="127767" y="1260616"/>
                </a:lnTo>
                <a:lnTo>
                  <a:pt x="153047" y="1298036"/>
                </a:lnTo>
                <a:lnTo>
                  <a:pt x="180291" y="1333952"/>
                </a:lnTo>
                <a:lnTo>
                  <a:pt x="209424" y="1368288"/>
                </a:lnTo>
                <a:lnTo>
                  <a:pt x="240368" y="1400967"/>
                </a:lnTo>
                <a:lnTo>
                  <a:pt x="273046" y="1431911"/>
                </a:lnTo>
                <a:lnTo>
                  <a:pt x="307382" y="1461043"/>
                </a:lnTo>
                <a:lnTo>
                  <a:pt x="343298" y="1488288"/>
                </a:lnTo>
                <a:lnTo>
                  <a:pt x="380718" y="1513567"/>
                </a:lnTo>
                <a:lnTo>
                  <a:pt x="419564" y="1536804"/>
                </a:lnTo>
                <a:lnTo>
                  <a:pt x="459760" y="1557921"/>
                </a:lnTo>
                <a:lnTo>
                  <a:pt x="501228" y="1576843"/>
                </a:lnTo>
                <a:lnTo>
                  <a:pt x="543892" y="1593491"/>
                </a:lnTo>
                <a:lnTo>
                  <a:pt x="587675" y="1607789"/>
                </a:lnTo>
                <a:lnTo>
                  <a:pt x="632499" y="1619660"/>
                </a:lnTo>
                <a:lnTo>
                  <a:pt x="678288" y="1629028"/>
                </a:lnTo>
                <a:lnTo>
                  <a:pt x="724965" y="1635814"/>
                </a:lnTo>
                <a:lnTo>
                  <a:pt x="772452" y="1639942"/>
                </a:lnTo>
                <a:lnTo>
                  <a:pt x="820674" y="1641335"/>
                </a:lnTo>
                <a:lnTo>
                  <a:pt x="868895" y="1639942"/>
                </a:lnTo>
                <a:lnTo>
                  <a:pt x="916382" y="1635814"/>
                </a:lnTo>
                <a:lnTo>
                  <a:pt x="963059" y="1629028"/>
                </a:lnTo>
                <a:lnTo>
                  <a:pt x="1008848" y="1619660"/>
                </a:lnTo>
                <a:lnTo>
                  <a:pt x="1053672" y="1607789"/>
                </a:lnTo>
                <a:lnTo>
                  <a:pt x="1097455" y="1593491"/>
                </a:lnTo>
                <a:lnTo>
                  <a:pt x="1140119" y="1576843"/>
                </a:lnTo>
                <a:lnTo>
                  <a:pt x="1181587" y="1557921"/>
                </a:lnTo>
                <a:lnTo>
                  <a:pt x="1221783" y="1536804"/>
                </a:lnTo>
                <a:lnTo>
                  <a:pt x="1260629" y="1513567"/>
                </a:lnTo>
                <a:lnTo>
                  <a:pt x="1298049" y="1488288"/>
                </a:lnTo>
                <a:lnTo>
                  <a:pt x="1333965" y="1461043"/>
                </a:lnTo>
                <a:lnTo>
                  <a:pt x="1368301" y="1431911"/>
                </a:lnTo>
                <a:lnTo>
                  <a:pt x="1400979" y="1400967"/>
                </a:lnTo>
                <a:lnTo>
                  <a:pt x="1431923" y="1368288"/>
                </a:lnTo>
                <a:lnTo>
                  <a:pt x="1461056" y="1333952"/>
                </a:lnTo>
                <a:lnTo>
                  <a:pt x="1488300" y="1298036"/>
                </a:lnTo>
                <a:lnTo>
                  <a:pt x="1513580" y="1260616"/>
                </a:lnTo>
                <a:lnTo>
                  <a:pt x="1536816" y="1221770"/>
                </a:lnTo>
                <a:lnTo>
                  <a:pt x="1557934" y="1181574"/>
                </a:lnTo>
                <a:lnTo>
                  <a:pt x="1576856" y="1140106"/>
                </a:lnTo>
                <a:lnTo>
                  <a:pt x="1593504" y="1097442"/>
                </a:lnTo>
                <a:lnTo>
                  <a:pt x="1607802" y="1053660"/>
                </a:lnTo>
                <a:lnTo>
                  <a:pt x="1619673" y="1008835"/>
                </a:lnTo>
                <a:lnTo>
                  <a:pt x="1629040" y="963046"/>
                </a:lnTo>
                <a:lnTo>
                  <a:pt x="1635826" y="916370"/>
                </a:lnTo>
                <a:lnTo>
                  <a:pt x="1639954" y="868882"/>
                </a:lnTo>
                <a:lnTo>
                  <a:pt x="1641348" y="820661"/>
                </a:lnTo>
                <a:lnTo>
                  <a:pt x="1639954" y="772440"/>
                </a:lnTo>
                <a:lnTo>
                  <a:pt x="1635826" y="724952"/>
                </a:lnTo>
                <a:lnTo>
                  <a:pt x="1629040" y="678276"/>
                </a:lnTo>
                <a:lnTo>
                  <a:pt x="1619673" y="632487"/>
                </a:lnTo>
                <a:lnTo>
                  <a:pt x="1607802" y="587663"/>
                </a:lnTo>
                <a:lnTo>
                  <a:pt x="1593504" y="543881"/>
                </a:lnTo>
                <a:lnTo>
                  <a:pt x="1576856" y="501218"/>
                </a:lnTo>
                <a:lnTo>
                  <a:pt x="1557934" y="459750"/>
                </a:lnTo>
                <a:lnTo>
                  <a:pt x="1536816" y="419554"/>
                </a:lnTo>
                <a:lnTo>
                  <a:pt x="1513580" y="380709"/>
                </a:lnTo>
                <a:lnTo>
                  <a:pt x="1488300" y="343290"/>
                </a:lnTo>
                <a:lnTo>
                  <a:pt x="1461056" y="307374"/>
                </a:lnTo>
                <a:lnTo>
                  <a:pt x="1431923" y="273039"/>
                </a:lnTo>
                <a:lnTo>
                  <a:pt x="1400979" y="240361"/>
                </a:lnTo>
                <a:lnTo>
                  <a:pt x="1368301" y="209418"/>
                </a:lnTo>
                <a:lnTo>
                  <a:pt x="1333965" y="180286"/>
                </a:lnTo>
                <a:lnTo>
                  <a:pt x="1298049" y="153042"/>
                </a:lnTo>
                <a:lnTo>
                  <a:pt x="1260629" y="127764"/>
                </a:lnTo>
                <a:lnTo>
                  <a:pt x="1221783" y="104528"/>
                </a:lnTo>
                <a:lnTo>
                  <a:pt x="1181587" y="83410"/>
                </a:lnTo>
                <a:lnTo>
                  <a:pt x="1140119" y="64490"/>
                </a:lnTo>
                <a:lnTo>
                  <a:pt x="1097455" y="47842"/>
                </a:lnTo>
                <a:lnTo>
                  <a:pt x="1053672" y="33544"/>
                </a:lnTo>
                <a:lnTo>
                  <a:pt x="1008848" y="21673"/>
                </a:lnTo>
                <a:lnTo>
                  <a:pt x="963059" y="12306"/>
                </a:lnTo>
                <a:lnTo>
                  <a:pt x="916382" y="5521"/>
                </a:lnTo>
                <a:lnTo>
                  <a:pt x="868895" y="1393"/>
                </a:lnTo>
                <a:lnTo>
                  <a:pt x="820674" y="0"/>
                </a:lnTo>
                <a:close/>
              </a:path>
            </a:pathLst>
          </a:custGeom>
          <a:solidFill>
            <a:srgbClr val="047DB7"/>
          </a:solidFill>
        </p:spPr>
        <p:txBody>
          <a:bodyPr wrap="square" lIns="0" tIns="0" rIns="0" bIns="0" rtlCol="0"/>
          <a:lstStyle/>
          <a:p>
            <a:endParaRPr/>
          </a:p>
        </p:txBody>
      </p:sp>
      <p:sp>
        <p:nvSpPr>
          <p:cNvPr id="37" name="object 37"/>
          <p:cNvSpPr txBox="1"/>
          <p:nvPr/>
        </p:nvSpPr>
        <p:spPr>
          <a:xfrm>
            <a:off x="5595649" y="5025815"/>
            <a:ext cx="1196975" cy="755015"/>
          </a:xfrm>
          <a:prstGeom prst="rect">
            <a:avLst/>
          </a:prstGeom>
        </p:spPr>
        <p:txBody>
          <a:bodyPr vert="horz" wrap="square" lIns="0" tIns="12065" rIns="0" bIns="0" rtlCol="0">
            <a:spAutoFit/>
          </a:bodyPr>
          <a:lstStyle/>
          <a:p>
            <a:pPr marL="635" algn="ctr">
              <a:lnSpc>
                <a:spcPts val="3085"/>
              </a:lnSpc>
              <a:spcBef>
                <a:spcPts val="95"/>
              </a:spcBef>
            </a:pPr>
            <a:r>
              <a:rPr sz="2850" spc="-240" dirty="0">
                <a:solidFill>
                  <a:srgbClr val="FFFFFF"/>
                </a:solidFill>
                <a:latin typeface="Arial"/>
                <a:cs typeface="Arial"/>
              </a:rPr>
              <a:t>$</a:t>
            </a:r>
            <a:r>
              <a:rPr lang="en-US" sz="2850" spc="-240" dirty="0">
                <a:solidFill>
                  <a:srgbClr val="FFFFFF"/>
                </a:solidFill>
                <a:latin typeface="Arial"/>
                <a:cs typeface="Arial"/>
              </a:rPr>
              <a:t>7</a:t>
            </a:r>
            <a:r>
              <a:rPr sz="2850" spc="-240" dirty="0">
                <a:solidFill>
                  <a:srgbClr val="FFFFFF"/>
                </a:solidFill>
                <a:latin typeface="Arial"/>
                <a:cs typeface="Arial"/>
              </a:rPr>
              <a:t>95</a:t>
            </a:r>
            <a:endParaRPr sz="2850" dirty="0">
              <a:latin typeface="Arial"/>
              <a:cs typeface="Arial"/>
            </a:endParaRPr>
          </a:p>
          <a:p>
            <a:pPr algn="ctr">
              <a:lnSpc>
                <a:spcPts val="2665"/>
              </a:lnSpc>
            </a:pPr>
            <a:r>
              <a:rPr sz="2500" spc="-215" dirty="0">
                <a:solidFill>
                  <a:srgbClr val="FFFFFF"/>
                </a:solidFill>
                <a:latin typeface="Arial"/>
                <a:cs typeface="Arial"/>
              </a:rPr>
              <a:t>per</a:t>
            </a:r>
            <a:r>
              <a:rPr sz="2500" spc="-330" dirty="0">
                <a:solidFill>
                  <a:srgbClr val="FFFFFF"/>
                </a:solidFill>
                <a:latin typeface="Arial"/>
                <a:cs typeface="Arial"/>
              </a:rPr>
              <a:t> </a:t>
            </a:r>
            <a:r>
              <a:rPr sz="2500" spc="-229" dirty="0">
                <a:solidFill>
                  <a:srgbClr val="FFFFFF"/>
                </a:solidFill>
                <a:latin typeface="Arial"/>
                <a:cs typeface="Arial"/>
              </a:rPr>
              <a:t>month</a:t>
            </a:r>
            <a:endParaRPr sz="2500" dirty="0">
              <a:latin typeface="Arial"/>
              <a:cs typeface="Arial"/>
            </a:endParaRPr>
          </a:p>
        </p:txBody>
      </p:sp>
      <p:sp>
        <p:nvSpPr>
          <p:cNvPr id="38" name="object 38"/>
          <p:cNvSpPr/>
          <p:nvPr/>
        </p:nvSpPr>
        <p:spPr>
          <a:xfrm>
            <a:off x="7671816" y="4597155"/>
            <a:ext cx="1641475" cy="1641475"/>
          </a:xfrm>
          <a:custGeom>
            <a:avLst/>
            <a:gdLst/>
            <a:ahLst/>
            <a:cxnLst/>
            <a:rect l="l" t="t" r="r" b="b"/>
            <a:pathLst>
              <a:path w="1641475" h="1641475">
                <a:moveTo>
                  <a:pt x="820674" y="0"/>
                </a:moveTo>
                <a:lnTo>
                  <a:pt x="772452" y="1393"/>
                </a:lnTo>
                <a:lnTo>
                  <a:pt x="724965" y="5521"/>
                </a:lnTo>
                <a:lnTo>
                  <a:pt x="678288" y="12306"/>
                </a:lnTo>
                <a:lnTo>
                  <a:pt x="632499" y="21673"/>
                </a:lnTo>
                <a:lnTo>
                  <a:pt x="587675" y="33544"/>
                </a:lnTo>
                <a:lnTo>
                  <a:pt x="543892" y="47842"/>
                </a:lnTo>
                <a:lnTo>
                  <a:pt x="501228" y="64490"/>
                </a:lnTo>
                <a:lnTo>
                  <a:pt x="459760" y="83410"/>
                </a:lnTo>
                <a:lnTo>
                  <a:pt x="419564" y="104528"/>
                </a:lnTo>
                <a:lnTo>
                  <a:pt x="380718" y="127764"/>
                </a:lnTo>
                <a:lnTo>
                  <a:pt x="343298" y="153042"/>
                </a:lnTo>
                <a:lnTo>
                  <a:pt x="307382" y="180286"/>
                </a:lnTo>
                <a:lnTo>
                  <a:pt x="273046" y="209418"/>
                </a:lnTo>
                <a:lnTo>
                  <a:pt x="240368" y="240361"/>
                </a:lnTo>
                <a:lnTo>
                  <a:pt x="209424" y="273039"/>
                </a:lnTo>
                <a:lnTo>
                  <a:pt x="180291" y="307374"/>
                </a:lnTo>
                <a:lnTo>
                  <a:pt x="153047" y="343290"/>
                </a:lnTo>
                <a:lnTo>
                  <a:pt x="127767" y="380709"/>
                </a:lnTo>
                <a:lnTo>
                  <a:pt x="104531" y="419554"/>
                </a:lnTo>
                <a:lnTo>
                  <a:pt x="83413" y="459750"/>
                </a:lnTo>
                <a:lnTo>
                  <a:pt x="64491" y="501218"/>
                </a:lnTo>
                <a:lnTo>
                  <a:pt x="47843" y="543881"/>
                </a:lnTo>
                <a:lnTo>
                  <a:pt x="33545" y="587663"/>
                </a:lnTo>
                <a:lnTo>
                  <a:pt x="21674" y="632487"/>
                </a:lnTo>
                <a:lnTo>
                  <a:pt x="12307" y="678276"/>
                </a:lnTo>
                <a:lnTo>
                  <a:pt x="5521" y="724952"/>
                </a:lnTo>
                <a:lnTo>
                  <a:pt x="1393" y="772440"/>
                </a:lnTo>
                <a:lnTo>
                  <a:pt x="0" y="820661"/>
                </a:lnTo>
                <a:lnTo>
                  <a:pt x="1393" y="868882"/>
                </a:lnTo>
                <a:lnTo>
                  <a:pt x="5521" y="916370"/>
                </a:lnTo>
                <a:lnTo>
                  <a:pt x="12307" y="963046"/>
                </a:lnTo>
                <a:lnTo>
                  <a:pt x="21674" y="1008835"/>
                </a:lnTo>
                <a:lnTo>
                  <a:pt x="33545" y="1053660"/>
                </a:lnTo>
                <a:lnTo>
                  <a:pt x="47843" y="1097442"/>
                </a:lnTo>
                <a:lnTo>
                  <a:pt x="64491" y="1140106"/>
                </a:lnTo>
                <a:lnTo>
                  <a:pt x="83413" y="1181574"/>
                </a:lnTo>
                <a:lnTo>
                  <a:pt x="104531" y="1221770"/>
                </a:lnTo>
                <a:lnTo>
                  <a:pt x="127767" y="1260616"/>
                </a:lnTo>
                <a:lnTo>
                  <a:pt x="153047" y="1298036"/>
                </a:lnTo>
                <a:lnTo>
                  <a:pt x="180291" y="1333952"/>
                </a:lnTo>
                <a:lnTo>
                  <a:pt x="209424" y="1368288"/>
                </a:lnTo>
                <a:lnTo>
                  <a:pt x="240368" y="1400967"/>
                </a:lnTo>
                <a:lnTo>
                  <a:pt x="273046" y="1431911"/>
                </a:lnTo>
                <a:lnTo>
                  <a:pt x="307382" y="1461043"/>
                </a:lnTo>
                <a:lnTo>
                  <a:pt x="343298" y="1488288"/>
                </a:lnTo>
                <a:lnTo>
                  <a:pt x="380718" y="1513567"/>
                </a:lnTo>
                <a:lnTo>
                  <a:pt x="419564" y="1536804"/>
                </a:lnTo>
                <a:lnTo>
                  <a:pt x="459760" y="1557921"/>
                </a:lnTo>
                <a:lnTo>
                  <a:pt x="501228" y="1576843"/>
                </a:lnTo>
                <a:lnTo>
                  <a:pt x="543892" y="1593491"/>
                </a:lnTo>
                <a:lnTo>
                  <a:pt x="587675" y="1607789"/>
                </a:lnTo>
                <a:lnTo>
                  <a:pt x="632499" y="1619660"/>
                </a:lnTo>
                <a:lnTo>
                  <a:pt x="678288" y="1629028"/>
                </a:lnTo>
                <a:lnTo>
                  <a:pt x="724965" y="1635814"/>
                </a:lnTo>
                <a:lnTo>
                  <a:pt x="772452" y="1639942"/>
                </a:lnTo>
                <a:lnTo>
                  <a:pt x="820674" y="1641335"/>
                </a:lnTo>
                <a:lnTo>
                  <a:pt x="868895" y="1639942"/>
                </a:lnTo>
                <a:lnTo>
                  <a:pt x="916382" y="1635814"/>
                </a:lnTo>
                <a:lnTo>
                  <a:pt x="963059" y="1629028"/>
                </a:lnTo>
                <a:lnTo>
                  <a:pt x="1008848" y="1619660"/>
                </a:lnTo>
                <a:lnTo>
                  <a:pt x="1053672" y="1607789"/>
                </a:lnTo>
                <a:lnTo>
                  <a:pt x="1097455" y="1593491"/>
                </a:lnTo>
                <a:lnTo>
                  <a:pt x="1140119" y="1576843"/>
                </a:lnTo>
                <a:lnTo>
                  <a:pt x="1181587" y="1557921"/>
                </a:lnTo>
                <a:lnTo>
                  <a:pt x="1221783" y="1536804"/>
                </a:lnTo>
                <a:lnTo>
                  <a:pt x="1260629" y="1513567"/>
                </a:lnTo>
                <a:lnTo>
                  <a:pt x="1298049" y="1488288"/>
                </a:lnTo>
                <a:lnTo>
                  <a:pt x="1333965" y="1461043"/>
                </a:lnTo>
                <a:lnTo>
                  <a:pt x="1368301" y="1431911"/>
                </a:lnTo>
                <a:lnTo>
                  <a:pt x="1400979" y="1400967"/>
                </a:lnTo>
                <a:lnTo>
                  <a:pt x="1431923" y="1368288"/>
                </a:lnTo>
                <a:lnTo>
                  <a:pt x="1461056" y="1333952"/>
                </a:lnTo>
                <a:lnTo>
                  <a:pt x="1488300" y="1298036"/>
                </a:lnTo>
                <a:lnTo>
                  <a:pt x="1513580" y="1260616"/>
                </a:lnTo>
                <a:lnTo>
                  <a:pt x="1536816" y="1221770"/>
                </a:lnTo>
                <a:lnTo>
                  <a:pt x="1557934" y="1181574"/>
                </a:lnTo>
                <a:lnTo>
                  <a:pt x="1576856" y="1140106"/>
                </a:lnTo>
                <a:lnTo>
                  <a:pt x="1593504" y="1097442"/>
                </a:lnTo>
                <a:lnTo>
                  <a:pt x="1607802" y="1053660"/>
                </a:lnTo>
                <a:lnTo>
                  <a:pt x="1619673" y="1008835"/>
                </a:lnTo>
                <a:lnTo>
                  <a:pt x="1629040" y="963046"/>
                </a:lnTo>
                <a:lnTo>
                  <a:pt x="1635826" y="916370"/>
                </a:lnTo>
                <a:lnTo>
                  <a:pt x="1639954" y="868882"/>
                </a:lnTo>
                <a:lnTo>
                  <a:pt x="1641348" y="820661"/>
                </a:lnTo>
                <a:lnTo>
                  <a:pt x="1639954" y="772440"/>
                </a:lnTo>
                <a:lnTo>
                  <a:pt x="1635826" y="724952"/>
                </a:lnTo>
                <a:lnTo>
                  <a:pt x="1629040" y="678276"/>
                </a:lnTo>
                <a:lnTo>
                  <a:pt x="1619673" y="632487"/>
                </a:lnTo>
                <a:lnTo>
                  <a:pt x="1607802" y="587663"/>
                </a:lnTo>
                <a:lnTo>
                  <a:pt x="1593504" y="543881"/>
                </a:lnTo>
                <a:lnTo>
                  <a:pt x="1576856" y="501218"/>
                </a:lnTo>
                <a:lnTo>
                  <a:pt x="1557934" y="459750"/>
                </a:lnTo>
                <a:lnTo>
                  <a:pt x="1536816" y="419554"/>
                </a:lnTo>
                <a:lnTo>
                  <a:pt x="1513580" y="380709"/>
                </a:lnTo>
                <a:lnTo>
                  <a:pt x="1488300" y="343290"/>
                </a:lnTo>
                <a:lnTo>
                  <a:pt x="1461056" y="307374"/>
                </a:lnTo>
                <a:lnTo>
                  <a:pt x="1431923" y="273039"/>
                </a:lnTo>
                <a:lnTo>
                  <a:pt x="1400979" y="240361"/>
                </a:lnTo>
                <a:lnTo>
                  <a:pt x="1368301" y="209418"/>
                </a:lnTo>
                <a:lnTo>
                  <a:pt x="1333965" y="180286"/>
                </a:lnTo>
                <a:lnTo>
                  <a:pt x="1298049" y="153042"/>
                </a:lnTo>
                <a:lnTo>
                  <a:pt x="1260629" y="127764"/>
                </a:lnTo>
                <a:lnTo>
                  <a:pt x="1221783" y="104528"/>
                </a:lnTo>
                <a:lnTo>
                  <a:pt x="1181587" y="83410"/>
                </a:lnTo>
                <a:lnTo>
                  <a:pt x="1140119" y="64490"/>
                </a:lnTo>
                <a:lnTo>
                  <a:pt x="1097455" y="47842"/>
                </a:lnTo>
                <a:lnTo>
                  <a:pt x="1053672" y="33544"/>
                </a:lnTo>
                <a:lnTo>
                  <a:pt x="1008848" y="21673"/>
                </a:lnTo>
                <a:lnTo>
                  <a:pt x="963059" y="12306"/>
                </a:lnTo>
                <a:lnTo>
                  <a:pt x="916382" y="5521"/>
                </a:lnTo>
                <a:lnTo>
                  <a:pt x="868895" y="1393"/>
                </a:lnTo>
                <a:lnTo>
                  <a:pt x="820674" y="0"/>
                </a:lnTo>
                <a:close/>
              </a:path>
            </a:pathLst>
          </a:custGeom>
          <a:solidFill>
            <a:srgbClr val="0F3B55"/>
          </a:solidFill>
        </p:spPr>
        <p:txBody>
          <a:bodyPr wrap="square" lIns="0" tIns="0" rIns="0" bIns="0" rtlCol="0"/>
          <a:lstStyle/>
          <a:p>
            <a:endParaRPr/>
          </a:p>
        </p:txBody>
      </p:sp>
      <p:sp>
        <p:nvSpPr>
          <p:cNvPr id="39" name="object 39"/>
          <p:cNvSpPr txBox="1"/>
          <p:nvPr/>
        </p:nvSpPr>
        <p:spPr>
          <a:xfrm>
            <a:off x="7904397" y="4911586"/>
            <a:ext cx="1177925" cy="990600"/>
          </a:xfrm>
          <a:prstGeom prst="rect">
            <a:avLst/>
          </a:prstGeom>
        </p:spPr>
        <p:txBody>
          <a:bodyPr vert="horz" wrap="square" lIns="0" tIns="101600" rIns="0" bIns="0" rtlCol="0">
            <a:spAutoFit/>
          </a:bodyPr>
          <a:lstStyle/>
          <a:p>
            <a:pPr marL="67310" marR="5080" indent="-55244" algn="just">
              <a:lnSpc>
                <a:spcPct val="76700"/>
              </a:lnSpc>
              <a:spcBef>
                <a:spcPts val="800"/>
              </a:spcBef>
            </a:pPr>
            <a:r>
              <a:rPr sz="2500" spc="-345" dirty="0">
                <a:solidFill>
                  <a:srgbClr val="FFFFFF"/>
                </a:solidFill>
                <a:latin typeface="Arial"/>
                <a:cs typeface="Arial"/>
              </a:rPr>
              <a:t>No </a:t>
            </a:r>
            <a:r>
              <a:rPr sz="2500" spc="-260" dirty="0">
                <a:solidFill>
                  <a:srgbClr val="FFFFFF"/>
                </a:solidFill>
                <a:latin typeface="Arial"/>
                <a:cs typeface="Arial"/>
              </a:rPr>
              <a:t>hassle.  </a:t>
            </a:r>
            <a:r>
              <a:rPr sz="2500" spc="-305" dirty="0">
                <a:solidFill>
                  <a:srgbClr val="FFFFFF"/>
                </a:solidFill>
                <a:latin typeface="Arial"/>
                <a:cs typeface="Arial"/>
              </a:rPr>
              <a:t>Cancel </a:t>
            </a:r>
            <a:r>
              <a:rPr sz="2500" spc="-140" dirty="0">
                <a:solidFill>
                  <a:srgbClr val="FFFFFF"/>
                </a:solidFill>
                <a:latin typeface="Arial"/>
                <a:cs typeface="Arial"/>
              </a:rPr>
              <a:t>at  </a:t>
            </a:r>
            <a:r>
              <a:rPr sz="2500" spc="-235" dirty="0">
                <a:solidFill>
                  <a:srgbClr val="FFFFFF"/>
                </a:solidFill>
                <a:latin typeface="Arial"/>
                <a:cs typeface="Arial"/>
              </a:rPr>
              <a:t>any</a:t>
            </a:r>
            <a:r>
              <a:rPr sz="2500" spc="-280" dirty="0">
                <a:solidFill>
                  <a:srgbClr val="FFFFFF"/>
                </a:solidFill>
                <a:latin typeface="Arial"/>
                <a:cs typeface="Arial"/>
              </a:rPr>
              <a:t> </a:t>
            </a:r>
            <a:r>
              <a:rPr sz="2500" spc="-190" dirty="0">
                <a:solidFill>
                  <a:srgbClr val="FFFFFF"/>
                </a:solidFill>
                <a:latin typeface="Arial"/>
                <a:cs typeface="Arial"/>
              </a:rPr>
              <a:t>time</a:t>
            </a:r>
            <a:endParaRPr sz="2500">
              <a:latin typeface="Arial"/>
              <a:cs typeface="Arial"/>
            </a:endParaRPr>
          </a:p>
        </p:txBody>
      </p:sp>
      <p:sp>
        <p:nvSpPr>
          <p:cNvPr id="40" name="object 40"/>
          <p:cNvSpPr txBox="1"/>
          <p:nvPr/>
        </p:nvSpPr>
        <p:spPr>
          <a:xfrm>
            <a:off x="6200649" y="2479554"/>
            <a:ext cx="1356995" cy="269240"/>
          </a:xfrm>
          <a:prstGeom prst="rect">
            <a:avLst/>
          </a:prstGeom>
        </p:spPr>
        <p:txBody>
          <a:bodyPr vert="horz" wrap="square" lIns="0" tIns="12700" rIns="0" bIns="0" rtlCol="0">
            <a:spAutoFit/>
          </a:bodyPr>
          <a:lstStyle/>
          <a:p>
            <a:pPr marL="12700">
              <a:lnSpc>
                <a:spcPct val="100000"/>
              </a:lnSpc>
              <a:spcBef>
                <a:spcPts val="100"/>
              </a:spcBef>
            </a:pPr>
            <a:r>
              <a:rPr sz="1600" spc="-95" dirty="0">
                <a:solidFill>
                  <a:srgbClr val="595B61"/>
                </a:solidFill>
                <a:latin typeface="Calibri"/>
                <a:cs typeface="Calibri"/>
              </a:rPr>
              <a:t>Unlimited</a:t>
            </a:r>
            <a:r>
              <a:rPr sz="1600" spc="-80" dirty="0">
                <a:solidFill>
                  <a:srgbClr val="595B61"/>
                </a:solidFill>
                <a:latin typeface="Calibri"/>
                <a:cs typeface="Calibri"/>
              </a:rPr>
              <a:t> support</a:t>
            </a:r>
            <a:endParaRPr sz="1600">
              <a:latin typeface="Calibri"/>
              <a:cs typeface="Calibri"/>
            </a:endParaRPr>
          </a:p>
        </p:txBody>
      </p:sp>
      <p:sp>
        <p:nvSpPr>
          <p:cNvPr id="41" name="object 41"/>
          <p:cNvSpPr/>
          <p:nvPr/>
        </p:nvSpPr>
        <p:spPr>
          <a:xfrm>
            <a:off x="5854514" y="2500690"/>
            <a:ext cx="239395" cy="239395"/>
          </a:xfrm>
          <a:custGeom>
            <a:avLst/>
            <a:gdLst/>
            <a:ahLst/>
            <a:cxnLst/>
            <a:rect l="l" t="t" r="r" b="b"/>
            <a:pathLst>
              <a:path w="239395" h="239394">
                <a:moveTo>
                  <a:pt x="119494" y="239001"/>
                </a:moveTo>
                <a:lnTo>
                  <a:pt x="166009" y="229610"/>
                </a:lnTo>
                <a:lnTo>
                  <a:pt x="203992" y="204000"/>
                </a:lnTo>
                <a:lnTo>
                  <a:pt x="229599" y="166017"/>
                </a:lnTo>
                <a:lnTo>
                  <a:pt x="238988" y="119507"/>
                </a:lnTo>
                <a:lnTo>
                  <a:pt x="229599" y="72989"/>
                </a:lnTo>
                <a:lnTo>
                  <a:pt x="203992" y="35002"/>
                </a:lnTo>
                <a:lnTo>
                  <a:pt x="166009" y="9391"/>
                </a:lnTo>
                <a:lnTo>
                  <a:pt x="119494" y="0"/>
                </a:lnTo>
                <a:lnTo>
                  <a:pt x="72978" y="9391"/>
                </a:lnTo>
                <a:lnTo>
                  <a:pt x="34996" y="35002"/>
                </a:lnTo>
                <a:lnTo>
                  <a:pt x="9389" y="72989"/>
                </a:lnTo>
                <a:lnTo>
                  <a:pt x="0" y="119507"/>
                </a:lnTo>
                <a:lnTo>
                  <a:pt x="9389" y="166017"/>
                </a:lnTo>
                <a:lnTo>
                  <a:pt x="34996" y="204000"/>
                </a:lnTo>
                <a:lnTo>
                  <a:pt x="72978" y="229610"/>
                </a:lnTo>
                <a:lnTo>
                  <a:pt x="119494" y="239001"/>
                </a:lnTo>
                <a:close/>
              </a:path>
            </a:pathLst>
          </a:custGeom>
          <a:ln w="15875">
            <a:solidFill>
              <a:srgbClr val="047DB7"/>
            </a:solidFill>
          </a:ln>
        </p:spPr>
        <p:txBody>
          <a:bodyPr wrap="square" lIns="0" tIns="0" rIns="0" bIns="0" rtlCol="0"/>
          <a:lstStyle/>
          <a:p>
            <a:endParaRPr/>
          </a:p>
        </p:txBody>
      </p:sp>
      <p:sp>
        <p:nvSpPr>
          <p:cNvPr id="42" name="object 42"/>
          <p:cNvSpPr/>
          <p:nvPr/>
        </p:nvSpPr>
        <p:spPr>
          <a:xfrm>
            <a:off x="6001727" y="2529098"/>
            <a:ext cx="90805" cy="90805"/>
          </a:xfrm>
          <a:custGeom>
            <a:avLst/>
            <a:gdLst/>
            <a:ahLst/>
            <a:cxnLst/>
            <a:rect l="l" t="t" r="r" b="b"/>
            <a:pathLst>
              <a:path w="90804" h="90805">
                <a:moveTo>
                  <a:pt x="0" y="90220"/>
                </a:moveTo>
                <a:lnTo>
                  <a:pt x="90220" y="0"/>
                </a:lnTo>
              </a:path>
            </a:pathLst>
          </a:custGeom>
          <a:ln w="50330">
            <a:solidFill>
              <a:srgbClr val="FFFFFF"/>
            </a:solidFill>
          </a:ln>
        </p:spPr>
        <p:txBody>
          <a:bodyPr wrap="square" lIns="0" tIns="0" rIns="0" bIns="0" rtlCol="0"/>
          <a:lstStyle/>
          <a:p>
            <a:endParaRPr/>
          </a:p>
        </p:txBody>
      </p:sp>
      <p:sp>
        <p:nvSpPr>
          <p:cNvPr id="43" name="object 43"/>
          <p:cNvSpPr/>
          <p:nvPr/>
        </p:nvSpPr>
        <p:spPr>
          <a:xfrm>
            <a:off x="5950667" y="2569335"/>
            <a:ext cx="50800" cy="50800"/>
          </a:xfrm>
          <a:custGeom>
            <a:avLst/>
            <a:gdLst/>
            <a:ahLst/>
            <a:cxnLst/>
            <a:rect l="l" t="t" r="r" b="b"/>
            <a:pathLst>
              <a:path w="50800" h="50800">
                <a:moveTo>
                  <a:pt x="50596" y="50596"/>
                </a:moveTo>
                <a:lnTo>
                  <a:pt x="0" y="0"/>
                </a:lnTo>
              </a:path>
            </a:pathLst>
          </a:custGeom>
          <a:ln w="50330">
            <a:solidFill>
              <a:srgbClr val="FFFFFF"/>
            </a:solidFill>
          </a:ln>
        </p:spPr>
        <p:txBody>
          <a:bodyPr wrap="square" lIns="0" tIns="0" rIns="0" bIns="0" rtlCol="0"/>
          <a:lstStyle/>
          <a:p>
            <a:endParaRPr/>
          </a:p>
        </p:txBody>
      </p:sp>
      <p:sp>
        <p:nvSpPr>
          <p:cNvPr id="44" name="object 44"/>
          <p:cNvSpPr/>
          <p:nvPr/>
        </p:nvSpPr>
        <p:spPr>
          <a:xfrm>
            <a:off x="5975451" y="2531414"/>
            <a:ext cx="114300" cy="114300"/>
          </a:xfrm>
          <a:custGeom>
            <a:avLst/>
            <a:gdLst/>
            <a:ahLst/>
            <a:cxnLst/>
            <a:rect l="l" t="t" r="r" b="b"/>
            <a:pathLst>
              <a:path w="114300" h="114300">
                <a:moveTo>
                  <a:pt x="0" y="113804"/>
                </a:moveTo>
                <a:lnTo>
                  <a:pt x="113804" y="0"/>
                </a:lnTo>
              </a:path>
            </a:pathLst>
          </a:custGeom>
          <a:ln w="19050">
            <a:solidFill>
              <a:srgbClr val="90C33E"/>
            </a:solidFill>
          </a:ln>
        </p:spPr>
        <p:txBody>
          <a:bodyPr wrap="square" lIns="0" tIns="0" rIns="0" bIns="0" rtlCol="0"/>
          <a:lstStyle/>
          <a:p>
            <a:endParaRPr/>
          </a:p>
        </p:txBody>
      </p:sp>
      <p:sp>
        <p:nvSpPr>
          <p:cNvPr id="45" name="object 45"/>
          <p:cNvSpPr/>
          <p:nvPr/>
        </p:nvSpPr>
        <p:spPr>
          <a:xfrm>
            <a:off x="5924268" y="2595359"/>
            <a:ext cx="50800" cy="50800"/>
          </a:xfrm>
          <a:custGeom>
            <a:avLst/>
            <a:gdLst/>
            <a:ahLst/>
            <a:cxnLst/>
            <a:rect l="l" t="t" r="r" b="b"/>
            <a:pathLst>
              <a:path w="50800" h="50800">
                <a:moveTo>
                  <a:pt x="50596" y="50596"/>
                </a:moveTo>
                <a:lnTo>
                  <a:pt x="0" y="0"/>
                </a:lnTo>
              </a:path>
            </a:pathLst>
          </a:custGeom>
          <a:ln w="19050">
            <a:solidFill>
              <a:srgbClr val="90C33E"/>
            </a:solidFill>
          </a:ln>
        </p:spPr>
        <p:txBody>
          <a:bodyPr wrap="square" lIns="0" tIns="0" rIns="0" bIns="0" rtlCol="0"/>
          <a:lstStyle/>
          <a:p>
            <a:endParaRPr/>
          </a:p>
        </p:txBody>
      </p:sp>
      <p:sp>
        <p:nvSpPr>
          <p:cNvPr id="46" name="object 46"/>
          <p:cNvSpPr/>
          <p:nvPr/>
        </p:nvSpPr>
        <p:spPr>
          <a:xfrm>
            <a:off x="3075432" y="4597155"/>
            <a:ext cx="1641475" cy="1641475"/>
          </a:xfrm>
          <a:custGeom>
            <a:avLst/>
            <a:gdLst/>
            <a:ahLst/>
            <a:cxnLst/>
            <a:rect l="l" t="t" r="r" b="b"/>
            <a:pathLst>
              <a:path w="1641475" h="1641475">
                <a:moveTo>
                  <a:pt x="820674" y="0"/>
                </a:moveTo>
                <a:lnTo>
                  <a:pt x="772452" y="1393"/>
                </a:lnTo>
                <a:lnTo>
                  <a:pt x="724965" y="5521"/>
                </a:lnTo>
                <a:lnTo>
                  <a:pt x="678288" y="12306"/>
                </a:lnTo>
                <a:lnTo>
                  <a:pt x="632499" y="21673"/>
                </a:lnTo>
                <a:lnTo>
                  <a:pt x="587675" y="33544"/>
                </a:lnTo>
                <a:lnTo>
                  <a:pt x="543892" y="47842"/>
                </a:lnTo>
                <a:lnTo>
                  <a:pt x="501228" y="64490"/>
                </a:lnTo>
                <a:lnTo>
                  <a:pt x="459760" y="83410"/>
                </a:lnTo>
                <a:lnTo>
                  <a:pt x="419564" y="104528"/>
                </a:lnTo>
                <a:lnTo>
                  <a:pt x="380718" y="127764"/>
                </a:lnTo>
                <a:lnTo>
                  <a:pt x="343298" y="153042"/>
                </a:lnTo>
                <a:lnTo>
                  <a:pt x="307382" y="180286"/>
                </a:lnTo>
                <a:lnTo>
                  <a:pt x="273046" y="209418"/>
                </a:lnTo>
                <a:lnTo>
                  <a:pt x="240368" y="240361"/>
                </a:lnTo>
                <a:lnTo>
                  <a:pt x="209424" y="273039"/>
                </a:lnTo>
                <a:lnTo>
                  <a:pt x="180291" y="307374"/>
                </a:lnTo>
                <a:lnTo>
                  <a:pt x="153047" y="343290"/>
                </a:lnTo>
                <a:lnTo>
                  <a:pt x="127767" y="380709"/>
                </a:lnTo>
                <a:lnTo>
                  <a:pt x="104531" y="419554"/>
                </a:lnTo>
                <a:lnTo>
                  <a:pt x="83413" y="459750"/>
                </a:lnTo>
                <a:lnTo>
                  <a:pt x="64491" y="501218"/>
                </a:lnTo>
                <a:lnTo>
                  <a:pt x="47843" y="543881"/>
                </a:lnTo>
                <a:lnTo>
                  <a:pt x="33545" y="587663"/>
                </a:lnTo>
                <a:lnTo>
                  <a:pt x="21674" y="632487"/>
                </a:lnTo>
                <a:lnTo>
                  <a:pt x="12307" y="678276"/>
                </a:lnTo>
                <a:lnTo>
                  <a:pt x="5521" y="724952"/>
                </a:lnTo>
                <a:lnTo>
                  <a:pt x="1393" y="772440"/>
                </a:lnTo>
                <a:lnTo>
                  <a:pt x="0" y="820661"/>
                </a:lnTo>
                <a:lnTo>
                  <a:pt x="1393" y="868882"/>
                </a:lnTo>
                <a:lnTo>
                  <a:pt x="5521" y="916370"/>
                </a:lnTo>
                <a:lnTo>
                  <a:pt x="12307" y="963046"/>
                </a:lnTo>
                <a:lnTo>
                  <a:pt x="21674" y="1008835"/>
                </a:lnTo>
                <a:lnTo>
                  <a:pt x="33545" y="1053660"/>
                </a:lnTo>
                <a:lnTo>
                  <a:pt x="47843" y="1097442"/>
                </a:lnTo>
                <a:lnTo>
                  <a:pt x="64491" y="1140106"/>
                </a:lnTo>
                <a:lnTo>
                  <a:pt x="83413" y="1181574"/>
                </a:lnTo>
                <a:lnTo>
                  <a:pt x="104531" y="1221770"/>
                </a:lnTo>
                <a:lnTo>
                  <a:pt x="127767" y="1260616"/>
                </a:lnTo>
                <a:lnTo>
                  <a:pt x="153047" y="1298036"/>
                </a:lnTo>
                <a:lnTo>
                  <a:pt x="180291" y="1333952"/>
                </a:lnTo>
                <a:lnTo>
                  <a:pt x="209424" y="1368288"/>
                </a:lnTo>
                <a:lnTo>
                  <a:pt x="240368" y="1400967"/>
                </a:lnTo>
                <a:lnTo>
                  <a:pt x="273046" y="1431911"/>
                </a:lnTo>
                <a:lnTo>
                  <a:pt x="307382" y="1461043"/>
                </a:lnTo>
                <a:lnTo>
                  <a:pt x="343298" y="1488288"/>
                </a:lnTo>
                <a:lnTo>
                  <a:pt x="380718" y="1513567"/>
                </a:lnTo>
                <a:lnTo>
                  <a:pt x="419564" y="1536804"/>
                </a:lnTo>
                <a:lnTo>
                  <a:pt x="459760" y="1557921"/>
                </a:lnTo>
                <a:lnTo>
                  <a:pt x="501228" y="1576843"/>
                </a:lnTo>
                <a:lnTo>
                  <a:pt x="543892" y="1593491"/>
                </a:lnTo>
                <a:lnTo>
                  <a:pt x="587675" y="1607789"/>
                </a:lnTo>
                <a:lnTo>
                  <a:pt x="632499" y="1619660"/>
                </a:lnTo>
                <a:lnTo>
                  <a:pt x="678288" y="1629028"/>
                </a:lnTo>
                <a:lnTo>
                  <a:pt x="724965" y="1635814"/>
                </a:lnTo>
                <a:lnTo>
                  <a:pt x="772452" y="1639942"/>
                </a:lnTo>
                <a:lnTo>
                  <a:pt x="820674" y="1641335"/>
                </a:lnTo>
                <a:lnTo>
                  <a:pt x="868895" y="1639942"/>
                </a:lnTo>
                <a:lnTo>
                  <a:pt x="916382" y="1635814"/>
                </a:lnTo>
                <a:lnTo>
                  <a:pt x="963059" y="1629028"/>
                </a:lnTo>
                <a:lnTo>
                  <a:pt x="1008848" y="1619660"/>
                </a:lnTo>
                <a:lnTo>
                  <a:pt x="1053672" y="1607789"/>
                </a:lnTo>
                <a:lnTo>
                  <a:pt x="1097455" y="1593491"/>
                </a:lnTo>
                <a:lnTo>
                  <a:pt x="1140119" y="1576843"/>
                </a:lnTo>
                <a:lnTo>
                  <a:pt x="1181587" y="1557921"/>
                </a:lnTo>
                <a:lnTo>
                  <a:pt x="1221783" y="1536804"/>
                </a:lnTo>
                <a:lnTo>
                  <a:pt x="1260629" y="1513567"/>
                </a:lnTo>
                <a:lnTo>
                  <a:pt x="1298049" y="1488288"/>
                </a:lnTo>
                <a:lnTo>
                  <a:pt x="1333965" y="1461043"/>
                </a:lnTo>
                <a:lnTo>
                  <a:pt x="1368301" y="1431911"/>
                </a:lnTo>
                <a:lnTo>
                  <a:pt x="1400979" y="1400967"/>
                </a:lnTo>
                <a:lnTo>
                  <a:pt x="1431923" y="1368288"/>
                </a:lnTo>
                <a:lnTo>
                  <a:pt x="1461056" y="1333952"/>
                </a:lnTo>
                <a:lnTo>
                  <a:pt x="1488300" y="1298036"/>
                </a:lnTo>
                <a:lnTo>
                  <a:pt x="1513580" y="1260616"/>
                </a:lnTo>
                <a:lnTo>
                  <a:pt x="1536816" y="1221770"/>
                </a:lnTo>
                <a:lnTo>
                  <a:pt x="1557934" y="1181574"/>
                </a:lnTo>
                <a:lnTo>
                  <a:pt x="1576856" y="1140106"/>
                </a:lnTo>
                <a:lnTo>
                  <a:pt x="1593504" y="1097442"/>
                </a:lnTo>
                <a:lnTo>
                  <a:pt x="1607802" y="1053660"/>
                </a:lnTo>
                <a:lnTo>
                  <a:pt x="1619673" y="1008835"/>
                </a:lnTo>
                <a:lnTo>
                  <a:pt x="1629040" y="963046"/>
                </a:lnTo>
                <a:lnTo>
                  <a:pt x="1635826" y="916370"/>
                </a:lnTo>
                <a:lnTo>
                  <a:pt x="1639954" y="868882"/>
                </a:lnTo>
                <a:lnTo>
                  <a:pt x="1641348" y="820661"/>
                </a:lnTo>
                <a:lnTo>
                  <a:pt x="1639954" y="772440"/>
                </a:lnTo>
                <a:lnTo>
                  <a:pt x="1635826" y="724952"/>
                </a:lnTo>
                <a:lnTo>
                  <a:pt x="1629040" y="678276"/>
                </a:lnTo>
                <a:lnTo>
                  <a:pt x="1619673" y="632487"/>
                </a:lnTo>
                <a:lnTo>
                  <a:pt x="1607802" y="587663"/>
                </a:lnTo>
                <a:lnTo>
                  <a:pt x="1593504" y="543881"/>
                </a:lnTo>
                <a:lnTo>
                  <a:pt x="1576856" y="501218"/>
                </a:lnTo>
                <a:lnTo>
                  <a:pt x="1557934" y="459750"/>
                </a:lnTo>
                <a:lnTo>
                  <a:pt x="1536816" y="419554"/>
                </a:lnTo>
                <a:lnTo>
                  <a:pt x="1513580" y="380709"/>
                </a:lnTo>
                <a:lnTo>
                  <a:pt x="1488300" y="343290"/>
                </a:lnTo>
                <a:lnTo>
                  <a:pt x="1461056" y="307374"/>
                </a:lnTo>
                <a:lnTo>
                  <a:pt x="1431923" y="273039"/>
                </a:lnTo>
                <a:lnTo>
                  <a:pt x="1400979" y="240361"/>
                </a:lnTo>
                <a:lnTo>
                  <a:pt x="1368301" y="209418"/>
                </a:lnTo>
                <a:lnTo>
                  <a:pt x="1333965" y="180286"/>
                </a:lnTo>
                <a:lnTo>
                  <a:pt x="1298049" y="153042"/>
                </a:lnTo>
                <a:lnTo>
                  <a:pt x="1260629" y="127764"/>
                </a:lnTo>
                <a:lnTo>
                  <a:pt x="1221783" y="104528"/>
                </a:lnTo>
                <a:lnTo>
                  <a:pt x="1181587" y="83410"/>
                </a:lnTo>
                <a:lnTo>
                  <a:pt x="1140119" y="64490"/>
                </a:lnTo>
                <a:lnTo>
                  <a:pt x="1097455" y="47842"/>
                </a:lnTo>
                <a:lnTo>
                  <a:pt x="1053672" y="33544"/>
                </a:lnTo>
                <a:lnTo>
                  <a:pt x="1008848" y="21673"/>
                </a:lnTo>
                <a:lnTo>
                  <a:pt x="963059" y="12306"/>
                </a:lnTo>
                <a:lnTo>
                  <a:pt x="916382" y="5521"/>
                </a:lnTo>
                <a:lnTo>
                  <a:pt x="868895" y="1393"/>
                </a:lnTo>
                <a:lnTo>
                  <a:pt x="820674" y="0"/>
                </a:lnTo>
                <a:close/>
              </a:path>
            </a:pathLst>
          </a:custGeom>
          <a:solidFill>
            <a:srgbClr val="595B61"/>
          </a:solidFill>
        </p:spPr>
        <p:txBody>
          <a:bodyPr wrap="square" lIns="0" tIns="0" rIns="0" bIns="0" rtlCol="0"/>
          <a:lstStyle/>
          <a:p>
            <a:endParaRPr/>
          </a:p>
        </p:txBody>
      </p:sp>
      <p:sp>
        <p:nvSpPr>
          <p:cNvPr id="47" name="object 47"/>
          <p:cNvSpPr txBox="1"/>
          <p:nvPr/>
        </p:nvSpPr>
        <p:spPr>
          <a:xfrm>
            <a:off x="3327679" y="5025815"/>
            <a:ext cx="1141730" cy="755015"/>
          </a:xfrm>
          <a:prstGeom prst="rect">
            <a:avLst/>
          </a:prstGeom>
        </p:spPr>
        <p:txBody>
          <a:bodyPr vert="horz" wrap="square" lIns="0" tIns="12065" rIns="0" bIns="0" rtlCol="0">
            <a:spAutoFit/>
          </a:bodyPr>
          <a:lstStyle/>
          <a:p>
            <a:pPr algn="ctr">
              <a:lnSpc>
                <a:spcPts val="3085"/>
              </a:lnSpc>
              <a:spcBef>
                <a:spcPts val="95"/>
              </a:spcBef>
            </a:pPr>
            <a:r>
              <a:rPr sz="2850" spc="-220" dirty="0">
                <a:solidFill>
                  <a:srgbClr val="FFFFFF"/>
                </a:solidFill>
                <a:latin typeface="Arial"/>
                <a:cs typeface="Arial"/>
              </a:rPr>
              <a:t>$495</a:t>
            </a:r>
            <a:endParaRPr sz="2850">
              <a:latin typeface="Arial"/>
              <a:cs typeface="Arial"/>
            </a:endParaRPr>
          </a:p>
          <a:p>
            <a:pPr algn="ctr">
              <a:lnSpc>
                <a:spcPts val="2665"/>
              </a:lnSpc>
            </a:pPr>
            <a:r>
              <a:rPr sz="2500" spc="-240" dirty="0">
                <a:solidFill>
                  <a:srgbClr val="FFFFFF"/>
                </a:solidFill>
                <a:latin typeface="Arial"/>
                <a:cs typeface="Arial"/>
              </a:rPr>
              <a:t>set-up</a:t>
            </a:r>
            <a:r>
              <a:rPr sz="2500" spc="-320" dirty="0">
                <a:solidFill>
                  <a:srgbClr val="FFFFFF"/>
                </a:solidFill>
                <a:latin typeface="Arial"/>
                <a:cs typeface="Arial"/>
              </a:rPr>
              <a:t> </a:t>
            </a:r>
            <a:r>
              <a:rPr sz="2500" spc="-225" dirty="0">
                <a:solidFill>
                  <a:srgbClr val="FFFFFF"/>
                </a:solidFill>
                <a:latin typeface="Arial"/>
                <a:cs typeface="Arial"/>
              </a:rPr>
              <a:t>fee</a:t>
            </a:r>
            <a:endParaRPr sz="2500">
              <a:latin typeface="Arial"/>
              <a:cs typeface="Arial"/>
            </a:endParaRPr>
          </a:p>
        </p:txBody>
      </p:sp>
      <p:sp>
        <p:nvSpPr>
          <p:cNvPr id="50" name="object 5">
            <a:extLst>
              <a:ext uri="{FF2B5EF4-FFF2-40B4-BE49-F238E27FC236}">
                <a16:creationId xmlns:a16="http://schemas.microsoft.com/office/drawing/2014/main" id="{24F909F6-4C9F-4B74-B1B4-92C089705E6D}"/>
              </a:ext>
            </a:extLst>
          </p:cNvPr>
          <p:cNvSpPr/>
          <p:nvPr/>
        </p:nvSpPr>
        <p:spPr>
          <a:xfrm>
            <a:off x="-5316" y="7148475"/>
            <a:ext cx="10058399" cy="701731"/>
          </a:xfrm>
          <a:prstGeom prst="rect">
            <a:avLst/>
          </a:prstGeom>
          <a:blipFill>
            <a:blip r:embed="rId3" cstate="print"/>
            <a:stretch>
              <a:fillRect/>
            </a:stretch>
          </a:blipFill>
        </p:spPr>
        <p:txBody>
          <a:bodyPr wrap="square" lIns="0" tIns="0" rIns="0" bIns="0" rtlCol="0"/>
          <a:lstStyle/>
          <a:p>
            <a:endParaRPr/>
          </a:p>
        </p:txBody>
      </p:sp>
      <p:pic>
        <p:nvPicPr>
          <p:cNvPr id="51" name="Picture 50">
            <a:extLst>
              <a:ext uri="{FF2B5EF4-FFF2-40B4-BE49-F238E27FC236}">
                <a16:creationId xmlns:a16="http://schemas.microsoft.com/office/drawing/2014/main" id="{435336A9-2270-4017-81B3-63801A1D96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52" name="Picture 51">
            <a:extLst>
              <a:ext uri="{FF2B5EF4-FFF2-40B4-BE49-F238E27FC236}">
                <a16:creationId xmlns:a16="http://schemas.microsoft.com/office/drawing/2014/main" id="{5FA28391-D924-441D-8716-33C5BF306AE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72083" y="2200655"/>
            <a:ext cx="2085339" cy="2432685"/>
          </a:xfrm>
          <a:custGeom>
            <a:avLst/>
            <a:gdLst/>
            <a:ahLst/>
            <a:cxnLst/>
            <a:rect l="l" t="t" r="r" b="b"/>
            <a:pathLst>
              <a:path w="2085339" h="2432685">
                <a:moveTo>
                  <a:pt x="0" y="0"/>
                </a:moveTo>
                <a:lnTo>
                  <a:pt x="2084831" y="0"/>
                </a:lnTo>
                <a:lnTo>
                  <a:pt x="2084831" y="2432304"/>
                </a:lnTo>
                <a:lnTo>
                  <a:pt x="0" y="2432304"/>
                </a:lnTo>
                <a:lnTo>
                  <a:pt x="0" y="0"/>
                </a:lnTo>
                <a:close/>
              </a:path>
            </a:pathLst>
          </a:custGeom>
          <a:solidFill>
            <a:srgbClr val="000000">
              <a:alpha val="39999"/>
            </a:srgbClr>
          </a:solidFill>
        </p:spPr>
        <p:txBody>
          <a:bodyPr wrap="square" lIns="0" tIns="0" rIns="0" bIns="0" rtlCol="0"/>
          <a:lstStyle/>
          <a:p>
            <a:endParaRPr/>
          </a:p>
        </p:txBody>
      </p:sp>
      <p:sp>
        <p:nvSpPr>
          <p:cNvPr id="3" name="object 3"/>
          <p:cNvSpPr/>
          <p:nvPr/>
        </p:nvSpPr>
        <p:spPr>
          <a:xfrm>
            <a:off x="704087" y="2248754"/>
            <a:ext cx="1987334" cy="2337041"/>
          </a:xfrm>
          <a:prstGeom prst="rect">
            <a:avLst/>
          </a:prstGeom>
          <a:blipFill>
            <a:blip r:embed="rId2" cstate="print"/>
            <a:stretch>
              <a:fillRect/>
            </a:stretch>
          </a:blipFill>
        </p:spPr>
        <p:txBody>
          <a:bodyPr wrap="square" lIns="0" tIns="0" rIns="0" bIns="0" rtlCol="0"/>
          <a:lstStyle/>
          <a:p>
            <a:endParaRPr dirty="0"/>
          </a:p>
        </p:txBody>
      </p:sp>
      <p:sp>
        <p:nvSpPr>
          <p:cNvPr id="4" name="object 4"/>
          <p:cNvSpPr/>
          <p:nvPr/>
        </p:nvSpPr>
        <p:spPr>
          <a:xfrm>
            <a:off x="2801061" y="2202637"/>
            <a:ext cx="2011680" cy="2734310"/>
          </a:xfrm>
          <a:custGeom>
            <a:avLst/>
            <a:gdLst/>
            <a:ahLst/>
            <a:cxnLst/>
            <a:rect l="l" t="t" r="r" b="b"/>
            <a:pathLst>
              <a:path w="2011679" h="2734310">
                <a:moveTo>
                  <a:pt x="0" y="0"/>
                </a:moveTo>
                <a:lnTo>
                  <a:pt x="2011680" y="0"/>
                </a:lnTo>
                <a:lnTo>
                  <a:pt x="2011680" y="2734056"/>
                </a:lnTo>
                <a:lnTo>
                  <a:pt x="0" y="2734056"/>
                </a:lnTo>
                <a:lnTo>
                  <a:pt x="0" y="0"/>
                </a:lnTo>
                <a:close/>
              </a:path>
            </a:pathLst>
          </a:custGeom>
          <a:solidFill>
            <a:srgbClr val="000000">
              <a:alpha val="39999"/>
            </a:srgbClr>
          </a:solidFill>
        </p:spPr>
        <p:txBody>
          <a:bodyPr wrap="square" lIns="0" tIns="0" rIns="0" bIns="0" rtlCol="0"/>
          <a:lstStyle/>
          <a:p>
            <a:endParaRPr/>
          </a:p>
        </p:txBody>
      </p:sp>
      <p:sp>
        <p:nvSpPr>
          <p:cNvPr id="5" name="object 5"/>
          <p:cNvSpPr/>
          <p:nvPr/>
        </p:nvSpPr>
        <p:spPr>
          <a:xfrm>
            <a:off x="2849372" y="2248407"/>
            <a:ext cx="1917047" cy="2638871"/>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4858334" y="2211654"/>
            <a:ext cx="2359660" cy="1979930"/>
          </a:xfrm>
          <a:custGeom>
            <a:avLst/>
            <a:gdLst/>
            <a:ahLst/>
            <a:cxnLst/>
            <a:rect l="l" t="t" r="r" b="b"/>
            <a:pathLst>
              <a:path w="2359659" h="1979929">
                <a:moveTo>
                  <a:pt x="0" y="0"/>
                </a:moveTo>
                <a:lnTo>
                  <a:pt x="2359152" y="0"/>
                </a:lnTo>
                <a:lnTo>
                  <a:pt x="2359152" y="1979676"/>
                </a:lnTo>
                <a:lnTo>
                  <a:pt x="0" y="1979676"/>
                </a:lnTo>
                <a:lnTo>
                  <a:pt x="0" y="0"/>
                </a:lnTo>
                <a:close/>
              </a:path>
            </a:pathLst>
          </a:custGeom>
          <a:solidFill>
            <a:srgbClr val="000000">
              <a:alpha val="39999"/>
            </a:srgbClr>
          </a:solidFill>
        </p:spPr>
        <p:txBody>
          <a:bodyPr wrap="square" lIns="0" tIns="0" rIns="0" bIns="0" rtlCol="0"/>
          <a:lstStyle/>
          <a:p>
            <a:endParaRPr/>
          </a:p>
        </p:txBody>
      </p:sp>
      <p:sp>
        <p:nvSpPr>
          <p:cNvPr id="7" name="object 7"/>
          <p:cNvSpPr/>
          <p:nvPr/>
        </p:nvSpPr>
        <p:spPr>
          <a:xfrm>
            <a:off x="4897628" y="3346386"/>
            <a:ext cx="2283460" cy="493395"/>
          </a:xfrm>
          <a:custGeom>
            <a:avLst/>
            <a:gdLst/>
            <a:ahLst/>
            <a:cxnLst/>
            <a:rect l="l" t="t" r="r" b="b"/>
            <a:pathLst>
              <a:path w="2283459" h="493395">
                <a:moveTo>
                  <a:pt x="0" y="493102"/>
                </a:moveTo>
                <a:lnTo>
                  <a:pt x="2283053" y="493102"/>
                </a:lnTo>
                <a:lnTo>
                  <a:pt x="2283053" y="0"/>
                </a:lnTo>
                <a:lnTo>
                  <a:pt x="0" y="0"/>
                </a:lnTo>
                <a:lnTo>
                  <a:pt x="0" y="493102"/>
                </a:lnTo>
                <a:close/>
              </a:path>
            </a:pathLst>
          </a:custGeom>
          <a:solidFill>
            <a:srgbClr val="EEF0F3"/>
          </a:solidFill>
        </p:spPr>
        <p:txBody>
          <a:bodyPr wrap="square" lIns="0" tIns="0" rIns="0" bIns="0" rtlCol="0"/>
          <a:lstStyle/>
          <a:p>
            <a:endParaRPr/>
          </a:p>
        </p:txBody>
      </p:sp>
      <p:sp>
        <p:nvSpPr>
          <p:cNvPr id="8" name="object 8"/>
          <p:cNvSpPr/>
          <p:nvPr/>
        </p:nvSpPr>
        <p:spPr>
          <a:xfrm>
            <a:off x="4897628" y="2248407"/>
            <a:ext cx="2283460" cy="1098550"/>
          </a:xfrm>
          <a:custGeom>
            <a:avLst/>
            <a:gdLst/>
            <a:ahLst/>
            <a:cxnLst/>
            <a:rect l="l" t="t" r="r" b="b"/>
            <a:pathLst>
              <a:path w="2283459" h="1098550">
                <a:moveTo>
                  <a:pt x="0" y="1097978"/>
                </a:moveTo>
                <a:lnTo>
                  <a:pt x="2283066" y="1097978"/>
                </a:lnTo>
                <a:lnTo>
                  <a:pt x="2283066" y="0"/>
                </a:lnTo>
                <a:lnTo>
                  <a:pt x="0" y="0"/>
                </a:lnTo>
                <a:lnTo>
                  <a:pt x="0" y="1097978"/>
                </a:lnTo>
                <a:close/>
              </a:path>
            </a:pathLst>
          </a:custGeom>
          <a:solidFill>
            <a:srgbClr val="E8282D"/>
          </a:solidFill>
        </p:spPr>
        <p:txBody>
          <a:bodyPr wrap="square" lIns="0" tIns="0" rIns="0" bIns="0" rtlCol="0"/>
          <a:lstStyle/>
          <a:p>
            <a:endParaRPr/>
          </a:p>
        </p:txBody>
      </p:sp>
      <p:sp>
        <p:nvSpPr>
          <p:cNvPr id="9" name="object 9"/>
          <p:cNvSpPr/>
          <p:nvPr/>
        </p:nvSpPr>
        <p:spPr>
          <a:xfrm>
            <a:off x="4897628" y="3839489"/>
            <a:ext cx="2283460" cy="311785"/>
          </a:xfrm>
          <a:custGeom>
            <a:avLst/>
            <a:gdLst/>
            <a:ahLst/>
            <a:cxnLst/>
            <a:rect l="l" t="t" r="r" b="b"/>
            <a:pathLst>
              <a:path w="2283459" h="311785">
                <a:moveTo>
                  <a:pt x="0" y="311188"/>
                </a:moveTo>
                <a:lnTo>
                  <a:pt x="2283066" y="311188"/>
                </a:lnTo>
                <a:lnTo>
                  <a:pt x="2283066" y="0"/>
                </a:lnTo>
                <a:lnTo>
                  <a:pt x="0" y="0"/>
                </a:lnTo>
                <a:lnTo>
                  <a:pt x="0" y="311188"/>
                </a:lnTo>
                <a:close/>
              </a:path>
            </a:pathLst>
          </a:custGeom>
          <a:solidFill>
            <a:srgbClr val="0B0708"/>
          </a:solidFill>
        </p:spPr>
        <p:txBody>
          <a:bodyPr wrap="square" lIns="0" tIns="0" rIns="0" bIns="0" rtlCol="0"/>
          <a:lstStyle/>
          <a:p>
            <a:endParaRPr/>
          </a:p>
        </p:txBody>
      </p:sp>
      <p:sp>
        <p:nvSpPr>
          <p:cNvPr id="10" name="object 10"/>
          <p:cNvSpPr txBox="1"/>
          <p:nvPr/>
        </p:nvSpPr>
        <p:spPr>
          <a:xfrm>
            <a:off x="5242678" y="2331852"/>
            <a:ext cx="1601470" cy="397510"/>
          </a:xfrm>
          <a:prstGeom prst="rect">
            <a:avLst/>
          </a:prstGeom>
        </p:spPr>
        <p:txBody>
          <a:bodyPr vert="horz" wrap="square" lIns="0" tIns="11430" rIns="0" bIns="0" rtlCol="0">
            <a:spAutoFit/>
          </a:bodyPr>
          <a:lstStyle/>
          <a:p>
            <a:pPr>
              <a:lnSpc>
                <a:spcPct val="100000"/>
              </a:lnSpc>
              <a:spcBef>
                <a:spcPts val="90"/>
              </a:spcBef>
            </a:pPr>
            <a:r>
              <a:rPr sz="2450" spc="-25" dirty="0">
                <a:solidFill>
                  <a:srgbClr val="0B0708"/>
                </a:solidFill>
                <a:latin typeface="Verdana"/>
                <a:cs typeface="Verdana"/>
              </a:rPr>
              <a:t>B</a:t>
            </a:r>
            <a:r>
              <a:rPr sz="2450" spc="-140" dirty="0">
                <a:solidFill>
                  <a:srgbClr val="0B0708"/>
                </a:solidFill>
                <a:latin typeface="Verdana"/>
                <a:cs typeface="Verdana"/>
              </a:rPr>
              <a:t>U</a:t>
            </a:r>
            <a:r>
              <a:rPr sz="2450" dirty="0">
                <a:solidFill>
                  <a:srgbClr val="0B0708"/>
                </a:solidFill>
                <a:latin typeface="Verdana"/>
                <a:cs typeface="Verdana"/>
              </a:rPr>
              <a:t>Y</a:t>
            </a:r>
            <a:r>
              <a:rPr sz="2450" spc="-195" dirty="0">
                <a:solidFill>
                  <a:srgbClr val="0B0708"/>
                </a:solidFill>
                <a:latin typeface="Verdana"/>
                <a:cs typeface="Verdana"/>
              </a:rPr>
              <a:t>-</a:t>
            </a:r>
            <a:r>
              <a:rPr sz="2450" spc="-85" dirty="0">
                <a:solidFill>
                  <a:srgbClr val="0B0708"/>
                </a:solidFill>
                <a:latin typeface="Verdana"/>
                <a:cs typeface="Verdana"/>
              </a:rPr>
              <a:t>B</a:t>
            </a:r>
            <a:r>
              <a:rPr sz="2450" spc="-45" dirty="0">
                <a:solidFill>
                  <a:srgbClr val="0B0708"/>
                </a:solidFill>
                <a:latin typeface="Verdana"/>
                <a:cs typeface="Verdana"/>
              </a:rPr>
              <a:t>A</a:t>
            </a:r>
            <a:r>
              <a:rPr sz="2450" spc="140" dirty="0">
                <a:solidFill>
                  <a:srgbClr val="0B0708"/>
                </a:solidFill>
                <a:latin typeface="Verdana"/>
                <a:cs typeface="Verdana"/>
              </a:rPr>
              <a:t>C</a:t>
            </a:r>
            <a:r>
              <a:rPr sz="2450" spc="-30" dirty="0">
                <a:solidFill>
                  <a:srgbClr val="0B0708"/>
                </a:solidFill>
                <a:latin typeface="Verdana"/>
                <a:cs typeface="Verdana"/>
              </a:rPr>
              <a:t>K</a:t>
            </a:r>
            <a:endParaRPr sz="2450">
              <a:latin typeface="Verdana"/>
              <a:cs typeface="Verdana"/>
            </a:endParaRPr>
          </a:p>
        </p:txBody>
      </p:sp>
      <p:sp>
        <p:nvSpPr>
          <p:cNvPr id="11" name="object 11"/>
          <p:cNvSpPr txBox="1"/>
          <p:nvPr/>
        </p:nvSpPr>
        <p:spPr>
          <a:xfrm>
            <a:off x="4897628" y="3983706"/>
            <a:ext cx="2283460" cy="142240"/>
          </a:xfrm>
          <a:prstGeom prst="rect">
            <a:avLst/>
          </a:prstGeom>
        </p:spPr>
        <p:txBody>
          <a:bodyPr vert="horz" wrap="square" lIns="0" tIns="14604" rIns="0" bIns="0" rtlCol="0">
            <a:spAutoFit/>
          </a:bodyPr>
          <a:lstStyle/>
          <a:p>
            <a:pPr marL="203200">
              <a:lnSpc>
                <a:spcPct val="100000"/>
              </a:lnSpc>
              <a:spcBef>
                <a:spcPts val="114"/>
              </a:spcBef>
            </a:pPr>
            <a:r>
              <a:rPr sz="550" spc="-25" dirty="0">
                <a:solidFill>
                  <a:srgbClr val="FFFFFF"/>
                </a:solidFill>
                <a:latin typeface="Arial"/>
                <a:cs typeface="Arial"/>
              </a:rPr>
              <a:t>1234 </a:t>
            </a:r>
            <a:r>
              <a:rPr sz="550" spc="-20" dirty="0">
                <a:solidFill>
                  <a:srgbClr val="FFFFFF"/>
                </a:solidFill>
                <a:latin typeface="Arial"/>
                <a:cs typeface="Arial"/>
              </a:rPr>
              <a:t>Main Street </a:t>
            </a:r>
            <a:r>
              <a:rPr sz="550" spc="-25" dirty="0">
                <a:solidFill>
                  <a:srgbClr val="FFFFFF"/>
                </a:solidFill>
                <a:latin typeface="Arial"/>
                <a:cs typeface="Arial"/>
              </a:rPr>
              <a:t>Typical </a:t>
            </a:r>
            <a:r>
              <a:rPr sz="550" spc="-20" dirty="0">
                <a:solidFill>
                  <a:srgbClr val="FFFFFF"/>
                </a:solidFill>
                <a:latin typeface="Arial"/>
                <a:cs typeface="Arial"/>
              </a:rPr>
              <a:t>City, </a:t>
            </a:r>
            <a:r>
              <a:rPr sz="550" spc="-30" dirty="0">
                <a:solidFill>
                  <a:srgbClr val="FFFFFF"/>
                </a:solidFill>
                <a:latin typeface="Arial"/>
                <a:cs typeface="Arial"/>
              </a:rPr>
              <a:t>MO</a:t>
            </a:r>
            <a:r>
              <a:rPr sz="550" spc="40" dirty="0">
                <a:solidFill>
                  <a:srgbClr val="FFFFFF"/>
                </a:solidFill>
                <a:latin typeface="Arial"/>
                <a:cs typeface="Arial"/>
              </a:rPr>
              <a:t> </a:t>
            </a:r>
            <a:r>
              <a:rPr sz="750" spc="-20" dirty="0">
                <a:solidFill>
                  <a:srgbClr val="FFFFFF"/>
                </a:solidFill>
                <a:latin typeface="Verdana"/>
                <a:cs typeface="Verdana"/>
              </a:rPr>
              <a:t>DJENNCARS.COM</a:t>
            </a:r>
            <a:endParaRPr sz="750" dirty="0">
              <a:latin typeface="Verdana"/>
              <a:cs typeface="Verdana"/>
            </a:endParaRPr>
          </a:p>
        </p:txBody>
      </p:sp>
      <p:sp>
        <p:nvSpPr>
          <p:cNvPr id="12" name="object 12"/>
          <p:cNvSpPr txBox="1"/>
          <p:nvPr/>
        </p:nvSpPr>
        <p:spPr>
          <a:xfrm>
            <a:off x="5333418" y="2243137"/>
            <a:ext cx="1424305" cy="172085"/>
          </a:xfrm>
          <a:prstGeom prst="rect">
            <a:avLst/>
          </a:prstGeom>
        </p:spPr>
        <p:txBody>
          <a:bodyPr vert="horz" wrap="square" lIns="0" tIns="13335" rIns="0" bIns="0" rtlCol="0">
            <a:spAutoFit/>
          </a:bodyPr>
          <a:lstStyle/>
          <a:p>
            <a:pPr>
              <a:lnSpc>
                <a:spcPct val="100000"/>
              </a:lnSpc>
              <a:spcBef>
                <a:spcPts val="105"/>
              </a:spcBef>
            </a:pPr>
            <a:r>
              <a:rPr sz="950" spc="-45" dirty="0">
                <a:solidFill>
                  <a:srgbClr val="FFFFFF"/>
                </a:solidFill>
                <a:latin typeface="Arial"/>
                <a:cs typeface="Arial"/>
              </a:rPr>
              <a:t>DAN </a:t>
            </a:r>
            <a:r>
              <a:rPr sz="950" spc="-40" dirty="0">
                <a:solidFill>
                  <a:srgbClr val="FFFFFF"/>
                </a:solidFill>
                <a:latin typeface="Arial"/>
                <a:cs typeface="Arial"/>
              </a:rPr>
              <a:t>JENNINGS</a:t>
            </a:r>
            <a:r>
              <a:rPr sz="950" spc="40" dirty="0">
                <a:solidFill>
                  <a:srgbClr val="FFFFFF"/>
                </a:solidFill>
                <a:latin typeface="Arial"/>
                <a:cs typeface="Arial"/>
              </a:rPr>
              <a:t> </a:t>
            </a:r>
            <a:r>
              <a:rPr sz="950" spc="-35" dirty="0">
                <a:solidFill>
                  <a:srgbClr val="FFFFFF"/>
                </a:solidFill>
                <a:latin typeface="Arial"/>
                <a:cs typeface="Arial"/>
              </a:rPr>
              <a:t>NISSAN’S</a:t>
            </a:r>
            <a:endParaRPr sz="950">
              <a:latin typeface="Arial"/>
              <a:cs typeface="Arial"/>
            </a:endParaRPr>
          </a:p>
        </p:txBody>
      </p:sp>
      <p:sp>
        <p:nvSpPr>
          <p:cNvPr id="13" name="object 13"/>
          <p:cNvSpPr/>
          <p:nvPr/>
        </p:nvSpPr>
        <p:spPr>
          <a:xfrm>
            <a:off x="5782051" y="2860611"/>
            <a:ext cx="1398630" cy="797420"/>
          </a:xfrm>
          <a:prstGeom prst="rect">
            <a:avLst/>
          </a:prstGeom>
          <a:blipFill>
            <a:blip r:embed="rId4" cstate="print"/>
            <a:stretch>
              <a:fillRect/>
            </a:stretch>
          </a:blipFill>
        </p:spPr>
        <p:txBody>
          <a:bodyPr wrap="square" lIns="0" tIns="0" rIns="0" bIns="0" rtlCol="0"/>
          <a:lstStyle/>
          <a:p>
            <a:endParaRPr/>
          </a:p>
        </p:txBody>
      </p:sp>
      <p:sp>
        <p:nvSpPr>
          <p:cNvPr id="14" name="object 14"/>
          <p:cNvSpPr txBox="1"/>
          <p:nvPr/>
        </p:nvSpPr>
        <p:spPr>
          <a:xfrm>
            <a:off x="5005264" y="2583276"/>
            <a:ext cx="1604010" cy="748665"/>
          </a:xfrm>
          <a:prstGeom prst="rect">
            <a:avLst/>
          </a:prstGeom>
        </p:spPr>
        <p:txBody>
          <a:bodyPr vert="horz" wrap="square" lIns="0" tIns="11430" rIns="0" bIns="0" rtlCol="0">
            <a:spAutoFit/>
          </a:bodyPr>
          <a:lstStyle/>
          <a:p>
            <a:pPr marL="472440">
              <a:lnSpc>
                <a:spcPts val="2930"/>
              </a:lnSpc>
              <a:spcBef>
                <a:spcPts val="90"/>
              </a:spcBef>
            </a:pPr>
            <a:r>
              <a:rPr sz="2450" spc="-40" dirty="0">
                <a:solidFill>
                  <a:srgbClr val="0B0708"/>
                </a:solidFill>
                <a:latin typeface="Verdana"/>
                <a:cs typeface="Verdana"/>
              </a:rPr>
              <a:t>E</a:t>
            </a:r>
            <a:r>
              <a:rPr sz="2450" spc="35" dirty="0">
                <a:solidFill>
                  <a:srgbClr val="0B0708"/>
                </a:solidFill>
                <a:latin typeface="Verdana"/>
                <a:cs typeface="Verdana"/>
              </a:rPr>
              <a:t>V</a:t>
            </a:r>
            <a:r>
              <a:rPr sz="2450" spc="10" dirty="0">
                <a:solidFill>
                  <a:srgbClr val="0B0708"/>
                </a:solidFill>
                <a:latin typeface="Verdana"/>
                <a:cs typeface="Verdana"/>
              </a:rPr>
              <a:t>E</a:t>
            </a:r>
            <a:r>
              <a:rPr sz="2450" spc="-105" dirty="0">
                <a:solidFill>
                  <a:srgbClr val="0B0708"/>
                </a:solidFill>
                <a:latin typeface="Verdana"/>
                <a:cs typeface="Verdana"/>
              </a:rPr>
              <a:t>N</a:t>
            </a:r>
            <a:r>
              <a:rPr sz="2450" spc="55" dirty="0">
                <a:solidFill>
                  <a:srgbClr val="0B0708"/>
                </a:solidFill>
                <a:latin typeface="Verdana"/>
                <a:cs typeface="Verdana"/>
              </a:rPr>
              <a:t>T</a:t>
            </a:r>
            <a:r>
              <a:rPr sz="2450" spc="-265" dirty="0">
                <a:solidFill>
                  <a:srgbClr val="0B0708"/>
                </a:solidFill>
                <a:latin typeface="Verdana"/>
                <a:cs typeface="Verdana"/>
              </a:rPr>
              <a:t>!</a:t>
            </a:r>
            <a:endParaRPr sz="2450">
              <a:latin typeface="Verdana"/>
              <a:cs typeface="Verdana"/>
            </a:endParaRPr>
          </a:p>
          <a:p>
            <a:pPr marL="69215" marR="764540" indent="-69850">
              <a:lnSpc>
                <a:spcPts val="880"/>
              </a:lnSpc>
              <a:spcBef>
                <a:spcPts val="135"/>
              </a:spcBef>
            </a:pPr>
            <a:r>
              <a:rPr sz="850" b="1" spc="-25" dirty="0">
                <a:solidFill>
                  <a:srgbClr val="FFFFFF"/>
                </a:solidFill>
                <a:latin typeface="Arial"/>
                <a:cs typeface="Arial"/>
              </a:rPr>
              <a:t>WE’LL </a:t>
            </a:r>
            <a:r>
              <a:rPr sz="850" b="1" spc="-60" dirty="0">
                <a:solidFill>
                  <a:srgbClr val="FFFFFF"/>
                </a:solidFill>
                <a:latin typeface="Arial"/>
                <a:cs typeface="Arial"/>
              </a:rPr>
              <a:t>PAY </a:t>
            </a:r>
            <a:r>
              <a:rPr sz="850" b="1" spc="-30" dirty="0">
                <a:solidFill>
                  <a:srgbClr val="FFFFFF"/>
                </a:solidFill>
                <a:latin typeface="Arial"/>
                <a:cs typeface="Arial"/>
              </a:rPr>
              <a:t>TOP-  </a:t>
            </a:r>
            <a:r>
              <a:rPr sz="850" b="1" spc="-20" dirty="0">
                <a:solidFill>
                  <a:srgbClr val="FFFFFF"/>
                </a:solidFill>
                <a:latin typeface="Arial"/>
                <a:cs typeface="Arial"/>
              </a:rPr>
              <a:t>DOLLAR </a:t>
            </a:r>
            <a:r>
              <a:rPr sz="850" b="1" spc="-30" dirty="0">
                <a:solidFill>
                  <a:srgbClr val="FFFFFF"/>
                </a:solidFill>
                <a:latin typeface="Arial"/>
                <a:cs typeface="Arial"/>
              </a:rPr>
              <a:t>FOR  </a:t>
            </a:r>
            <a:r>
              <a:rPr sz="850" b="1" spc="-35" dirty="0">
                <a:solidFill>
                  <a:srgbClr val="FFFFFF"/>
                </a:solidFill>
                <a:latin typeface="Arial"/>
                <a:cs typeface="Arial"/>
              </a:rPr>
              <a:t>YOUR</a:t>
            </a:r>
            <a:r>
              <a:rPr sz="850" b="1" spc="-5" dirty="0">
                <a:solidFill>
                  <a:srgbClr val="FFFFFF"/>
                </a:solidFill>
                <a:latin typeface="Arial"/>
                <a:cs typeface="Arial"/>
              </a:rPr>
              <a:t> </a:t>
            </a:r>
            <a:r>
              <a:rPr sz="850" b="1" spc="-20" dirty="0">
                <a:solidFill>
                  <a:srgbClr val="FFFFFF"/>
                </a:solidFill>
                <a:latin typeface="Arial"/>
                <a:cs typeface="Arial"/>
              </a:rPr>
              <a:t>TRADE</a:t>
            </a:r>
            <a:endParaRPr sz="850">
              <a:latin typeface="Arial"/>
              <a:cs typeface="Arial"/>
            </a:endParaRPr>
          </a:p>
        </p:txBody>
      </p:sp>
      <p:sp>
        <p:nvSpPr>
          <p:cNvPr id="15" name="object 15"/>
          <p:cNvSpPr/>
          <p:nvPr/>
        </p:nvSpPr>
        <p:spPr>
          <a:xfrm>
            <a:off x="5147864" y="3696238"/>
            <a:ext cx="1793875" cy="240665"/>
          </a:xfrm>
          <a:custGeom>
            <a:avLst/>
            <a:gdLst/>
            <a:ahLst/>
            <a:cxnLst/>
            <a:rect l="l" t="t" r="r" b="b"/>
            <a:pathLst>
              <a:path w="1793875" h="240664">
                <a:moveTo>
                  <a:pt x="1673263" y="0"/>
                </a:moveTo>
                <a:lnTo>
                  <a:pt x="120103" y="0"/>
                </a:lnTo>
                <a:lnTo>
                  <a:pt x="73396" y="9454"/>
                </a:lnTo>
                <a:lnTo>
                  <a:pt x="35215" y="35220"/>
                </a:lnTo>
                <a:lnTo>
                  <a:pt x="9452" y="73402"/>
                </a:lnTo>
                <a:lnTo>
                  <a:pt x="0" y="120103"/>
                </a:lnTo>
                <a:lnTo>
                  <a:pt x="9452" y="166813"/>
                </a:lnTo>
                <a:lnTo>
                  <a:pt x="35215" y="204998"/>
                </a:lnTo>
                <a:lnTo>
                  <a:pt x="73396" y="230765"/>
                </a:lnTo>
                <a:lnTo>
                  <a:pt x="120103" y="240220"/>
                </a:lnTo>
                <a:lnTo>
                  <a:pt x="1673263" y="240220"/>
                </a:lnTo>
                <a:lnTo>
                  <a:pt x="1719970" y="230765"/>
                </a:lnTo>
                <a:lnTo>
                  <a:pt x="1758151" y="204998"/>
                </a:lnTo>
                <a:lnTo>
                  <a:pt x="1783914" y="166813"/>
                </a:lnTo>
                <a:lnTo>
                  <a:pt x="1793366" y="120103"/>
                </a:lnTo>
                <a:lnTo>
                  <a:pt x="1783914" y="73402"/>
                </a:lnTo>
                <a:lnTo>
                  <a:pt x="1758151" y="35220"/>
                </a:lnTo>
                <a:lnTo>
                  <a:pt x="1719970" y="9454"/>
                </a:lnTo>
                <a:lnTo>
                  <a:pt x="1673263" y="0"/>
                </a:lnTo>
                <a:close/>
              </a:path>
            </a:pathLst>
          </a:custGeom>
          <a:solidFill>
            <a:srgbClr val="FFFFFF"/>
          </a:solidFill>
        </p:spPr>
        <p:txBody>
          <a:bodyPr wrap="square" lIns="0" tIns="0" rIns="0" bIns="0" rtlCol="0"/>
          <a:lstStyle/>
          <a:p>
            <a:endParaRPr/>
          </a:p>
        </p:txBody>
      </p:sp>
      <p:sp>
        <p:nvSpPr>
          <p:cNvPr id="16" name="object 16"/>
          <p:cNvSpPr/>
          <p:nvPr/>
        </p:nvSpPr>
        <p:spPr>
          <a:xfrm>
            <a:off x="5147864" y="3696238"/>
            <a:ext cx="1793875" cy="240665"/>
          </a:xfrm>
          <a:custGeom>
            <a:avLst/>
            <a:gdLst/>
            <a:ahLst/>
            <a:cxnLst/>
            <a:rect l="l" t="t" r="r" b="b"/>
            <a:pathLst>
              <a:path w="1793875" h="240664">
                <a:moveTo>
                  <a:pt x="120103" y="0"/>
                </a:moveTo>
                <a:lnTo>
                  <a:pt x="73396" y="9454"/>
                </a:lnTo>
                <a:lnTo>
                  <a:pt x="35215" y="35220"/>
                </a:lnTo>
                <a:lnTo>
                  <a:pt x="9452" y="73402"/>
                </a:lnTo>
                <a:lnTo>
                  <a:pt x="0" y="120103"/>
                </a:lnTo>
                <a:lnTo>
                  <a:pt x="9452" y="166813"/>
                </a:lnTo>
                <a:lnTo>
                  <a:pt x="35215" y="204998"/>
                </a:lnTo>
                <a:lnTo>
                  <a:pt x="73396" y="230765"/>
                </a:lnTo>
                <a:lnTo>
                  <a:pt x="120103" y="240220"/>
                </a:lnTo>
                <a:lnTo>
                  <a:pt x="1673263" y="240220"/>
                </a:lnTo>
                <a:lnTo>
                  <a:pt x="1719970" y="230765"/>
                </a:lnTo>
                <a:lnTo>
                  <a:pt x="1758151" y="204998"/>
                </a:lnTo>
                <a:lnTo>
                  <a:pt x="1783914" y="166813"/>
                </a:lnTo>
                <a:lnTo>
                  <a:pt x="1793366" y="120103"/>
                </a:lnTo>
                <a:lnTo>
                  <a:pt x="1783914" y="73402"/>
                </a:lnTo>
                <a:lnTo>
                  <a:pt x="1758151" y="35220"/>
                </a:lnTo>
                <a:lnTo>
                  <a:pt x="1719970" y="9454"/>
                </a:lnTo>
                <a:lnTo>
                  <a:pt x="1673263" y="0"/>
                </a:lnTo>
                <a:lnTo>
                  <a:pt x="120103" y="0"/>
                </a:lnTo>
                <a:close/>
              </a:path>
            </a:pathLst>
          </a:custGeom>
          <a:ln w="38049">
            <a:solidFill>
              <a:srgbClr val="E8282D"/>
            </a:solidFill>
          </a:ln>
        </p:spPr>
        <p:txBody>
          <a:bodyPr wrap="square" lIns="0" tIns="0" rIns="0" bIns="0" rtlCol="0"/>
          <a:lstStyle/>
          <a:p>
            <a:endParaRPr/>
          </a:p>
        </p:txBody>
      </p:sp>
      <p:sp>
        <p:nvSpPr>
          <p:cNvPr id="17" name="object 17"/>
          <p:cNvSpPr/>
          <p:nvPr/>
        </p:nvSpPr>
        <p:spPr>
          <a:xfrm>
            <a:off x="6774240" y="3759387"/>
            <a:ext cx="74637" cy="114808"/>
          </a:xfrm>
          <a:prstGeom prst="rect">
            <a:avLst/>
          </a:prstGeom>
          <a:blipFill>
            <a:blip r:embed="rId5" cstate="print"/>
            <a:stretch>
              <a:fillRect/>
            </a:stretch>
          </a:blipFill>
        </p:spPr>
        <p:txBody>
          <a:bodyPr wrap="square" lIns="0" tIns="0" rIns="0" bIns="0" rtlCol="0"/>
          <a:lstStyle/>
          <a:p>
            <a:endParaRPr/>
          </a:p>
        </p:txBody>
      </p:sp>
      <p:sp>
        <p:nvSpPr>
          <p:cNvPr id="18" name="object 18"/>
          <p:cNvSpPr txBox="1"/>
          <p:nvPr/>
        </p:nvSpPr>
        <p:spPr>
          <a:xfrm>
            <a:off x="4787772" y="3339867"/>
            <a:ext cx="2436714" cy="527067"/>
          </a:xfrm>
          <a:prstGeom prst="rect">
            <a:avLst/>
          </a:prstGeom>
        </p:spPr>
        <p:txBody>
          <a:bodyPr vert="horz" wrap="square" lIns="0" tIns="34290" rIns="0" bIns="0" rtlCol="0">
            <a:spAutoFit/>
          </a:bodyPr>
          <a:lstStyle/>
          <a:p>
            <a:pPr marL="166370" marR="1367155" indent="-27940">
              <a:lnSpc>
                <a:spcPts val="880"/>
              </a:lnSpc>
              <a:spcBef>
                <a:spcPts val="270"/>
              </a:spcBef>
            </a:pPr>
            <a:r>
              <a:rPr sz="850" b="1" spc="-25" dirty="0">
                <a:solidFill>
                  <a:srgbClr val="0B0708"/>
                </a:solidFill>
                <a:latin typeface="Arial"/>
                <a:cs typeface="Arial"/>
              </a:rPr>
              <a:t>SEE</a:t>
            </a:r>
            <a:r>
              <a:rPr lang="en-US" sz="850" b="1" spc="-25" dirty="0">
                <a:solidFill>
                  <a:srgbClr val="0B0708"/>
                </a:solidFill>
                <a:latin typeface="Arial"/>
                <a:cs typeface="Arial"/>
              </a:rPr>
              <a:t> </a:t>
            </a:r>
            <a:r>
              <a:rPr lang="en-US" sz="850" b="1" spc="-20" dirty="0">
                <a:solidFill>
                  <a:srgbClr val="0B0708"/>
                </a:solidFill>
                <a:latin typeface="Arial"/>
                <a:cs typeface="Arial"/>
              </a:rPr>
              <a:t>YOUR CREDITSCORE</a:t>
            </a:r>
            <a:r>
              <a:rPr sz="850" b="1" spc="-25" dirty="0">
                <a:solidFill>
                  <a:srgbClr val="0B0708"/>
                </a:solidFill>
                <a:latin typeface="Arial"/>
                <a:cs typeface="Arial"/>
              </a:rPr>
              <a:t> NOW!</a:t>
            </a:r>
            <a:endParaRPr sz="850" dirty="0">
              <a:latin typeface="Arial"/>
              <a:cs typeface="Arial"/>
            </a:endParaRPr>
          </a:p>
          <a:p>
            <a:pPr>
              <a:lnSpc>
                <a:spcPct val="100000"/>
              </a:lnSpc>
              <a:spcBef>
                <a:spcPts val="25"/>
              </a:spcBef>
            </a:pPr>
            <a:endParaRPr sz="950" dirty="0">
              <a:latin typeface="Arial"/>
              <a:cs typeface="Arial"/>
            </a:endParaRPr>
          </a:p>
        </p:txBody>
      </p:sp>
      <p:sp>
        <p:nvSpPr>
          <p:cNvPr id="19" name="object 19"/>
          <p:cNvSpPr txBox="1">
            <a:spLocks noGrp="1"/>
          </p:cNvSpPr>
          <p:nvPr>
            <p:ph type="title"/>
          </p:nvPr>
        </p:nvSpPr>
        <p:spPr>
          <a:xfrm>
            <a:off x="787400" y="516275"/>
            <a:ext cx="4476750" cy="574040"/>
          </a:xfrm>
          <a:prstGeom prst="rect">
            <a:avLst/>
          </a:prstGeom>
        </p:spPr>
        <p:txBody>
          <a:bodyPr vert="horz" wrap="square" lIns="0" tIns="12700" rIns="0" bIns="0" rtlCol="0">
            <a:spAutoFit/>
          </a:bodyPr>
          <a:lstStyle/>
          <a:p>
            <a:pPr marL="12700">
              <a:lnSpc>
                <a:spcPct val="100000"/>
              </a:lnSpc>
              <a:spcBef>
                <a:spcPts val="100"/>
              </a:spcBef>
            </a:pPr>
            <a:r>
              <a:rPr sz="3600" spc="-170" dirty="0"/>
              <a:t>Digital </a:t>
            </a:r>
            <a:r>
              <a:rPr sz="3600" spc="-225" dirty="0"/>
              <a:t>marketing</a:t>
            </a:r>
            <a:r>
              <a:rPr sz="3600" spc="-55" dirty="0"/>
              <a:t> </a:t>
            </a:r>
            <a:r>
              <a:rPr sz="3600" spc="-254" dirty="0"/>
              <a:t>examples.</a:t>
            </a:r>
            <a:endParaRPr sz="3600"/>
          </a:p>
        </p:txBody>
      </p:sp>
      <p:sp>
        <p:nvSpPr>
          <p:cNvPr id="20" name="object 20"/>
          <p:cNvSpPr txBox="1"/>
          <p:nvPr/>
        </p:nvSpPr>
        <p:spPr>
          <a:xfrm>
            <a:off x="1024126" y="1377591"/>
            <a:ext cx="5585147" cy="259045"/>
          </a:xfrm>
          <a:prstGeom prst="rect">
            <a:avLst/>
          </a:prstGeom>
        </p:spPr>
        <p:txBody>
          <a:bodyPr vert="horz" wrap="square" lIns="0" tIns="12700" rIns="0" bIns="0" rtlCol="0">
            <a:spAutoFit/>
          </a:bodyPr>
          <a:lstStyle/>
          <a:p>
            <a:pPr marL="12700">
              <a:lnSpc>
                <a:spcPct val="100000"/>
              </a:lnSpc>
              <a:spcBef>
                <a:spcPts val="100"/>
              </a:spcBef>
            </a:pPr>
            <a:r>
              <a:rPr sz="1600" spc="-50" dirty="0">
                <a:solidFill>
                  <a:srgbClr val="595B61"/>
                </a:solidFill>
                <a:latin typeface="Calibri"/>
                <a:cs typeface="Calibri"/>
              </a:rPr>
              <a:t>Plug </a:t>
            </a:r>
            <a:r>
              <a:rPr lang="en-US" sz="1600" spc="-90" dirty="0">
                <a:solidFill>
                  <a:srgbClr val="595B61"/>
                </a:solidFill>
                <a:latin typeface="Calibri"/>
                <a:cs typeface="Calibri"/>
              </a:rPr>
              <a:t>Qucik2Credit</a:t>
            </a:r>
            <a:r>
              <a:rPr sz="1600" spc="-90" dirty="0">
                <a:solidFill>
                  <a:srgbClr val="595B61"/>
                </a:solidFill>
                <a:latin typeface="Calibri"/>
                <a:cs typeface="Calibri"/>
              </a:rPr>
              <a:t> </a:t>
            </a:r>
            <a:r>
              <a:rPr sz="1600" spc="-35" dirty="0">
                <a:solidFill>
                  <a:srgbClr val="595B61"/>
                </a:solidFill>
                <a:latin typeface="Calibri"/>
                <a:cs typeface="Calibri"/>
              </a:rPr>
              <a:t>URL </a:t>
            </a:r>
            <a:r>
              <a:rPr sz="1600" spc="-90" dirty="0">
                <a:solidFill>
                  <a:srgbClr val="595B61"/>
                </a:solidFill>
                <a:latin typeface="Calibri"/>
                <a:cs typeface="Calibri"/>
              </a:rPr>
              <a:t>into </a:t>
            </a:r>
            <a:r>
              <a:rPr sz="1600" spc="-60" dirty="0">
                <a:solidFill>
                  <a:srgbClr val="595B61"/>
                </a:solidFill>
                <a:latin typeface="Calibri"/>
                <a:cs typeface="Calibri"/>
              </a:rPr>
              <a:t>any </a:t>
            </a:r>
            <a:r>
              <a:rPr sz="1600" spc="-75" dirty="0">
                <a:solidFill>
                  <a:srgbClr val="595B61"/>
                </a:solidFill>
                <a:latin typeface="Calibri"/>
                <a:cs typeface="Calibri"/>
              </a:rPr>
              <a:t>current </a:t>
            </a:r>
            <a:r>
              <a:rPr sz="1600" spc="-60" dirty="0">
                <a:solidFill>
                  <a:srgbClr val="595B61"/>
                </a:solidFill>
                <a:latin typeface="Calibri"/>
                <a:cs typeface="Calibri"/>
              </a:rPr>
              <a:t>social </a:t>
            </a:r>
            <a:r>
              <a:rPr sz="1600" spc="-114" dirty="0">
                <a:solidFill>
                  <a:srgbClr val="595B61"/>
                </a:solidFill>
                <a:latin typeface="Calibri"/>
                <a:cs typeface="Calibri"/>
              </a:rPr>
              <a:t>media </a:t>
            </a:r>
            <a:r>
              <a:rPr sz="1600" spc="-65" dirty="0">
                <a:solidFill>
                  <a:srgbClr val="595B61"/>
                </a:solidFill>
                <a:latin typeface="Calibri"/>
                <a:cs typeface="Calibri"/>
              </a:rPr>
              <a:t>posts </a:t>
            </a:r>
            <a:r>
              <a:rPr sz="1600" spc="-100" dirty="0">
                <a:solidFill>
                  <a:srgbClr val="595B61"/>
                </a:solidFill>
                <a:latin typeface="Calibri"/>
                <a:cs typeface="Calibri"/>
              </a:rPr>
              <a:t>or </a:t>
            </a:r>
            <a:r>
              <a:rPr sz="1600" spc="-85" dirty="0">
                <a:solidFill>
                  <a:srgbClr val="595B61"/>
                </a:solidFill>
                <a:latin typeface="Calibri"/>
                <a:cs typeface="Calibri"/>
              </a:rPr>
              <a:t>paid</a:t>
            </a:r>
            <a:r>
              <a:rPr sz="1600" spc="30" dirty="0">
                <a:solidFill>
                  <a:srgbClr val="595B61"/>
                </a:solidFill>
                <a:latin typeface="Calibri"/>
                <a:cs typeface="Calibri"/>
              </a:rPr>
              <a:t> </a:t>
            </a:r>
            <a:r>
              <a:rPr sz="1600" spc="-75" dirty="0">
                <a:solidFill>
                  <a:srgbClr val="595B61"/>
                </a:solidFill>
                <a:latin typeface="Calibri"/>
                <a:cs typeface="Calibri"/>
              </a:rPr>
              <a:t>ads</a:t>
            </a:r>
            <a:endParaRPr sz="1600" dirty="0">
              <a:latin typeface="Calibri"/>
              <a:cs typeface="Calibri"/>
            </a:endParaRPr>
          </a:p>
        </p:txBody>
      </p:sp>
      <p:sp>
        <p:nvSpPr>
          <p:cNvPr id="21" name="object 21"/>
          <p:cNvSpPr/>
          <p:nvPr/>
        </p:nvSpPr>
        <p:spPr>
          <a:xfrm>
            <a:off x="661949" y="5105882"/>
            <a:ext cx="2875915" cy="832485"/>
          </a:xfrm>
          <a:custGeom>
            <a:avLst/>
            <a:gdLst/>
            <a:ahLst/>
            <a:cxnLst/>
            <a:rect l="l" t="t" r="r" b="b"/>
            <a:pathLst>
              <a:path w="2875915" h="832485">
                <a:moveTo>
                  <a:pt x="0" y="0"/>
                </a:moveTo>
                <a:lnTo>
                  <a:pt x="2875788" y="0"/>
                </a:lnTo>
                <a:lnTo>
                  <a:pt x="2875788" y="832103"/>
                </a:lnTo>
                <a:lnTo>
                  <a:pt x="0" y="832103"/>
                </a:lnTo>
                <a:lnTo>
                  <a:pt x="0" y="0"/>
                </a:lnTo>
                <a:close/>
              </a:path>
            </a:pathLst>
          </a:custGeom>
          <a:solidFill>
            <a:srgbClr val="000000">
              <a:alpha val="44999"/>
            </a:srgbClr>
          </a:solidFill>
        </p:spPr>
        <p:txBody>
          <a:bodyPr wrap="square" lIns="0" tIns="0" rIns="0" bIns="0" rtlCol="0"/>
          <a:lstStyle/>
          <a:p>
            <a:endParaRPr/>
          </a:p>
        </p:txBody>
      </p:sp>
      <p:sp>
        <p:nvSpPr>
          <p:cNvPr id="22" name="object 22"/>
          <p:cNvSpPr/>
          <p:nvPr/>
        </p:nvSpPr>
        <p:spPr>
          <a:xfrm>
            <a:off x="704087" y="5149684"/>
            <a:ext cx="2788920" cy="746125"/>
          </a:xfrm>
          <a:custGeom>
            <a:avLst/>
            <a:gdLst/>
            <a:ahLst/>
            <a:cxnLst/>
            <a:rect l="l" t="t" r="r" b="b"/>
            <a:pathLst>
              <a:path w="2788920" h="746125">
                <a:moveTo>
                  <a:pt x="0" y="746023"/>
                </a:moveTo>
                <a:lnTo>
                  <a:pt x="2788704" y="746023"/>
                </a:lnTo>
                <a:lnTo>
                  <a:pt x="2788704" y="0"/>
                </a:lnTo>
                <a:lnTo>
                  <a:pt x="0" y="0"/>
                </a:lnTo>
                <a:lnTo>
                  <a:pt x="0" y="746023"/>
                </a:lnTo>
                <a:close/>
              </a:path>
            </a:pathLst>
          </a:custGeom>
          <a:solidFill>
            <a:srgbClr val="FFFFFF"/>
          </a:solidFill>
        </p:spPr>
        <p:txBody>
          <a:bodyPr wrap="square" lIns="0" tIns="0" rIns="0" bIns="0" rtlCol="0"/>
          <a:lstStyle/>
          <a:p>
            <a:endParaRPr/>
          </a:p>
        </p:txBody>
      </p:sp>
      <p:sp>
        <p:nvSpPr>
          <p:cNvPr id="23" name="object 23"/>
          <p:cNvSpPr txBox="1"/>
          <p:nvPr/>
        </p:nvSpPr>
        <p:spPr>
          <a:xfrm>
            <a:off x="795002" y="5197379"/>
            <a:ext cx="2440305" cy="609600"/>
          </a:xfrm>
          <a:prstGeom prst="rect">
            <a:avLst/>
          </a:prstGeom>
        </p:spPr>
        <p:txBody>
          <a:bodyPr vert="horz" wrap="square" lIns="0" tIns="54610" rIns="0" bIns="0" rtlCol="0">
            <a:spAutoFit/>
          </a:bodyPr>
          <a:lstStyle/>
          <a:p>
            <a:pPr marL="20955">
              <a:lnSpc>
                <a:spcPct val="100000"/>
              </a:lnSpc>
              <a:spcBef>
                <a:spcPts val="430"/>
              </a:spcBef>
            </a:pPr>
            <a:r>
              <a:rPr sz="500" spc="45" dirty="0">
                <a:solidFill>
                  <a:srgbClr val="58595B"/>
                </a:solidFill>
                <a:latin typeface="Arial"/>
                <a:cs typeface="Arial"/>
              </a:rPr>
              <a:t>Ad </a:t>
            </a:r>
            <a:r>
              <a:rPr sz="500" spc="40" dirty="0">
                <a:solidFill>
                  <a:srgbClr val="58595B"/>
                </a:solidFill>
                <a:latin typeface="Arial"/>
                <a:cs typeface="Arial"/>
              </a:rPr>
              <a:t>Preview</a:t>
            </a:r>
            <a:r>
              <a:rPr sz="500" spc="160" dirty="0">
                <a:solidFill>
                  <a:srgbClr val="58595B"/>
                </a:solidFill>
                <a:latin typeface="Arial"/>
                <a:cs typeface="Arial"/>
              </a:rPr>
              <a:t> </a:t>
            </a:r>
            <a:r>
              <a:rPr sz="500" spc="40" dirty="0">
                <a:solidFill>
                  <a:srgbClr val="41AD49"/>
                </a:solidFill>
                <a:latin typeface="Arial"/>
                <a:cs typeface="Arial"/>
                <a:hlinkClick r:id="rId6"/>
              </a:rPr>
              <a:t>http://DJennCars.com/instant-trade-value.htm</a:t>
            </a:r>
            <a:endParaRPr sz="500">
              <a:latin typeface="Arial"/>
              <a:cs typeface="Arial"/>
            </a:endParaRPr>
          </a:p>
          <a:p>
            <a:pPr marL="24130">
              <a:lnSpc>
                <a:spcPct val="100000"/>
              </a:lnSpc>
              <a:spcBef>
                <a:spcPts val="470"/>
              </a:spcBef>
            </a:pPr>
            <a:r>
              <a:rPr sz="700" spc="-25" dirty="0">
                <a:solidFill>
                  <a:srgbClr val="4F5B9E"/>
                </a:solidFill>
                <a:latin typeface="Arial"/>
                <a:cs typeface="Arial"/>
              </a:rPr>
              <a:t>Get </a:t>
            </a:r>
            <a:r>
              <a:rPr sz="700" spc="-35" dirty="0">
                <a:solidFill>
                  <a:srgbClr val="4F5B9E"/>
                </a:solidFill>
                <a:latin typeface="Arial"/>
                <a:cs typeface="Arial"/>
              </a:rPr>
              <a:t>A Trade </a:t>
            </a:r>
            <a:r>
              <a:rPr sz="700" spc="-30" dirty="0">
                <a:solidFill>
                  <a:srgbClr val="4F5B9E"/>
                </a:solidFill>
                <a:latin typeface="Arial"/>
                <a:cs typeface="Arial"/>
              </a:rPr>
              <a:t>Value </a:t>
            </a:r>
            <a:r>
              <a:rPr sz="700" spc="-20" dirty="0">
                <a:solidFill>
                  <a:srgbClr val="4F5B9E"/>
                </a:solidFill>
                <a:latin typeface="Arial"/>
                <a:cs typeface="Arial"/>
              </a:rPr>
              <a:t>Before </a:t>
            </a:r>
            <a:r>
              <a:rPr sz="700" spc="-35" dirty="0">
                <a:solidFill>
                  <a:srgbClr val="4F5B9E"/>
                </a:solidFill>
                <a:latin typeface="Arial"/>
                <a:cs typeface="Arial"/>
              </a:rPr>
              <a:t>Your </a:t>
            </a:r>
            <a:r>
              <a:rPr sz="700" spc="-25" dirty="0">
                <a:solidFill>
                  <a:srgbClr val="4F5B9E"/>
                </a:solidFill>
                <a:latin typeface="Arial"/>
                <a:cs typeface="Arial"/>
              </a:rPr>
              <a:t>Buy </a:t>
            </a:r>
            <a:r>
              <a:rPr sz="700" spc="-15" dirty="0">
                <a:solidFill>
                  <a:srgbClr val="4F5B9E"/>
                </a:solidFill>
                <a:latin typeface="Arial"/>
                <a:cs typeface="Arial"/>
              </a:rPr>
              <a:t>| </a:t>
            </a:r>
            <a:r>
              <a:rPr sz="700" spc="-25" dirty="0">
                <a:solidFill>
                  <a:srgbClr val="4F5B9E"/>
                </a:solidFill>
                <a:latin typeface="Arial"/>
                <a:cs typeface="Arial"/>
              </a:rPr>
              <a:t>Dan </a:t>
            </a:r>
            <a:r>
              <a:rPr sz="700" spc="-20" dirty="0">
                <a:solidFill>
                  <a:srgbClr val="4F5B9E"/>
                </a:solidFill>
                <a:latin typeface="Arial"/>
                <a:cs typeface="Arial"/>
              </a:rPr>
              <a:t>Jennings</a:t>
            </a:r>
            <a:r>
              <a:rPr sz="700" spc="90" dirty="0">
                <a:solidFill>
                  <a:srgbClr val="4F5B9E"/>
                </a:solidFill>
                <a:latin typeface="Arial"/>
                <a:cs typeface="Arial"/>
              </a:rPr>
              <a:t> </a:t>
            </a:r>
            <a:r>
              <a:rPr sz="700" spc="-20" dirty="0">
                <a:solidFill>
                  <a:srgbClr val="4F5B9E"/>
                </a:solidFill>
                <a:latin typeface="Arial"/>
                <a:cs typeface="Arial"/>
              </a:rPr>
              <a:t>Nissan</a:t>
            </a:r>
            <a:endParaRPr sz="700">
              <a:latin typeface="Arial"/>
              <a:cs typeface="Arial"/>
            </a:endParaRPr>
          </a:p>
          <a:p>
            <a:pPr marL="33020">
              <a:lnSpc>
                <a:spcPct val="100000"/>
              </a:lnSpc>
              <a:spcBef>
                <a:spcPts val="200"/>
              </a:spcBef>
            </a:pPr>
            <a:r>
              <a:rPr sz="500" spc="5" dirty="0">
                <a:solidFill>
                  <a:srgbClr val="41AD49"/>
                </a:solidFill>
                <a:latin typeface="Arial"/>
                <a:cs typeface="Arial"/>
              </a:rPr>
              <a:t>Ad</a:t>
            </a:r>
            <a:r>
              <a:rPr sz="500" spc="140" dirty="0">
                <a:solidFill>
                  <a:srgbClr val="41AD49"/>
                </a:solidFill>
                <a:latin typeface="Arial"/>
                <a:cs typeface="Arial"/>
              </a:rPr>
              <a:t> </a:t>
            </a:r>
            <a:r>
              <a:rPr sz="500" spc="15" dirty="0">
                <a:solidFill>
                  <a:srgbClr val="41AD49"/>
                </a:solidFill>
                <a:latin typeface="Arial"/>
                <a:cs typeface="Arial"/>
                <a:hlinkClick r:id="rId7"/>
              </a:rPr>
              <a:t>www.DJennCars.com</a:t>
            </a:r>
            <a:endParaRPr sz="500">
              <a:latin typeface="Arial"/>
              <a:cs typeface="Arial"/>
            </a:endParaRPr>
          </a:p>
          <a:p>
            <a:pPr marL="12700" marR="5080">
              <a:lnSpc>
                <a:spcPts val="780"/>
              </a:lnSpc>
              <a:spcBef>
                <a:spcPts val="50"/>
              </a:spcBef>
            </a:pPr>
            <a:r>
              <a:rPr sz="500" dirty="0">
                <a:solidFill>
                  <a:srgbClr val="58595B"/>
                </a:solidFill>
                <a:latin typeface="Arial"/>
                <a:cs typeface="Arial"/>
              </a:rPr>
              <a:t>Click now and </a:t>
            </a:r>
            <a:r>
              <a:rPr sz="500" spc="-5" dirty="0">
                <a:solidFill>
                  <a:srgbClr val="58595B"/>
                </a:solidFill>
                <a:latin typeface="Arial"/>
                <a:cs typeface="Arial"/>
              </a:rPr>
              <a:t>we </a:t>
            </a:r>
            <a:r>
              <a:rPr sz="500" dirty="0">
                <a:solidFill>
                  <a:srgbClr val="58595B"/>
                </a:solidFill>
                <a:latin typeface="Arial"/>
                <a:cs typeface="Arial"/>
              </a:rPr>
              <a:t>will instantly and automatically text </a:t>
            </a:r>
            <a:r>
              <a:rPr sz="500" spc="-5" dirty="0">
                <a:solidFill>
                  <a:srgbClr val="58595B"/>
                </a:solidFill>
                <a:latin typeface="Arial"/>
                <a:cs typeface="Arial"/>
              </a:rPr>
              <a:t>you your </a:t>
            </a:r>
            <a:r>
              <a:rPr sz="500" dirty="0">
                <a:solidFill>
                  <a:srgbClr val="58595B"/>
                </a:solidFill>
                <a:latin typeface="Arial"/>
                <a:cs typeface="Arial"/>
              </a:rPr>
              <a:t>vehicle’s upfront trade  </a:t>
            </a:r>
            <a:r>
              <a:rPr sz="500" spc="-5" dirty="0">
                <a:solidFill>
                  <a:srgbClr val="58595B"/>
                </a:solidFill>
                <a:latin typeface="Arial"/>
                <a:cs typeface="Arial"/>
              </a:rPr>
              <a:t>value. </a:t>
            </a:r>
            <a:r>
              <a:rPr sz="500" dirty="0">
                <a:solidFill>
                  <a:srgbClr val="58595B"/>
                </a:solidFill>
                <a:latin typeface="Arial"/>
                <a:cs typeface="Arial"/>
              </a:rPr>
              <a:t>Dan Jennings Nissan </a:t>
            </a:r>
            <a:r>
              <a:rPr sz="500" spc="-5" dirty="0">
                <a:solidFill>
                  <a:srgbClr val="58595B"/>
                </a:solidFill>
                <a:latin typeface="Arial"/>
                <a:cs typeface="Arial"/>
              </a:rPr>
              <a:t>makes </a:t>
            </a:r>
            <a:r>
              <a:rPr sz="500" dirty="0">
                <a:solidFill>
                  <a:srgbClr val="58595B"/>
                </a:solidFill>
                <a:latin typeface="Arial"/>
                <a:cs typeface="Arial"/>
              </a:rPr>
              <a:t>it hassle</a:t>
            </a:r>
            <a:r>
              <a:rPr sz="500" spc="-25" dirty="0">
                <a:solidFill>
                  <a:srgbClr val="58595B"/>
                </a:solidFill>
                <a:latin typeface="Arial"/>
                <a:cs typeface="Arial"/>
              </a:rPr>
              <a:t> </a:t>
            </a:r>
            <a:r>
              <a:rPr sz="500" dirty="0">
                <a:solidFill>
                  <a:srgbClr val="58595B"/>
                </a:solidFill>
                <a:latin typeface="Arial"/>
                <a:cs typeface="Arial"/>
              </a:rPr>
              <a:t>free!</a:t>
            </a:r>
            <a:endParaRPr sz="500">
              <a:latin typeface="Arial"/>
              <a:cs typeface="Arial"/>
            </a:endParaRPr>
          </a:p>
        </p:txBody>
      </p:sp>
      <p:sp>
        <p:nvSpPr>
          <p:cNvPr id="24" name="object 24"/>
          <p:cNvSpPr/>
          <p:nvPr/>
        </p:nvSpPr>
        <p:spPr>
          <a:xfrm>
            <a:off x="815402" y="5520631"/>
            <a:ext cx="103619" cy="76073"/>
          </a:xfrm>
          <a:prstGeom prst="rect">
            <a:avLst/>
          </a:prstGeom>
          <a:blipFill>
            <a:blip r:embed="rId8" cstate="print"/>
            <a:stretch>
              <a:fillRect/>
            </a:stretch>
          </a:blipFill>
        </p:spPr>
        <p:txBody>
          <a:bodyPr wrap="square" lIns="0" tIns="0" rIns="0" bIns="0" rtlCol="0"/>
          <a:lstStyle/>
          <a:p>
            <a:endParaRPr/>
          </a:p>
        </p:txBody>
      </p:sp>
      <p:sp>
        <p:nvSpPr>
          <p:cNvPr id="25" name="object 25"/>
          <p:cNvSpPr/>
          <p:nvPr/>
        </p:nvSpPr>
        <p:spPr>
          <a:xfrm>
            <a:off x="1234909" y="5271808"/>
            <a:ext cx="48895" cy="43815"/>
          </a:xfrm>
          <a:custGeom>
            <a:avLst/>
            <a:gdLst/>
            <a:ahLst/>
            <a:cxnLst/>
            <a:rect l="l" t="t" r="r" b="b"/>
            <a:pathLst>
              <a:path w="48894" h="43814">
                <a:moveTo>
                  <a:pt x="0" y="43624"/>
                </a:moveTo>
                <a:lnTo>
                  <a:pt x="48475" y="43624"/>
                </a:lnTo>
                <a:lnTo>
                  <a:pt x="48475" y="0"/>
                </a:lnTo>
                <a:lnTo>
                  <a:pt x="0" y="0"/>
                </a:lnTo>
                <a:lnTo>
                  <a:pt x="0" y="43624"/>
                </a:lnTo>
                <a:close/>
              </a:path>
            </a:pathLst>
          </a:custGeom>
          <a:ln w="8229">
            <a:solidFill>
              <a:srgbClr val="41AD49"/>
            </a:solidFill>
          </a:ln>
        </p:spPr>
        <p:txBody>
          <a:bodyPr wrap="square" lIns="0" tIns="0" rIns="0" bIns="0" rtlCol="0"/>
          <a:lstStyle/>
          <a:p>
            <a:endParaRPr/>
          </a:p>
        </p:txBody>
      </p:sp>
      <p:sp>
        <p:nvSpPr>
          <p:cNvPr id="26" name="object 26"/>
          <p:cNvSpPr/>
          <p:nvPr/>
        </p:nvSpPr>
        <p:spPr>
          <a:xfrm>
            <a:off x="1260157" y="5263362"/>
            <a:ext cx="34290" cy="31115"/>
          </a:xfrm>
          <a:custGeom>
            <a:avLst/>
            <a:gdLst/>
            <a:ahLst/>
            <a:cxnLst/>
            <a:rect l="l" t="t" r="r" b="b"/>
            <a:pathLst>
              <a:path w="34290" h="31114">
                <a:moveTo>
                  <a:pt x="0" y="31026"/>
                </a:moveTo>
                <a:lnTo>
                  <a:pt x="33693" y="31026"/>
                </a:lnTo>
                <a:lnTo>
                  <a:pt x="33693" y="0"/>
                </a:lnTo>
                <a:lnTo>
                  <a:pt x="0" y="0"/>
                </a:lnTo>
                <a:lnTo>
                  <a:pt x="0" y="31026"/>
                </a:lnTo>
                <a:close/>
              </a:path>
            </a:pathLst>
          </a:custGeom>
          <a:solidFill>
            <a:srgbClr val="FFFFFF"/>
          </a:solidFill>
        </p:spPr>
        <p:txBody>
          <a:bodyPr wrap="square" lIns="0" tIns="0" rIns="0" bIns="0" rtlCol="0"/>
          <a:lstStyle/>
          <a:p>
            <a:endParaRPr/>
          </a:p>
        </p:txBody>
      </p:sp>
      <p:sp>
        <p:nvSpPr>
          <p:cNvPr id="27" name="object 27"/>
          <p:cNvSpPr/>
          <p:nvPr/>
        </p:nvSpPr>
        <p:spPr>
          <a:xfrm>
            <a:off x="1266941" y="5266723"/>
            <a:ext cx="24765" cy="0"/>
          </a:xfrm>
          <a:custGeom>
            <a:avLst/>
            <a:gdLst/>
            <a:ahLst/>
            <a:cxnLst/>
            <a:rect l="l" t="t" r="r" b="b"/>
            <a:pathLst>
              <a:path w="24765">
                <a:moveTo>
                  <a:pt x="0" y="0"/>
                </a:moveTo>
                <a:lnTo>
                  <a:pt x="24244" y="0"/>
                </a:lnTo>
              </a:path>
            </a:pathLst>
          </a:custGeom>
          <a:ln w="6731">
            <a:solidFill>
              <a:srgbClr val="41AD49"/>
            </a:solidFill>
          </a:ln>
        </p:spPr>
        <p:txBody>
          <a:bodyPr wrap="square" lIns="0" tIns="0" rIns="0" bIns="0" rtlCol="0"/>
          <a:lstStyle/>
          <a:p>
            <a:endParaRPr/>
          </a:p>
        </p:txBody>
      </p:sp>
      <p:sp>
        <p:nvSpPr>
          <p:cNvPr id="28" name="object 28"/>
          <p:cNvSpPr/>
          <p:nvPr/>
        </p:nvSpPr>
        <p:spPr>
          <a:xfrm>
            <a:off x="1287759" y="5263808"/>
            <a:ext cx="0" cy="24765"/>
          </a:xfrm>
          <a:custGeom>
            <a:avLst/>
            <a:gdLst/>
            <a:ahLst/>
            <a:cxnLst/>
            <a:rect l="l" t="t" r="r" b="b"/>
            <a:pathLst>
              <a:path h="24764">
                <a:moveTo>
                  <a:pt x="0" y="24244"/>
                </a:moveTo>
                <a:lnTo>
                  <a:pt x="0" y="0"/>
                </a:lnTo>
              </a:path>
            </a:pathLst>
          </a:custGeom>
          <a:ln w="6731">
            <a:solidFill>
              <a:srgbClr val="41AD49"/>
            </a:solidFill>
          </a:ln>
        </p:spPr>
        <p:txBody>
          <a:bodyPr wrap="square" lIns="0" tIns="0" rIns="0" bIns="0" rtlCol="0"/>
          <a:lstStyle/>
          <a:p>
            <a:endParaRPr/>
          </a:p>
        </p:txBody>
      </p:sp>
      <p:sp>
        <p:nvSpPr>
          <p:cNvPr id="29" name="object 29"/>
          <p:cNvSpPr/>
          <p:nvPr/>
        </p:nvSpPr>
        <p:spPr>
          <a:xfrm>
            <a:off x="1262534" y="5268136"/>
            <a:ext cx="24130" cy="24130"/>
          </a:xfrm>
          <a:custGeom>
            <a:avLst/>
            <a:gdLst/>
            <a:ahLst/>
            <a:cxnLst/>
            <a:rect l="l" t="t" r="r" b="b"/>
            <a:pathLst>
              <a:path w="24130" h="24129">
                <a:moveTo>
                  <a:pt x="0" y="23990"/>
                </a:moveTo>
                <a:lnTo>
                  <a:pt x="23990" y="0"/>
                </a:lnTo>
              </a:path>
            </a:pathLst>
          </a:custGeom>
          <a:ln w="6731">
            <a:solidFill>
              <a:srgbClr val="41AD49"/>
            </a:solidFill>
          </a:ln>
        </p:spPr>
        <p:txBody>
          <a:bodyPr wrap="square" lIns="0" tIns="0" rIns="0" bIns="0" rtlCol="0"/>
          <a:lstStyle/>
          <a:p>
            <a:endParaRPr/>
          </a:p>
        </p:txBody>
      </p:sp>
      <p:sp>
        <p:nvSpPr>
          <p:cNvPr id="30" name="object 30"/>
          <p:cNvSpPr/>
          <p:nvPr/>
        </p:nvSpPr>
        <p:spPr>
          <a:xfrm>
            <a:off x="754416" y="5193177"/>
            <a:ext cx="2689225" cy="659130"/>
          </a:xfrm>
          <a:custGeom>
            <a:avLst/>
            <a:gdLst/>
            <a:ahLst/>
            <a:cxnLst/>
            <a:rect l="l" t="t" r="r" b="b"/>
            <a:pathLst>
              <a:path w="2689225" h="659129">
                <a:moveTo>
                  <a:pt x="19240" y="0"/>
                </a:moveTo>
                <a:lnTo>
                  <a:pt x="11749" y="1511"/>
                </a:lnTo>
                <a:lnTo>
                  <a:pt x="5634" y="5634"/>
                </a:lnTo>
                <a:lnTo>
                  <a:pt x="1511" y="11749"/>
                </a:lnTo>
                <a:lnTo>
                  <a:pt x="0" y="19240"/>
                </a:lnTo>
                <a:lnTo>
                  <a:pt x="0" y="639775"/>
                </a:lnTo>
                <a:lnTo>
                  <a:pt x="1511" y="647266"/>
                </a:lnTo>
                <a:lnTo>
                  <a:pt x="5634" y="653381"/>
                </a:lnTo>
                <a:lnTo>
                  <a:pt x="11749" y="657504"/>
                </a:lnTo>
                <a:lnTo>
                  <a:pt x="19240" y="659015"/>
                </a:lnTo>
                <a:lnTo>
                  <a:pt x="2669717" y="659015"/>
                </a:lnTo>
                <a:lnTo>
                  <a:pt x="2677208" y="657504"/>
                </a:lnTo>
                <a:lnTo>
                  <a:pt x="2683324" y="653381"/>
                </a:lnTo>
                <a:lnTo>
                  <a:pt x="2687446" y="647266"/>
                </a:lnTo>
                <a:lnTo>
                  <a:pt x="2688958" y="639775"/>
                </a:lnTo>
                <a:lnTo>
                  <a:pt x="2688958" y="19240"/>
                </a:lnTo>
                <a:lnTo>
                  <a:pt x="2687446" y="11749"/>
                </a:lnTo>
                <a:lnTo>
                  <a:pt x="2683324" y="5634"/>
                </a:lnTo>
                <a:lnTo>
                  <a:pt x="2677208" y="1511"/>
                </a:lnTo>
                <a:lnTo>
                  <a:pt x="2669717" y="0"/>
                </a:lnTo>
                <a:lnTo>
                  <a:pt x="19240" y="0"/>
                </a:lnTo>
                <a:close/>
              </a:path>
            </a:pathLst>
          </a:custGeom>
          <a:ln w="4114">
            <a:solidFill>
              <a:srgbClr val="BDBDC0"/>
            </a:solidFill>
          </a:ln>
        </p:spPr>
        <p:txBody>
          <a:bodyPr wrap="square" lIns="0" tIns="0" rIns="0" bIns="0" rtlCol="0"/>
          <a:lstStyle/>
          <a:p>
            <a:endParaRPr/>
          </a:p>
        </p:txBody>
      </p:sp>
      <p:sp>
        <p:nvSpPr>
          <p:cNvPr id="31" name="object 31"/>
          <p:cNvSpPr/>
          <p:nvPr/>
        </p:nvSpPr>
        <p:spPr>
          <a:xfrm>
            <a:off x="662647" y="5991059"/>
            <a:ext cx="3639820" cy="809625"/>
          </a:xfrm>
          <a:custGeom>
            <a:avLst/>
            <a:gdLst/>
            <a:ahLst/>
            <a:cxnLst/>
            <a:rect l="l" t="t" r="r" b="b"/>
            <a:pathLst>
              <a:path w="3639820" h="809625">
                <a:moveTo>
                  <a:pt x="0" y="0"/>
                </a:moveTo>
                <a:lnTo>
                  <a:pt x="3639312" y="0"/>
                </a:lnTo>
                <a:lnTo>
                  <a:pt x="3639312" y="809244"/>
                </a:lnTo>
                <a:lnTo>
                  <a:pt x="0" y="809244"/>
                </a:lnTo>
                <a:lnTo>
                  <a:pt x="0" y="0"/>
                </a:lnTo>
                <a:close/>
              </a:path>
            </a:pathLst>
          </a:custGeom>
          <a:solidFill>
            <a:srgbClr val="000000">
              <a:alpha val="44999"/>
            </a:srgbClr>
          </a:solidFill>
        </p:spPr>
        <p:txBody>
          <a:bodyPr wrap="square" lIns="0" tIns="0" rIns="0" bIns="0" rtlCol="0"/>
          <a:lstStyle/>
          <a:p>
            <a:endParaRPr/>
          </a:p>
        </p:txBody>
      </p:sp>
      <p:sp>
        <p:nvSpPr>
          <p:cNvPr id="32" name="object 32"/>
          <p:cNvSpPr/>
          <p:nvPr/>
        </p:nvSpPr>
        <p:spPr>
          <a:xfrm>
            <a:off x="704087" y="6035637"/>
            <a:ext cx="3552825" cy="722630"/>
          </a:xfrm>
          <a:custGeom>
            <a:avLst/>
            <a:gdLst/>
            <a:ahLst/>
            <a:cxnLst/>
            <a:rect l="l" t="t" r="r" b="b"/>
            <a:pathLst>
              <a:path w="3552825" h="722629">
                <a:moveTo>
                  <a:pt x="0" y="722337"/>
                </a:moveTo>
                <a:lnTo>
                  <a:pt x="3552494" y="722337"/>
                </a:lnTo>
                <a:lnTo>
                  <a:pt x="3552494" y="0"/>
                </a:lnTo>
                <a:lnTo>
                  <a:pt x="0" y="0"/>
                </a:lnTo>
                <a:lnTo>
                  <a:pt x="0" y="722337"/>
                </a:lnTo>
                <a:close/>
              </a:path>
            </a:pathLst>
          </a:custGeom>
          <a:solidFill>
            <a:srgbClr val="FFFFFF"/>
          </a:solidFill>
        </p:spPr>
        <p:txBody>
          <a:bodyPr wrap="square" lIns="0" tIns="0" rIns="0" bIns="0" rtlCol="0"/>
          <a:lstStyle/>
          <a:p>
            <a:endParaRPr/>
          </a:p>
        </p:txBody>
      </p:sp>
      <p:sp>
        <p:nvSpPr>
          <p:cNvPr id="33" name="object 33"/>
          <p:cNvSpPr/>
          <p:nvPr/>
        </p:nvSpPr>
        <p:spPr>
          <a:xfrm>
            <a:off x="748499" y="6236931"/>
            <a:ext cx="3228327" cy="476618"/>
          </a:xfrm>
          <a:prstGeom prst="rect">
            <a:avLst/>
          </a:prstGeom>
          <a:blipFill>
            <a:blip r:embed="rId9" cstate="print"/>
            <a:stretch>
              <a:fillRect/>
            </a:stretch>
          </a:blipFill>
        </p:spPr>
        <p:txBody>
          <a:bodyPr wrap="square" lIns="0" tIns="0" rIns="0" bIns="0" rtlCol="0"/>
          <a:lstStyle/>
          <a:p>
            <a:endParaRPr/>
          </a:p>
        </p:txBody>
      </p:sp>
      <p:sp>
        <p:nvSpPr>
          <p:cNvPr id="34" name="object 34"/>
          <p:cNvSpPr/>
          <p:nvPr/>
        </p:nvSpPr>
        <p:spPr>
          <a:xfrm>
            <a:off x="748499" y="6082995"/>
            <a:ext cx="3049231" cy="168744"/>
          </a:xfrm>
          <a:prstGeom prst="rect">
            <a:avLst/>
          </a:prstGeom>
          <a:blipFill>
            <a:blip r:embed="rId10" cstate="print"/>
            <a:stretch>
              <a:fillRect/>
            </a:stretch>
          </a:blipFill>
        </p:spPr>
        <p:txBody>
          <a:bodyPr wrap="square" lIns="0" tIns="0" rIns="0" bIns="0" rtlCol="0"/>
          <a:lstStyle/>
          <a:p>
            <a:endParaRPr/>
          </a:p>
        </p:txBody>
      </p:sp>
      <p:sp>
        <p:nvSpPr>
          <p:cNvPr id="35" name="object 35"/>
          <p:cNvSpPr txBox="1"/>
          <p:nvPr/>
        </p:nvSpPr>
        <p:spPr>
          <a:xfrm>
            <a:off x="704087" y="6274017"/>
            <a:ext cx="3552825" cy="383540"/>
          </a:xfrm>
          <a:prstGeom prst="rect">
            <a:avLst/>
          </a:prstGeom>
        </p:spPr>
        <p:txBody>
          <a:bodyPr vert="horz" wrap="square" lIns="0" tIns="14604" rIns="0" bIns="0" rtlCol="0">
            <a:spAutoFit/>
          </a:bodyPr>
          <a:lstStyle/>
          <a:p>
            <a:pPr marL="207010">
              <a:lnSpc>
                <a:spcPct val="100000"/>
              </a:lnSpc>
              <a:spcBef>
                <a:spcPts val="114"/>
              </a:spcBef>
            </a:pPr>
            <a:r>
              <a:rPr sz="600" spc="-30" dirty="0">
                <a:latin typeface="Arial"/>
                <a:cs typeface="Arial"/>
              </a:rPr>
              <a:t>Dan </a:t>
            </a:r>
            <a:r>
              <a:rPr sz="600" spc="-20" dirty="0">
                <a:latin typeface="Arial"/>
                <a:cs typeface="Arial"/>
              </a:rPr>
              <a:t>Jennings Nissan - </a:t>
            </a:r>
            <a:r>
              <a:rPr sz="600" spc="-40" dirty="0">
                <a:latin typeface="Arial"/>
                <a:cs typeface="Arial"/>
              </a:rPr>
              <a:t>We </a:t>
            </a:r>
            <a:r>
              <a:rPr sz="600" spc="-25" dirty="0">
                <a:latin typeface="Arial"/>
                <a:cs typeface="Arial"/>
              </a:rPr>
              <a:t>want </a:t>
            </a:r>
            <a:r>
              <a:rPr sz="600" spc="-20" dirty="0">
                <a:latin typeface="Arial"/>
                <a:cs typeface="Arial"/>
              </a:rPr>
              <a:t>to </a:t>
            </a:r>
            <a:r>
              <a:rPr sz="600" spc="-25" dirty="0">
                <a:latin typeface="Arial"/>
                <a:cs typeface="Arial"/>
              </a:rPr>
              <a:t>buy </a:t>
            </a:r>
            <a:r>
              <a:rPr sz="600" spc="-20" dirty="0">
                <a:latin typeface="Arial"/>
                <a:cs typeface="Arial"/>
              </a:rPr>
              <a:t>your vehicle - </a:t>
            </a:r>
            <a:r>
              <a:rPr sz="600" spc="-25" dirty="0">
                <a:latin typeface="Arial"/>
                <a:cs typeface="Arial"/>
              </a:rPr>
              <a:t>See what </a:t>
            </a:r>
            <a:r>
              <a:rPr sz="600" spc="-15" dirty="0">
                <a:latin typeface="Arial"/>
                <a:cs typeface="Arial"/>
              </a:rPr>
              <a:t>it’s</a:t>
            </a:r>
            <a:r>
              <a:rPr sz="600" spc="125" dirty="0">
                <a:latin typeface="Arial"/>
                <a:cs typeface="Arial"/>
              </a:rPr>
              <a:t> </a:t>
            </a:r>
            <a:r>
              <a:rPr sz="600" spc="-15" dirty="0">
                <a:latin typeface="Arial"/>
                <a:cs typeface="Arial"/>
              </a:rPr>
              <a:t>worth!</a:t>
            </a:r>
            <a:endParaRPr sz="600">
              <a:latin typeface="Arial"/>
              <a:cs typeface="Arial"/>
            </a:endParaRPr>
          </a:p>
          <a:p>
            <a:pPr marL="207010">
              <a:lnSpc>
                <a:spcPct val="100000"/>
              </a:lnSpc>
              <a:spcBef>
                <a:spcPts val="335"/>
              </a:spcBef>
            </a:pPr>
            <a:r>
              <a:rPr sz="450" spc="-25" dirty="0">
                <a:solidFill>
                  <a:srgbClr val="58595B"/>
                </a:solidFill>
                <a:latin typeface="Arial"/>
                <a:cs typeface="Arial"/>
              </a:rPr>
              <a:t>See</a:t>
            </a:r>
            <a:r>
              <a:rPr sz="450" spc="-15" dirty="0">
                <a:solidFill>
                  <a:srgbClr val="58595B"/>
                </a:solidFill>
                <a:latin typeface="Arial"/>
                <a:cs typeface="Arial"/>
              </a:rPr>
              <a:t> </a:t>
            </a:r>
            <a:r>
              <a:rPr sz="450" spc="-20" dirty="0">
                <a:solidFill>
                  <a:srgbClr val="58595B"/>
                </a:solidFill>
                <a:latin typeface="Arial"/>
                <a:cs typeface="Arial"/>
              </a:rPr>
              <a:t>what</a:t>
            </a:r>
            <a:r>
              <a:rPr sz="450" spc="-10" dirty="0">
                <a:solidFill>
                  <a:srgbClr val="58595B"/>
                </a:solidFill>
                <a:latin typeface="Arial"/>
                <a:cs typeface="Arial"/>
              </a:rPr>
              <a:t> </a:t>
            </a:r>
            <a:r>
              <a:rPr sz="450" spc="-20" dirty="0">
                <a:solidFill>
                  <a:srgbClr val="58595B"/>
                </a:solidFill>
                <a:latin typeface="Arial"/>
                <a:cs typeface="Arial"/>
              </a:rPr>
              <a:t>your</a:t>
            </a:r>
            <a:r>
              <a:rPr sz="450" spc="-10" dirty="0">
                <a:solidFill>
                  <a:srgbClr val="58595B"/>
                </a:solidFill>
                <a:latin typeface="Arial"/>
                <a:cs typeface="Arial"/>
              </a:rPr>
              <a:t> </a:t>
            </a:r>
            <a:r>
              <a:rPr sz="450" spc="-15" dirty="0">
                <a:solidFill>
                  <a:srgbClr val="58595B"/>
                </a:solidFill>
                <a:latin typeface="Arial"/>
                <a:cs typeface="Arial"/>
              </a:rPr>
              <a:t>car is</a:t>
            </a:r>
            <a:r>
              <a:rPr sz="450" spc="-10" dirty="0">
                <a:solidFill>
                  <a:srgbClr val="58595B"/>
                </a:solidFill>
                <a:latin typeface="Arial"/>
                <a:cs typeface="Arial"/>
              </a:rPr>
              <a:t> </a:t>
            </a:r>
            <a:r>
              <a:rPr sz="450" spc="-15" dirty="0">
                <a:solidFill>
                  <a:srgbClr val="58595B"/>
                </a:solidFill>
                <a:latin typeface="Arial"/>
                <a:cs typeface="Arial"/>
              </a:rPr>
              <a:t>worth</a:t>
            </a:r>
            <a:r>
              <a:rPr sz="450" spc="-10" dirty="0">
                <a:solidFill>
                  <a:srgbClr val="58595B"/>
                </a:solidFill>
                <a:latin typeface="Arial"/>
                <a:cs typeface="Arial"/>
              </a:rPr>
              <a:t> </a:t>
            </a:r>
            <a:r>
              <a:rPr sz="450" spc="-15" dirty="0">
                <a:solidFill>
                  <a:srgbClr val="58595B"/>
                </a:solidFill>
                <a:latin typeface="Arial"/>
                <a:cs typeface="Arial"/>
              </a:rPr>
              <a:t>in</a:t>
            </a:r>
            <a:r>
              <a:rPr sz="450" spc="-10" dirty="0">
                <a:solidFill>
                  <a:srgbClr val="58595B"/>
                </a:solidFill>
                <a:latin typeface="Arial"/>
                <a:cs typeface="Arial"/>
              </a:rPr>
              <a:t> </a:t>
            </a:r>
            <a:r>
              <a:rPr sz="450" spc="-20" dirty="0">
                <a:solidFill>
                  <a:srgbClr val="58595B"/>
                </a:solidFill>
                <a:latin typeface="Arial"/>
                <a:cs typeface="Arial"/>
              </a:rPr>
              <a:t>seconds</a:t>
            </a:r>
            <a:r>
              <a:rPr sz="450" spc="-15" dirty="0">
                <a:solidFill>
                  <a:srgbClr val="58595B"/>
                </a:solidFill>
                <a:latin typeface="Arial"/>
                <a:cs typeface="Arial"/>
              </a:rPr>
              <a:t> with</a:t>
            </a:r>
            <a:r>
              <a:rPr sz="450" spc="-10" dirty="0">
                <a:solidFill>
                  <a:srgbClr val="58595B"/>
                </a:solidFill>
                <a:latin typeface="Arial"/>
                <a:cs typeface="Arial"/>
              </a:rPr>
              <a:t> </a:t>
            </a:r>
            <a:r>
              <a:rPr sz="450" spc="-25" dirty="0">
                <a:solidFill>
                  <a:srgbClr val="58595B"/>
                </a:solidFill>
                <a:latin typeface="Arial"/>
                <a:cs typeface="Arial"/>
              </a:rPr>
              <a:t>an</a:t>
            </a:r>
            <a:r>
              <a:rPr sz="450" spc="-10" dirty="0">
                <a:solidFill>
                  <a:srgbClr val="58595B"/>
                </a:solidFill>
                <a:latin typeface="Arial"/>
                <a:cs typeface="Arial"/>
              </a:rPr>
              <a:t> </a:t>
            </a:r>
            <a:r>
              <a:rPr sz="450" spc="-15" dirty="0">
                <a:solidFill>
                  <a:srgbClr val="58595B"/>
                </a:solidFill>
                <a:latin typeface="Arial"/>
                <a:cs typeface="Arial"/>
              </a:rPr>
              <a:t>instant</a:t>
            </a:r>
            <a:r>
              <a:rPr sz="450" spc="-10" dirty="0">
                <a:solidFill>
                  <a:srgbClr val="58595B"/>
                </a:solidFill>
                <a:latin typeface="Arial"/>
                <a:cs typeface="Arial"/>
              </a:rPr>
              <a:t> </a:t>
            </a:r>
            <a:r>
              <a:rPr sz="450" spc="-15" dirty="0">
                <a:solidFill>
                  <a:srgbClr val="58595B"/>
                </a:solidFill>
                <a:latin typeface="Arial"/>
                <a:cs typeface="Arial"/>
              </a:rPr>
              <a:t>trade </a:t>
            </a:r>
            <a:r>
              <a:rPr sz="450" spc="-20" dirty="0">
                <a:solidFill>
                  <a:srgbClr val="58595B"/>
                </a:solidFill>
                <a:latin typeface="Arial"/>
                <a:cs typeface="Arial"/>
              </a:rPr>
              <a:t>value</a:t>
            </a:r>
            <a:r>
              <a:rPr sz="450" spc="-10" dirty="0">
                <a:solidFill>
                  <a:srgbClr val="58595B"/>
                </a:solidFill>
                <a:latin typeface="Arial"/>
                <a:cs typeface="Arial"/>
              </a:rPr>
              <a:t> </a:t>
            </a:r>
            <a:r>
              <a:rPr sz="450" spc="-25" dirty="0">
                <a:solidFill>
                  <a:srgbClr val="58595B"/>
                </a:solidFill>
                <a:latin typeface="Arial"/>
                <a:cs typeface="Arial"/>
              </a:rPr>
              <a:t>by</a:t>
            </a:r>
            <a:r>
              <a:rPr sz="450" spc="-10" dirty="0">
                <a:solidFill>
                  <a:srgbClr val="58595B"/>
                </a:solidFill>
                <a:latin typeface="Arial"/>
                <a:cs typeface="Arial"/>
              </a:rPr>
              <a:t> </a:t>
            </a:r>
            <a:r>
              <a:rPr sz="450" spc="-15" dirty="0">
                <a:solidFill>
                  <a:srgbClr val="58595B"/>
                </a:solidFill>
                <a:latin typeface="Arial"/>
                <a:cs typeface="Arial"/>
              </a:rPr>
              <a:t>text!</a:t>
            </a:r>
            <a:r>
              <a:rPr sz="450" spc="-10" dirty="0">
                <a:solidFill>
                  <a:srgbClr val="58595B"/>
                </a:solidFill>
                <a:latin typeface="Arial"/>
                <a:cs typeface="Arial"/>
              </a:rPr>
              <a:t> </a:t>
            </a:r>
            <a:r>
              <a:rPr sz="450" spc="-15" dirty="0">
                <a:solidFill>
                  <a:srgbClr val="58595B"/>
                </a:solidFill>
                <a:latin typeface="Arial"/>
                <a:cs typeface="Arial"/>
              </a:rPr>
              <a:t>Click </a:t>
            </a:r>
            <a:r>
              <a:rPr sz="450" spc="-20" dirty="0">
                <a:solidFill>
                  <a:srgbClr val="58595B"/>
                </a:solidFill>
                <a:latin typeface="Arial"/>
                <a:cs typeface="Arial"/>
              </a:rPr>
              <a:t>below</a:t>
            </a:r>
            <a:r>
              <a:rPr sz="450" spc="-10" dirty="0">
                <a:solidFill>
                  <a:srgbClr val="58595B"/>
                </a:solidFill>
                <a:latin typeface="Arial"/>
                <a:cs typeface="Arial"/>
              </a:rPr>
              <a:t> </a:t>
            </a:r>
            <a:r>
              <a:rPr sz="450" spc="-15" dirty="0">
                <a:solidFill>
                  <a:srgbClr val="58595B"/>
                </a:solidFill>
                <a:latin typeface="Arial"/>
                <a:cs typeface="Arial"/>
              </a:rPr>
              <a:t>for</a:t>
            </a:r>
            <a:r>
              <a:rPr sz="450" spc="-10" dirty="0">
                <a:solidFill>
                  <a:srgbClr val="58595B"/>
                </a:solidFill>
                <a:latin typeface="Arial"/>
                <a:cs typeface="Arial"/>
              </a:rPr>
              <a:t> </a:t>
            </a:r>
            <a:r>
              <a:rPr sz="450" spc="-20" dirty="0">
                <a:solidFill>
                  <a:srgbClr val="58595B"/>
                </a:solidFill>
                <a:latin typeface="Arial"/>
                <a:cs typeface="Arial"/>
              </a:rPr>
              <a:t>your</a:t>
            </a:r>
            <a:r>
              <a:rPr sz="450" spc="-15" dirty="0">
                <a:solidFill>
                  <a:srgbClr val="58595B"/>
                </a:solidFill>
                <a:latin typeface="Arial"/>
                <a:cs typeface="Arial"/>
              </a:rPr>
              <a:t> </a:t>
            </a:r>
            <a:r>
              <a:rPr sz="450" spc="-20" dirty="0">
                <a:solidFill>
                  <a:srgbClr val="58595B"/>
                </a:solidFill>
                <a:latin typeface="Arial"/>
                <a:cs typeface="Arial"/>
              </a:rPr>
              <a:t>value</a:t>
            </a:r>
            <a:endParaRPr sz="450">
              <a:latin typeface="Arial"/>
              <a:cs typeface="Arial"/>
            </a:endParaRPr>
          </a:p>
          <a:p>
            <a:pPr>
              <a:lnSpc>
                <a:spcPct val="100000"/>
              </a:lnSpc>
              <a:spcBef>
                <a:spcPts val="25"/>
              </a:spcBef>
            </a:pPr>
            <a:endParaRPr sz="500">
              <a:latin typeface="Arial"/>
              <a:cs typeface="Arial"/>
            </a:endParaRPr>
          </a:p>
          <a:p>
            <a:pPr marL="319405">
              <a:lnSpc>
                <a:spcPct val="100000"/>
              </a:lnSpc>
            </a:pPr>
            <a:r>
              <a:rPr sz="500" spc="40" dirty="0">
                <a:solidFill>
                  <a:srgbClr val="124C95"/>
                </a:solidFill>
                <a:latin typeface="Arial"/>
                <a:cs typeface="Arial"/>
                <a:hlinkClick r:id="rId11"/>
              </a:rPr>
              <a:t>www.DJennCars.com/instant-trade-value.htm</a:t>
            </a:r>
            <a:endParaRPr sz="500">
              <a:latin typeface="Arial"/>
              <a:cs typeface="Arial"/>
            </a:endParaRPr>
          </a:p>
        </p:txBody>
      </p:sp>
      <p:sp>
        <p:nvSpPr>
          <p:cNvPr id="36" name="object 36"/>
          <p:cNvSpPr/>
          <p:nvPr/>
        </p:nvSpPr>
        <p:spPr>
          <a:xfrm>
            <a:off x="863942" y="6530022"/>
            <a:ext cx="153936" cy="153936"/>
          </a:xfrm>
          <a:prstGeom prst="rect">
            <a:avLst/>
          </a:prstGeom>
          <a:blipFill>
            <a:blip r:embed="rId12" cstate="print"/>
            <a:stretch>
              <a:fillRect/>
            </a:stretch>
          </a:blipFill>
        </p:spPr>
        <p:txBody>
          <a:bodyPr wrap="square" lIns="0" tIns="0" rIns="0" bIns="0" rtlCol="0"/>
          <a:lstStyle/>
          <a:p>
            <a:endParaRPr/>
          </a:p>
        </p:txBody>
      </p:sp>
      <p:sp>
        <p:nvSpPr>
          <p:cNvPr id="37" name="object 37"/>
          <p:cNvSpPr/>
          <p:nvPr/>
        </p:nvSpPr>
        <p:spPr>
          <a:xfrm>
            <a:off x="3338855" y="6083007"/>
            <a:ext cx="870369" cy="630554"/>
          </a:xfrm>
          <a:prstGeom prst="rect">
            <a:avLst/>
          </a:prstGeom>
          <a:blipFill>
            <a:blip r:embed="rId13" cstate="print"/>
            <a:stretch>
              <a:fillRect/>
            </a:stretch>
          </a:blipFill>
        </p:spPr>
        <p:txBody>
          <a:bodyPr wrap="square" lIns="0" tIns="0" rIns="0" bIns="0" rtlCol="0"/>
          <a:lstStyle/>
          <a:p>
            <a:endParaRPr/>
          </a:p>
        </p:txBody>
      </p:sp>
      <p:sp>
        <p:nvSpPr>
          <p:cNvPr id="38" name="object 38"/>
          <p:cNvSpPr/>
          <p:nvPr/>
        </p:nvSpPr>
        <p:spPr>
          <a:xfrm>
            <a:off x="7273429" y="2213749"/>
            <a:ext cx="2272665" cy="2729865"/>
          </a:xfrm>
          <a:custGeom>
            <a:avLst/>
            <a:gdLst/>
            <a:ahLst/>
            <a:cxnLst/>
            <a:rect l="l" t="t" r="r" b="b"/>
            <a:pathLst>
              <a:path w="2272665" h="2729865">
                <a:moveTo>
                  <a:pt x="0" y="0"/>
                </a:moveTo>
                <a:lnTo>
                  <a:pt x="2272283" y="0"/>
                </a:lnTo>
                <a:lnTo>
                  <a:pt x="2272283" y="2729484"/>
                </a:lnTo>
                <a:lnTo>
                  <a:pt x="0" y="2729484"/>
                </a:lnTo>
                <a:lnTo>
                  <a:pt x="0" y="0"/>
                </a:lnTo>
                <a:close/>
              </a:path>
            </a:pathLst>
          </a:custGeom>
          <a:solidFill>
            <a:srgbClr val="000000">
              <a:alpha val="44999"/>
            </a:srgbClr>
          </a:solidFill>
        </p:spPr>
        <p:txBody>
          <a:bodyPr wrap="square" lIns="0" tIns="0" rIns="0" bIns="0" rtlCol="0"/>
          <a:lstStyle/>
          <a:p>
            <a:endParaRPr/>
          </a:p>
        </p:txBody>
      </p:sp>
      <p:sp>
        <p:nvSpPr>
          <p:cNvPr id="39" name="object 39"/>
          <p:cNvSpPr/>
          <p:nvPr/>
        </p:nvSpPr>
        <p:spPr>
          <a:xfrm>
            <a:off x="7306056" y="2248407"/>
            <a:ext cx="2204032" cy="2660904"/>
          </a:xfrm>
          <a:prstGeom prst="rect">
            <a:avLst/>
          </a:prstGeom>
          <a:blipFill>
            <a:blip r:embed="rId14" cstate="print"/>
            <a:stretch>
              <a:fillRect/>
            </a:stretch>
          </a:blipFill>
        </p:spPr>
        <p:txBody>
          <a:bodyPr wrap="square" lIns="0" tIns="0" rIns="0" bIns="0" rtlCol="0"/>
          <a:lstStyle/>
          <a:p>
            <a:endParaRPr/>
          </a:p>
        </p:txBody>
      </p:sp>
      <p:sp>
        <p:nvSpPr>
          <p:cNvPr id="40" name="object 40"/>
          <p:cNvSpPr/>
          <p:nvPr/>
        </p:nvSpPr>
        <p:spPr>
          <a:xfrm>
            <a:off x="7482928" y="2444140"/>
            <a:ext cx="1397000" cy="274955"/>
          </a:xfrm>
          <a:custGeom>
            <a:avLst/>
            <a:gdLst/>
            <a:ahLst/>
            <a:cxnLst/>
            <a:rect l="l" t="t" r="r" b="b"/>
            <a:pathLst>
              <a:path w="1397000" h="274955">
                <a:moveTo>
                  <a:pt x="0" y="274510"/>
                </a:moveTo>
                <a:lnTo>
                  <a:pt x="1396415" y="274510"/>
                </a:lnTo>
                <a:lnTo>
                  <a:pt x="1396415" y="0"/>
                </a:lnTo>
                <a:lnTo>
                  <a:pt x="0" y="0"/>
                </a:lnTo>
                <a:lnTo>
                  <a:pt x="0" y="274510"/>
                </a:lnTo>
                <a:close/>
              </a:path>
            </a:pathLst>
          </a:custGeom>
          <a:solidFill>
            <a:srgbClr val="FFFFFF"/>
          </a:solidFill>
        </p:spPr>
        <p:txBody>
          <a:bodyPr wrap="square" lIns="0" tIns="0" rIns="0" bIns="0" rtlCol="0"/>
          <a:lstStyle/>
          <a:p>
            <a:endParaRPr/>
          </a:p>
        </p:txBody>
      </p:sp>
      <p:sp>
        <p:nvSpPr>
          <p:cNvPr id="41" name="object 41"/>
          <p:cNvSpPr txBox="1"/>
          <p:nvPr/>
        </p:nvSpPr>
        <p:spPr>
          <a:xfrm>
            <a:off x="7482928" y="2515638"/>
            <a:ext cx="1397000" cy="114935"/>
          </a:xfrm>
          <a:prstGeom prst="rect">
            <a:avLst/>
          </a:prstGeom>
        </p:spPr>
        <p:txBody>
          <a:bodyPr vert="horz" wrap="square" lIns="0" tIns="17145" rIns="0" bIns="0" rtlCol="0">
            <a:spAutoFit/>
          </a:bodyPr>
          <a:lstStyle/>
          <a:p>
            <a:pPr marL="309245">
              <a:lnSpc>
                <a:spcPct val="100000"/>
              </a:lnSpc>
              <a:spcBef>
                <a:spcPts val="135"/>
              </a:spcBef>
            </a:pPr>
            <a:r>
              <a:rPr sz="550" spc="15" dirty="0">
                <a:solidFill>
                  <a:srgbClr val="D2232A"/>
                </a:solidFill>
                <a:latin typeface="Arial Black"/>
                <a:cs typeface="Arial Black"/>
              </a:rPr>
              <a:t>DAN</a:t>
            </a:r>
            <a:r>
              <a:rPr sz="550" spc="5" dirty="0">
                <a:solidFill>
                  <a:srgbClr val="D2232A"/>
                </a:solidFill>
                <a:latin typeface="Arial Black"/>
                <a:cs typeface="Arial Black"/>
              </a:rPr>
              <a:t> </a:t>
            </a:r>
            <a:r>
              <a:rPr sz="550" spc="25" dirty="0">
                <a:solidFill>
                  <a:srgbClr val="D2232A"/>
                </a:solidFill>
                <a:latin typeface="Arial Black"/>
                <a:cs typeface="Arial Black"/>
              </a:rPr>
              <a:t>JENNINGS</a:t>
            </a:r>
            <a:endParaRPr sz="550">
              <a:latin typeface="Arial Black"/>
              <a:cs typeface="Arial Black"/>
            </a:endParaRPr>
          </a:p>
        </p:txBody>
      </p:sp>
      <p:sp>
        <p:nvSpPr>
          <p:cNvPr id="42" name="object 42"/>
          <p:cNvSpPr/>
          <p:nvPr/>
        </p:nvSpPr>
        <p:spPr>
          <a:xfrm>
            <a:off x="7521117" y="2475194"/>
            <a:ext cx="243344" cy="207604"/>
          </a:xfrm>
          <a:prstGeom prst="rect">
            <a:avLst/>
          </a:prstGeom>
          <a:blipFill>
            <a:blip r:embed="rId15" cstate="print"/>
            <a:stretch>
              <a:fillRect/>
            </a:stretch>
          </a:blipFill>
        </p:spPr>
        <p:txBody>
          <a:bodyPr wrap="square" lIns="0" tIns="0" rIns="0" bIns="0" rtlCol="0"/>
          <a:lstStyle/>
          <a:p>
            <a:endParaRPr/>
          </a:p>
        </p:txBody>
      </p:sp>
      <p:sp>
        <p:nvSpPr>
          <p:cNvPr id="43" name="object 43"/>
          <p:cNvSpPr/>
          <p:nvPr/>
        </p:nvSpPr>
        <p:spPr>
          <a:xfrm>
            <a:off x="7642859" y="4079786"/>
            <a:ext cx="1570990" cy="532765"/>
          </a:xfrm>
          <a:custGeom>
            <a:avLst/>
            <a:gdLst/>
            <a:ahLst/>
            <a:cxnLst/>
            <a:rect l="l" t="t" r="r" b="b"/>
            <a:pathLst>
              <a:path w="1570990" h="532764">
                <a:moveTo>
                  <a:pt x="0" y="532307"/>
                </a:moveTo>
                <a:lnTo>
                  <a:pt x="1570659" y="532307"/>
                </a:lnTo>
                <a:lnTo>
                  <a:pt x="1570659" y="0"/>
                </a:lnTo>
                <a:lnTo>
                  <a:pt x="0" y="0"/>
                </a:lnTo>
                <a:lnTo>
                  <a:pt x="0" y="532307"/>
                </a:lnTo>
                <a:close/>
              </a:path>
            </a:pathLst>
          </a:custGeom>
          <a:solidFill>
            <a:srgbClr val="FFFFFF"/>
          </a:solidFill>
        </p:spPr>
        <p:txBody>
          <a:bodyPr wrap="square" lIns="0" tIns="0" rIns="0" bIns="0" rtlCol="0"/>
          <a:lstStyle/>
          <a:p>
            <a:endParaRPr/>
          </a:p>
        </p:txBody>
      </p:sp>
      <p:sp>
        <p:nvSpPr>
          <p:cNvPr id="44" name="object 44"/>
          <p:cNvSpPr txBox="1"/>
          <p:nvPr/>
        </p:nvSpPr>
        <p:spPr>
          <a:xfrm>
            <a:off x="7630155" y="4054463"/>
            <a:ext cx="1403350" cy="81280"/>
          </a:xfrm>
          <a:prstGeom prst="rect">
            <a:avLst/>
          </a:prstGeom>
        </p:spPr>
        <p:txBody>
          <a:bodyPr vert="horz" wrap="square" lIns="0" tIns="14604" rIns="0" bIns="0" rtlCol="0">
            <a:spAutoFit/>
          </a:bodyPr>
          <a:lstStyle/>
          <a:p>
            <a:pPr marL="12700">
              <a:lnSpc>
                <a:spcPct val="100000"/>
              </a:lnSpc>
              <a:spcBef>
                <a:spcPts val="114"/>
              </a:spcBef>
            </a:pPr>
            <a:r>
              <a:rPr sz="350" spc="5" dirty="0">
                <a:latin typeface="Arial"/>
                <a:cs typeface="Arial"/>
              </a:rPr>
              <a:t>See </a:t>
            </a:r>
            <a:r>
              <a:rPr sz="350" dirty="0">
                <a:latin typeface="Arial"/>
                <a:cs typeface="Arial"/>
              </a:rPr>
              <a:t>what </a:t>
            </a:r>
            <a:r>
              <a:rPr sz="350" spc="5" dirty="0">
                <a:latin typeface="Arial"/>
                <a:cs typeface="Arial"/>
              </a:rPr>
              <a:t>your vehicle </a:t>
            </a:r>
            <a:r>
              <a:rPr sz="350" dirty="0">
                <a:latin typeface="Arial"/>
                <a:cs typeface="Arial"/>
              </a:rPr>
              <a:t>is worth without </a:t>
            </a:r>
            <a:r>
              <a:rPr sz="350" spc="5" dirty="0">
                <a:latin typeface="Arial"/>
                <a:cs typeface="Arial"/>
              </a:rPr>
              <a:t>filling </a:t>
            </a:r>
            <a:r>
              <a:rPr sz="350" dirty="0">
                <a:latin typeface="Arial"/>
                <a:cs typeface="Arial"/>
              </a:rPr>
              <a:t>out </a:t>
            </a:r>
            <a:r>
              <a:rPr sz="350" spc="5" dirty="0">
                <a:latin typeface="Arial"/>
                <a:cs typeface="Arial"/>
              </a:rPr>
              <a:t>an </a:t>
            </a:r>
            <a:r>
              <a:rPr sz="350" dirty="0">
                <a:latin typeface="Arial"/>
                <a:cs typeface="Arial"/>
              </a:rPr>
              <a:t>annoying,</a:t>
            </a:r>
            <a:r>
              <a:rPr sz="350" spc="10" dirty="0">
                <a:latin typeface="Arial"/>
                <a:cs typeface="Arial"/>
              </a:rPr>
              <a:t> </a:t>
            </a:r>
            <a:r>
              <a:rPr sz="350" spc="5" dirty="0">
                <a:latin typeface="Arial"/>
                <a:cs typeface="Arial"/>
              </a:rPr>
              <a:t>time-</a:t>
            </a:r>
            <a:endParaRPr sz="350">
              <a:latin typeface="Arial"/>
              <a:cs typeface="Arial"/>
            </a:endParaRPr>
          </a:p>
        </p:txBody>
      </p:sp>
      <p:sp>
        <p:nvSpPr>
          <p:cNvPr id="45" name="object 45"/>
          <p:cNvSpPr txBox="1"/>
          <p:nvPr/>
        </p:nvSpPr>
        <p:spPr>
          <a:xfrm>
            <a:off x="7630155" y="4110161"/>
            <a:ext cx="1461770" cy="423545"/>
          </a:xfrm>
          <a:prstGeom prst="rect">
            <a:avLst/>
          </a:prstGeom>
        </p:spPr>
        <p:txBody>
          <a:bodyPr vert="horz" wrap="square" lIns="0" tIns="12065" rIns="0" bIns="0" rtlCol="0">
            <a:spAutoFit/>
          </a:bodyPr>
          <a:lstStyle/>
          <a:p>
            <a:pPr marL="12700" marR="5080">
              <a:lnSpc>
                <a:spcPct val="124300"/>
              </a:lnSpc>
              <a:spcBef>
                <a:spcPts val="95"/>
              </a:spcBef>
            </a:pPr>
            <a:r>
              <a:rPr sz="350" spc="5" dirty="0">
                <a:latin typeface="Arial"/>
                <a:cs typeface="Arial"/>
              </a:rPr>
              <a:t>consuming form. </a:t>
            </a:r>
            <a:r>
              <a:rPr sz="350" dirty="0">
                <a:latin typeface="Arial"/>
                <a:cs typeface="Arial"/>
              </a:rPr>
              <a:t>Click below </a:t>
            </a:r>
            <a:r>
              <a:rPr sz="350" spc="5" dirty="0">
                <a:latin typeface="Arial"/>
                <a:cs typeface="Arial"/>
              </a:rPr>
              <a:t>and </a:t>
            </a:r>
            <a:r>
              <a:rPr sz="350" dirty="0">
                <a:latin typeface="Arial"/>
                <a:cs typeface="Arial"/>
              </a:rPr>
              <a:t>have </a:t>
            </a:r>
            <a:r>
              <a:rPr sz="350" spc="5" dirty="0">
                <a:latin typeface="Arial"/>
                <a:cs typeface="Arial"/>
              </a:rPr>
              <a:t>your vehicle’s </a:t>
            </a:r>
            <a:r>
              <a:rPr sz="350" dirty="0">
                <a:latin typeface="Arial"/>
                <a:cs typeface="Arial"/>
              </a:rPr>
              <a:t>up-to-date </a:t>
            </a:r>
            <a:r>
              <a:rPr sz="350" spc="5" dirty="0">
                <a:latin typeface="Arial"/>
                <a:cs typeface="Arial"/>
              </a:rPr>
              <a:t>value  texted to your mobile</a:t>
            </a:r>
            <a:r>
              <a:rPr sz="350" spc="-20" dirty="0">
                <a:latin typeface="Arial"/>
                <a:cs typeface="Arial"/>
              </a:rPr>
              <a:t> </a:t>
            </a:r>
            <a:r>
              <a:rPr sz="350" dirty="0">
                <a:latin typeface="Arial"/>
                <a:cs typeface="Arial"/>
              </a:rPr>
              <a:t>phone!</a:t>
            </a:r>
            <a:endParaRPr sz="350">
              <a:latin typeface="Arial"/>
              <a:cs typeface="Arial"/>
            </a:endParaRPr>
          </a:p>
          <a:p>
            <a:pPr>
              <a:lnSpc>
                <a:spcPct val="100000"/>
              </a:lnSpc>
              <a:spcBef>
                <a:spcPts val="50"/>
              </a:spcBef>
            </a:pPr>
            <a:endParaRPr sz="500">
              <a:latin typeface="Arial"/>
              <a:cs typeface="Arial"/>
            </a:endParaRPr>
          </a:p>
          <a:p>
            <a:pPr marL="65405" indent="-53340">
              <a:lnSpc>
                <a:spcPct val="100000"/>
              </a:lnSpc>
              <a:buChar char="•"/>
              <a:tabLst>
                <a:tab pos="66040" algn="l"/>
              </a:tabLst>
            </a:pPr>
            <a:r>
              <a:rPr sz="350" spc="-5" dirty="0">
                <a:latin typeface="Arial"/>
                <a:cs typeface="Arial"/>
              </a:rPr>
              <a:t>Takes </a:t>
            </a:r>
            <a:r>
              <a:rPr sz="350" dirty="0">
                <a:latin typeface="Arial"/>
                <a:cs typeface="Arial"/>
              </a:rPr>
              <a:t>just </a:t>
            </a:r>
            <a:r>
              <a:rPr sz="350" spc="5" dirty="0">
                <a:latin typeface="Arial"/>
                <a:cs typeface="Arial"/>
              </a:rPr>
              <a:t>seconds.</a:t>
            </a:r>
            <a:endParaRPr sz="350">
              <a:latin typeface="Arial"/>
              <a:cs typeface="Arial"/>
            </a:endParaRPr>
          </a:p>
          <a:p>
            <a:pPr>
              <a:lnSpc>
                <a:spcPct val="100000"/>
              </a:lnSpc>
              <a:spcBef>
                <a:spcPts val="50"/>
              </a:spcBef>
              <a:buFont typeface="Arial"/>
              <a:buChar char="•"/>
            </a:pPr>
            <a:endParaRPr sz="500">
              <a:latin typeface="Arial"/>
              <a:cs typeface="Arial"/>
            </a:endParaRPr>
          </a:p>
          <a:p>
            <a:pPr marL="65405" indent="-53340">
              <a:lnSpc>
                <a:spcPct val="100000"/>
              </a:lnSpc>
              <a:buChar char="•"/>
              <a:tabLst>
                <a:tab pos="66040" algn="l"/>
              </a:tabLst>
            </a:pPr>
            <a:r>
              <a:rPr sz="350" spc="5" dirty="0">
                <a:latin typeface="Arial"/>
                <a:cs typeface="Arial"/>
              </a:rPr>
              <a:t>Free service </a:t>
            </a:r>
            <a:r>
              <a:rPr sz="350" dirty="0">
                <a:latin typeface="Arial"/>
                <a:cs typeface="Arial"/>
              </a:rPr>
              <a:t>with </a:t>
            </a:r>
            <a:r>
              <a:rPr sz="350" spc="5" dirty="0">
                <a:latin typeface="Arial"/>
                <a:cs typeface="Arial"/>
              </a:rPr>
              <a:t>no </a:t>
            </a:r>
            <a:r>
              <a:rPr sz="350" dirty="0">
                <a:latin typeface="Arial"/>
                <a:cs typeface="Arial"/>
              </a:rPr>
              <a:t>obligation </a:t>
            </a:r>
            <a:r>
              <a:rPr sz="350" spc="5" dirty="0">
                <a:latin typeface="Arial"/>
                <a:cs typeface="Arial"/>
              </a:rPr>
              <a:t>to</a:t>
            </a:r>
            <a:r>
              <a:rPr sz="350" spc="-20" dirty="0">
                <a:latin typeface="Arial"/>
                <a:cs typeface="Arial"/>
              </a:rPr>
              <a:t> </a:t>
            </a:r>
            <a:r>
              <a:rPr sz="350" spc="-5" dirty="0">
                <a:latin typeface="Arial"/>
                <a:cs typeface="Arial"/>
              </a:rPr>
              <a:t>buy.</a:t>
            </a:r>
            <a:endParaRPr sz="350">
              <a:latin typeface="Arial"/>
              <a:cs typeface="Arial"/>
            </a:endParaRPr>
          </a:p>
        </p:txBody>
      </p:sp>
      <p:sp>
        <p:nvSpPr>
          <p:cNvPr id="46" name="object 46"/>
          <p:cNvSpPr/>
          <p:nvPr/>
        </p:nvSpPr>
        <p:spPr>
          <a:xfrm>
            <a:off x="7642847" y="3207994"/>
            <a:ext cx="1522920" cy="794880"/>
          </a:xfrm>
          <a:prstGeom prst="rect">
            <a:avLst/>
          </a:prstGeom>
          <a:blipFill>
            <a:blip r:embed="rId16" cstate="print"/>
            <a:stretch>
              <a:fillRect/>
            </a:stretch>
          </a:blipFill>
        </p:spPr>
        <p:txBody>
          <a:bodyPr wrap="square" lIns="0" tIns="0" rIns="0" bIns="0" rtlCol="0"/>
          <a:lstStyle/>
          <a:p>
            <a:endParaRPr/>
          </a:p>
        </p:txBody>
      </p:sp>
      <p:sp>
        <p:nvSpPr>
          <p:cNvPr id="47" name="object 47"/>
          <p:cNvSpPr/>
          <p:nvPr/>
        </p:nvSpPr>
        <p:spPr>
          <a:xfrm>
            <a:off x="7715986" y="3466566"/>
            <a:ext cx="955776" cy="536308"/>
          </a:xfrm>
          <a:prstGeom prst="rect">
            <a:avLst/>
          </a:prstGeom>
          <a:blipFill>
            <a:blip r:embed="rId17" cstate="print"/>
            <a:stretch>
              <a:fillRect/>
            </a:stretch>
          </a:blipFill>
        </p:spPr>
        <p:txBody>
          <a:bodyPr wrap="square" lIns="0" tIns="0" rIns="0" bIns="0" rtlCol="0"/>
          <a:lstStyle/>
          <a:p>
            <a:endParaRPr/>
          </a:p>
        </p:txBody>
      </p:sp>
      <p:sp>
        <p:nvSpPr>
          <p:cNvPr id="48" name="object 48"/>
          <p:cNvSpPr/>
          <p:nvPr/>
        </p:nvSpPr>
        <p:spPr>
          <a:xfrm>
            <a:off x="8494128" y="3249180"/>
            <a:ext cx="671652" cy="753694"/>
          </a:xfrm>
          <a:prstGeom prst="rect">
            <a:avLst/>
          </a:prstGeom>
          <a:blipFill>
            <a:blip r:embed="rId18" cstate="print"/>
            <a:stretch>
              <a:fillRect/>
            </a:stretch>
          </a:blipFill>
        </p:spPr>
        <p:txBody>
          <a:bodyPr wrap="square" lIns="0" tIns="0" rIns="0" bIns="0" rtlCol="0"/>
          <a:lstStyle/>
          <a:p>
            <a:endParaRPr/>
          </a:p>
        </p:txBody>
      </p:sp>
      <p:sp>
        <p:nvSpPr>
          <p:cNvPr id="49" name="object 49"/>
          <p:cNvSpPr txBox="1"/>
          <p:nvPr/>
        </p:nvSpPr>
        <p:spPr>
          <a:xfrm>
            <a:off x="7617447" y="3247794"/>
            <a:ext cx="1574165" cy="510540"/>
          </a:xfrm>
          <a:prstGeom prst="rect">
            <a:avLst/>
          </a:prstGeom>
        </p:spPr>
        <p:txBody>
          <a:bodyPr vert="horz" wrap="square" lIns="0" tIns="11430" rIns="0" bIns="0" rtlCol="0">
            <a:spAutoFit/>
          </a:bodyPr>
          <a:lstStyle/>
          <a:p>
            <a:pPr marL="102870">
              <a:lnSpc>
                <a:spcPts val="630"/>
              </a:lnSpc>
              <a:spcBef>
                <a:spcPts val="90"/>
              </a:spcBef>
            </a:pPr>
            <a:r>
              <a:rPr sz="600" spc="-5" dirty="0">
                <a:solidFill>
                  <a:srgbClr val="FFFFFF"/>
                </a:solidFill>
                <a:latin typeface="Arial"/>
                <a:cs typeface="Arial"/>
              </a:rPr>
              <a:t>Thinking </a:t>
            </a:r>
            <a:r>
              <a:rPr sz="600" spc="-10" dirty="0">
                <a:solidFill>
                  <a:srgbClr val="FFFFFF"/>
                </a:solidFill>
                <a:latin typeface="Arial"/>
                <a:cs typeface="Arial"/>
              </a:rPr>
              <a:t>about </a:t>
            </a:r>
            <a:r>
              <a:rPr sz="600" spc="-5" dirty="0">
                <a:solidFill>
                  <a:srgbClr val="FFFFFF"/>
                </a:solidFill>
                <a:latin typeface="Arial"/>
                <a:cs typeface="Arial"/>
              </a:rPr>
              <a:t>a </a:t>
            </a:r>
            <a:r>
              <a:rPr sz="600" spc="-10" dirty="0">
                <a:solidFill>
                  <a:srgbClr val="FFFFFF"/>
                </a:solidFill>
                <a:latin typeface="Arial"/>
                <a:cs typeface="Arial"/>
              </a:rPr>
              <a:t>new </a:t>
            </a:r>
            <a:r>
              <a:rPr sz="600" spc="-5" dirty="0">
                <a:solidFill>
                  <a:srgbClr val="FFFFFF"/>
                </a:solidFill>
                <a:latin typeface="Arial"/>
                <a:cs typeface="Arial"/>
              </a:rPr>
              <a:t>car?</a:t>
            </a:r>
            <a:endParaRPr sz="600">
              <a:latin typeface="Arial"/>
              <a:cs typeface="Arial"/>
            </a:endParaRPr>
          </a:p>
          <a:p>
            <a:pPr marL="102870">
              <a:lnSpc>
                <a:spcPts val="545"/>
              </a:lnSpc>
            </a:pPr>
            <a:r>
              <a:rPr sz="600" spc="-10" dirty="0">
                <a:solidFill>
                  <a:srgbClr val="FFFFFF"/>
                </a:solidFill>
                <a:latin typeface="Arial"/>
                <a:cs typeface="Arial"/>
              </a:rPr>
              <a:t>Wonder what </a:t>
            </a:r>
            <a:r>
              <a:rPr sz="600" spc="-5" dirty="0">
                <a:solidFill>
                  <a:srgbClr val="FFFFFF"/>
                </a:solidFill>
                <a:latin typeface="Arial"/>
                <a:cs typeface="Arial"/>
              </a:rPr>
              <a:t>your trade-</a:t>
            </a:r>
            <a:endParaRPr sz="600">
              <a:latin typeface="Arial"/>
              <a:cs typeface="Arial"/>
            </a:endParaRPr>
          </a:p>
          <a:p>
            <a:pPr marL="102870">
              <a:lnSpc>
                <a:spcPts val="550"/>
              </a:lnSpc>
              <a:tabLst>
                <a:tab pos="1124585" algn="l"/>
              </a:tabLst>
            </a:pPr>
            <a:r>
              <a:rPr sz="600" spc="-5" dirty="0">
                <a:solidFill>
                  <a:srgbClr val="FFFFFF"/>
                </a:solidFill>
                <a:latin typeface="Arial"/>
                <a:cs typeface="Arial"/>
              </a:rPr>
              <a:t>in is</a:t>
            </a:r>
            <a:r>
              <a:rPr sz="600" dirty="0">
                <a:solidFill>
                  <a:srgbClr val="FFFFFF"/>
                </a:solidFill>
                <a:latin typeface="Arial"/>
                <a:cs typeface="Arial"/>
              </a:rPr>
              <a:t> </a:t>
            </a:r>
            <a:r>
              <a:rPr sz="600" spc="-10" dirty="0">
                <a:solidFill>
                  <a:srgbClr val="FFFFFF"/>
                </a:solidFill>
                <a:latin typeface="Arial"/>
                <a:cs typeface="Arial"/>
              </a:rPr>
              <a:t>worth?	</a:t>
            </a:r>
            <a:r>
              <a:rPr sz="750" spc="-89" baseline="5555" dirty="0">
                <a:solidFill>
                  <a:srgbClr val="D2232A"/>
                </a:solidFill>
                <a:latin typeface="Arial"/>
                <a:cs typeface="Arial"/>
              </a:rPr>
              <a:t>WE’LL</a:t>
            </a:r>
            <a:endParaRPr sz="750" baseline="5555">
              <a:latin typeface="Arial"/>
              <a:cs typeface="Arial"/>
            </a:endParaRPr>
          </a:p>
          <a:p>
            <a:pPr marL="1109980" algn="just">
              <a:lnSpc>
                <a:spcPts val="480"/>
              </a:lnSpc>
            </a:pPr>
            <a:r>
              <a:rPr sz="500" spc="-90" dirty="0">
                <a:solidFill>
                  <a:srgbClr val="D2232A"/>
                </a:solidFill>
                <a:latin typeface="Arial"/>
                <a:cs typeface="Arial"/>
              </a:rPr>
              <a:t>TE</a:t>
            </a:r>
            <a:r>
              <a:rPr sz="500" spc="-60" dirty="0">
                <a:solidFill>
                  <a:srgbClr val="D2232A"/>
                </a:solidFill>
                <a:latin typeface="Arial"/>
                <a:cs typeface="Arial"/>
              </a:rPr>
              <a:t>X</a:t>
            </a:r>
            <a:r>
              <a:rPr sz="500" spc="-100" dirty="0">
                <a:solidFill>
                  <a:srgbClr val="D2232A"/>
                </a:solidFill>
                <a:latin typeface="Arial"/>
                <a:cs typeface="Arial"/>
              </a:rPr>
              <a:t>T</a:t>
            </a:r>
            <a:r>
              <a:rPr sz="500" spc="-25" dirty="0">
                <a:solidFill>
                  <a:srgbClr val="D2232A"/>
                </a:solidFill>
                <a:latin typeface="Arial"/>
                <a:cs typeface="Arial"/>
              </a:rPr>
              <a:t> </a:t>
            </a:r>
            <a:r>
              <a:rPr sz="500" spc="-5" dirty="0">
                <a:solidFill>
                  <a:srgbClr val="D2232A"/>
                </a:solidFill>
                <a:latin typeface="Arial"/>
                <a:cs typeface="Arial"/>
              </a:rPr>
              <a:t>I</a:t>
            </a:r>
            <a:r>
              <a:rPr sz="500" spc="-100" dirty="0">
                <a:solidFill>
                  <a:srgbClr val="D2232A"/>
                </a:solidFill>
                <a:latin typeface="Arial"/>
                <a:cs typeface="Arial"/>
              </a:rPr>
              <a:t>T</a:t>
            </a:r>
            <a:endParaRPr sz="500">
              <a:latin typeface="Arial"/>
              <a:cs typeface="Arial"/>
            </a:endParaRPr>
          </a:p>
          <a:p>
            <a:pPr marL="1106170" marR="262890" indent="-8890" algn="just">
              <a:lnSpc>
                <a:spcPts val="530"/>
              </a:lnSpc>
              <a:spcBef>
                <a:spcPts val="40"/>
              </a:spcBef>
            </a:pPr>
            <a:r>
              <a:rPr sz="500" spc="-114" dirty="0">
                <a:solidFill>
                  <a:srgbClr val="D2232A"/>
                </a:solidFill>
                <a:latin typeface="Arial"/>
                <a:cs typeface="Arial"/>
              </a:rPr>
              <a:t>TO </a:t>
            </a:r>
            <a:r>
              <a:rPr sz="500" spc="-110" dirty="0">
                <a:solidFill>
                  <a:srgbClr val="D2232A"/>
                </a:solidFill>
                <a:latin typeface="Arial"/>
                <a:cs typeface="Arial"/>
              </a:rPr>
              <a:t>YOUR  </a:t>
            </a:r>
            <a:r>
              <a:rPr sz="500" spc="-55" dirty="0">
                <a:solidFill>
                  <a:srgbClr val="D2232A"/>
                </a:solidFill>
                <a:latin typeface="Arial"/>
                <a:cs typeface="Arial"/>
              </a:rPr>
              <a:t>M</a:t>
            </a:r>
            <a:r>
              <a:rPr sz="500" spc="-130" dirty="0">
                <a:solidFill>
                  <a:srgbClr val="D2232A"/>
                </a:solidFill>
                <a:latin typeface="Arial"/>
                <a:cs typeface="Arial"/>
              </a:rPr>
              <a:t>O</a:t>
            </a:r>
            <a:r>
              <a:rPr sz="500" spc="-75" dirty="0">
                <a:solidFill>
                  <a:srgbClr val="D2232A"/>
                </a:solidFill>
                <a:latin typeface="Arial"/>
                <a:cs typeface="Arial"/>
              </a:rPr>
              <a:t>B</a:t>
            </a:r>
            <a:r>
              <a:rPr sz="500" spc="-10" dirty="0">
                <a:solidFill>
                  <a:srgbClr val="D2232A"/>
                </a:solidFill>
                <a:latin typeface="Arial"/>
                <a:cs typeface="Arial"/>
              </a:rPr>
              <a:t>I</a:t>
            </a:r>
            <a:r>
              <a:rPr sz="500" spc="-70" dirty="0">
                <a:solidFill>
                  <a:srgbClr val="D2232A"/>
                </a:solidFill>
                <a:latin typeface="Arial"/>
                <a:cs typeface="Arial"/>
              </a:rPr>
              <a:t>L</a:t>
            </a:r>
            <a:r>
              <a:rPr sz="500" spc="-65" dirty="0">
                <a:solidFill>
                  <a:srgbClr val="D2232A"/>
                </a:solidFill>
                <a:latin typeface="Arial"/>
                <a:cs typeface="Arial"/>
              </a:rPr>
              <a:t>E  </a:t>
            </a:r>
            <a:r>
              <a:rPr sz="500" spc="-95" dirty="0">
                <a:solidFill>
                  <a:srgbClr val="D2232A"/>
                </a:solidFill>
                <a:latin typeface="Arial"/>
                <a:cs typeface="Arial"/>
              </a:rPr>
              <a:t>PHONE</a:t>
            </a:r>
            <a:endParaRPr sz="500">
              <a:latin typeface="Arial"/>
              <a:cs typeface="Arial"/>
            </a:endParaRPr>
          </a:p>
        </p:txBody>
      </p:sp>
      <p:sp>
        <p:nvSpPr>
          <p:cNvPr id="50" name="object 50"/>
          <p:cNvSpPr/>
          <p:nvPr/>
        </p:nvSpPr>
        <p:spPr>
          <a:xfrm>
            <a:off x="4362170" y="5095798"/>
            <a:ext cx="3584575" cy="1719580"/>
          </a:xfrm>
          <a:custGeom>
            <a:avLst/>
            <a:gdLst/>
            <a:ahLst/>
            <a:cxnLst/>
            <a:rect l="l" t="t" r="r" b="b"/>
            <a:pathLst>
              <a:path w="3584575" h="1719579">
                <a:moveTo>
                  <a:pt x="0" y="0"/>
                </a:moveTo>
                <a:lnTo>
                  <a:pt x="3584448" y="0"/>
                </a:lnTo>
                <a:lnTo>
                  <a:pt x="3584448" y="1719071"/>
                </a:lnTo>
                <a:lnTo>
                  <a:pt x="0" y="1719071"/>
                </a:lnTo>
                <a:lnTo>
                  <a:pt x="0" y="0"/>
                </a:lnTo>
                <a:close/>
              </a:path>
            </a:pathLst>
          </a:custGeom>
          <a:solidFill>
            <a:srgbClr val="000000">
              <a:alpha val="44999"/>
            </a:srgbClr>
          </a:solidFill>
        </p:spPr>
        <p:txBody>
          <a:bodyPr wrap="square" lIns="0" tIns="0" rIns="0" bIns="0" rtlCol="0"/>
          <a:lstStyle/>
          <a:p>
            <a:endParaRPr/>
          </a:p>
        </p:txBody>
      </p:sp>
      <p:sp>
        <p:nvSpPr>
          <p:cNvPr id="51" name="object 51"/>
          <p:cNvSpPr/>
          <p:nvPr/>
        </p:nvSpPr>
        <p:spPr>
          <a:xfrm>
            <a:off x="4417197" y="5149672"/>
            <a:ext cx="3471445" cy="1609013"/>
          </a:xfrm>
          <a:prstGeom prst="rect">
            <a:avLst/>
          </a:prstGeom>
          <a:blipFill>
            <a:blip r:embed="rId19" cstate="print"/>
            <a:stretch>
              <a:fillRect/>
            </a:stretch>
          </a:blipFill>
        </p:spPr>
        <p:txBody>
          <a:bodyPr wrap="square" lIns="0" tIns="0" rIns="0" bIns="0" rtlCol="0"/>
          <a:lstStyle/>
          <a:p>
            <a:endParaRPr/>
          </a:p>
        </p:txBody>
      </p:sp>
      <p:sp>
        <p:nvSpPr>
          <p:cNvPr id="52" name="object 52"/>
          <p:cNvSpPr/>
          <p:nvPr/>
        </p:nvSpPr>
        <p:spPr>
          <a:xfrm>
            <a:off x="4416552" y="5226583"/>
            <a:ext cx="3472091" cy="1467027"/>
          </a:xfrm>
          <a:prstGeom prst="rect">
            <a:avLst/>
          </a:prstGeom>
          <a:blipFill>
            <a:blip r:embed="rId20" cstate="print"/>
            <a:stretch>
              <a:fillRect/>
            </a:stretch>
          </a:blipFill>
        </p:spPr>
        <p:txBody>
          <a:bodyPr wrap="square" lIns="0" tIns="0" rIns="0" bIns="0" rtlCol="0"/>
          <a:lstStyle/>
          <a:p>
            <a:endParaRPr/>
          </a:p>
        </p:txBody>
      </p:sp>
      <p:sp>
        <p:nvSpPr>
          <p:cNvPr id="53" name="object 53"/>
          <p:cNvSpPr/>
          <p:nvPr/>
        </p:nvSpPr>
        <p:spPr>
          <a:xfrm>
            <a:off x="6045936" y="5881611"/>
            <a:ext cx="220345" cy="163195"/>
          </a:xfrm>
          <a:custGeom>
            <a:avLst/>
            <a:gdLst/>
            <a:ahLst/>
            <a:cxnLst/>
            <a:rect l="l" t="t" r="r" b="b"/>
            <a:pathLst>
              <a:path w="220345" h="163195">
                <a:moveTo>
                  <a:pt x="0" y="162661"/>
                </a:moveTo>
                <a:lnTo>
                  <a:pt x="220078" y="162661"/>
                </a:lnTo>
                <a:lnTo>
                  <a:pt x="220078" y="0"/>
                </a:lnTo>
                <a:lnTo>
                  <a:pt x="0" y="0"/>
                </a:lnTo>
                <a:lnTo>
                  <a:pt x="0" y="162661"/>
                </a:lnTo>
                <a:close/>
              </a:path>
            </a:pathLst>
          </a:custGeom>
          <a:solidFill>
            <a:srgbClr val="FFFFFF"/>
          </a:solidFill>
        </p:spPr>
        <p:txBody>
          <a:bodyPr wrap="square" lIns="0" tIns="0" rIns="0" bIns="0" rtlCol="0"/>
          <a:lstStyle/>
          <a:p>
            <a:endParaRPr/>
          </a:p>
        </p:txBody>
      </p:sp>
      <p:sp>
        <p:nvSpPr>
          <p:cNvPr id="54" name="object 54"/>
          <p:cNvSpPr/>
          <p:nvPr/>
        </p:nvSpPr>
        <p:spPr>
          <a:xfrm>
            <a:off x="5926331" y="5805046"/>
            <a:ext cx="452755" cy="310515"/>
          </a:xfrm>
          <a:custGeom>
            <a:avLst/>
            <a:gdLst/>
            <a:ahLst/>
            <a:cxnLst/>
            <a:rect l="l" t="t" r="r" b="b"/>
            <a:pathLst>
              <a:path w="452754" h="310514">
                <a:moveTo>
                  <a:pt x="387629" y="0"/>
                </a:moveTo>
                <a:lnTo>
                  <a:pt x="64592" y="0"/>
                </a:lnTo>
                <a:lnTo>
                  <a:pt x="39513" y="5097"/>
                </a:lnTo>
                <a:lnTo>
                  <a:pt x="18975" y="18976"/>
                </a:lnTo>
                <a:lnTo>
                  <a:pt x="5097" y="39519"/>
                </a:lnTo>
                <a:lnTo>
                  <a:pt x="0" y="64604"/>
                </a:lnTo>
                <a:lnTo>
                  <a:pt x="0" y="245490"/>
                </a:lnTo>
                <a:lnTo>
                  <a:pt x="5097" y="270571"/>
                </a:lnTo>
                <a:lnTo>
                  <a:pt x="18975" y="291114"/>
                </a:lnTo>
                <a:lnTo>
                  <a:pt x="39513" y="304996"/>
                </a:lnTo>
                <a:lnTo>
                  <a:pt x="64592" y="310095"/>
                </a:lnTo>
                <a:lnTo>
                  <a:pt x="387629" y="310095"/>
                </a:lnTo>
                <a:lnTo>
                  <a:pt x="412715" y="304996"/>
                </a:lnTo>
                <a:lnTo>
                  <a:pt x="433257" y="291114"/>
                </a:lnTo>
                <a:lnTo>
                  <a:pt x="447136" y="270571"/>
                </a:lnTo>
                <a:lnTo>
                  <a:pt x="452234" y="245490"/>
                </a:lnTo>
                <a:lnTo>
                  <a:pt x="452234" y="210527"/>
                </a:lnTo>
                <a:lnTo>
                  <a:pt x="179412" y="210527"/>
                </a:lnTo>
                <a:lnTo>
                  <a:pt x="179412" y="83464"/>
                </a:lnTo>
                <a:lnTo>
                  <a:pt x="452234" y="83464"/>
                </a:lnTo>
                <a:lnTo>
                  <a:pt x="452234" y="64604"/>
                </a:lnTo>
                <a:lnTo>
                  <a:pt x="447136" y="39519"/>
                </a:lnTo>
                <a:lnTo>
                  <a:pt x="433257" y="18976"/>
                </a:lnTo>
                <a:lnTo>
                  <a:pt x="412715" y="5097"/>
                </a:lnTo>
                <a:lnTo>
                  <a:pt x="387629" y="0"/>
                </a:lnTo>
                <a:close/>
              </a:path>
              <a:path w="452754" h="310514">
                <a:moveTo>
                  <a:pt x="452234" y="83464"/>
                </a:moveTo>
                <a:lnTo>
                  <a:pt x="179412" y="83464"/>
                </a:lnTo>
                <a:lnTo>
                  <a:pt x="301599" y="147218"/>
                </a:lnTo>
                <a:lnTo>
                  <a:pt x="179412" y="210527"/>
                </a:lnTo>
                <a:lnTo>
                  <a:pt x="452234" y="210527"/>
                </a:lnTo>
                <a:lnTo>
                  <a:pt x="452234" y="83464"/>
                </a:lnTo>
                <a:close/>
              </a:path>
            </a:pathLst>
          </a:custGeom>
          <a:solidFill>
            <a:srgbClr val="D2232A"/>
          </a:solidFill>
        </p:spPr>
        <p:txBody>
          <a:bodyPr wrap="square" lIns="0" tIns="0" rIns="0" bIns="0" rtlCol="0"/>
          <a:lstStyle/>
          <a:p>
            <a:endParaRPr/>
          </a:p>
        </p:txBody>
      </p:sp>
      <p:sp>
        <p:nvSpPr>
          <p:cNvPr id="55" name="object 55"/>
          <p:cNvSpPr txBox="1"/>
          <p:nvPr/>
        </p:nvSpPr>
        <p:spPr>
          <a:xfrm>
            <a:off x="6425450" y="6548094"/>
            <a:ext cx="579120" cy="97155"/>
          </a:xfrm>
          <a:prstGeom prst="rect">
            <a:avLst/>
          </a:prstGeom>
          <a:solidFill>
            <a:srgbClr val="D2232A"/>
          </a:solidFill>
        </p:spPr>
        <p:txBody>
          <a:bodyPr vert="horz" wrap="square" lIns="0" tIns="635" rIns="0" bIns="0" rtlCol="0">
            <a:spAutoFit/>
          </a:bodyPr>
          <a:lstStyle/>
          <a:p>
            <a:pPr marL="29209">
              <a:lnSpc>
                <a:spcPct val="100000"/>
              </a:lnSpc>
              <a:spcBef>
                <a:spcPts val="5"/>
              </a:spcBef>
            </a:pPr>
            <a:r>
              <a:rPr sz="600" spc="-90" dirty="0">
                <a:solidFill>
                  <a:srgbClr val="FFFFFF"/>
                </a:solidFill>
                <a:latin typeface="Arial"/>
                <a:cs typeface="Arial"/>
              </a:rPr>
              <a:t>CLICK </a:t>
            </a:r>
            <a:r>
              <a:rPr sz="600" spc="-125" dirty="0">
                <a:solidFill>
                  <a:srgbClr val="FFFFFF"/>
                </a:solidFill>
                <a:latin typeface="Arial"/>
                <a:cs typeface="Arial"/>
              </a:rPr>
              <a:t>FOR</a:t>
            </a:r>
            <a:r>
              <a:rPr sz="600" spc="-105" dirty="0">
                <a:solidFill>
                  <a:srgbClr val="FFFFFF"/>
                </a:solidFill>
                <a:latin typeface="Arial"/>
                <a:cs typeface="Arial"/>
              </a:rPr>
              <a:t> </a:t>
            </a:r>
            <a:r>
              <a:rPr sz="600" spc="-114" dirty="0">
                <a:solidFill>
                  <a:srgbClr val="FFFFFF"/>
                </a:solidFill>
                <a:latin typeface="Arial"/>
                <a:cs typeface="Arial"/>
              </a:rPr>
              <a:t>YOURS</a:t>
            </a:r>
            <a:endParaRPr sz="600">
              <a:latin typeface="Arial"/>
              <a:cs typeface="Arial"/>
            </a:endParaRPr>
          </a:p>
        </p:txBody>
      </p:sp>
      <p:sp>
        <p:nvSpPr>
          <p:cNvPr id="56" name="object 56"/>
          <p:cNvSpPr txBox="1"/>
          <p:nvPr/>
        </p:nvSpPr>
        <p:spPr>
          <a:xfrm>
            <a:off x="5315407" y="6510235"/>
            <a:ext cx="1751330" cy="172085"/>
          </a:xfrm>
          <a:prstGeom prst="rect">
            <a:avLst/>
          </a:prstGeom>
          <a:solidFill>
            <a:srgbClr val="FFDF00"/>
          </a:solidFill>
        </p:spPr>
        <p:txBody>
          <a:bodyPr vert="horz" wrap="square" lIns="0" tIns="15240" rIns="0" bIns="0" rtlCol="0">
            <a:spAutoFit/>
          </a:bodyPr>
          <a:lstStyle/>
          <a:p>
            <a:pPr marL="49530">
              <a:lnSpc>
                <a:spcPts val="450"/>
              </a:lnSpc>
              <a:spcBef>
                <a:spcPts val="120"/>
              </a:spcBef>
            </a:pPr>
            <a:r>
              <a:rPr sz="400" b="1" spc="-35" dirty="0">
                <a:solidFill>
                  <a:srgbClr val="D2232A"/>
                </a:solidFill>
                <a:latin typeface="Arial"/>
                <a:cs typeface="Arial"/>
              </a:rPr>
              <a:t>DAN </a:t>
            </a:r>
            <a:r>
              <a:rPr sz="400" b="1" spc="-30" dirty="0">
                <a:solidFill>
                  <a:srgbClr val="D2232A"/>
                </a:solidFill>
                <a:latin typeface="Arial"/>
                <a:cs typeface="Arial"/>
              </a:rPr>
              <a:t>JENNINGS </a:t>
            </a:r>
            <a:r>
              <a:rPr sz="400" b="1" spc="-20" dirty="0">
                <a:solidFill>
                  <a:srgbClr val="D2232A"/>
                </a:solidFill>
                <a:latin typeface="Arial"/>
                <a:cs typeface="Arial"/>
              </a:rPr>
              <a:t>NISSAN</a:t>
            </a:r>
            <a:r>
              <a:rPr sz="400" b="1" spc="-45" dirty="0">
                <a:solidFill>
                  <a:srgbClr val="D2232A"/>
                </a:solidFill>
                <a:latin typeface="Arial"/>
                <a:cs typeface="Arial"/>
              </a:rPr>
              <a:t> </a:t>
            </a:r>
            <a:r>
              <a:rPr sz="400" b="1" spc="-15" dirty="0">
                <a:solidFill>
                  <a:srgbClr val="D2232A"/>
                </a:solidFill>
                <a:latin typeface="Arial"/>
                <a:cs typeface="Arial"/>
              </a:rPr>
              <a:t>WILL</a:t>
            </a:r>
            <a:endParaRPr sz="400">
              <a:latin typeface="Arial"/>
              <a:cs typeface="Arial"/>
            </a:endParaRPr>
          </a:p>
          <a:p>
            <a:pPr marL="46990">
              <a:lnSpc>
                <a:spcPts val="690"/>
              </a:lnSpc>
            </a:pPr>
            <a:r>
              <a:rPr sz="600" b="1" spc="-55" dirty="0">
                <a:latin typeface="Arial"/>
                <a:cs typeface="Arial"/>
              </a:rPr>
              <a:t>VALUE </a:t>
            </a:r>
            <a:r>
              <a:rPr sz="600" b="1" spc="-50" dirty="0">
                <a:latin typeface="Arial"/>
                <a:cs typeface="Arial"/>
              </a:rPr>
              <a:t>YOUR </a:t>
            </a:r>
            <a:r>
              <a:rPr sz="600" b="1" spc="-55" dirty="0">
                <a:latin typeface="Arial"/>
                <a:cs typeface="Arial"/>
              </a:rPr>
              <a:t>CAR </a:t>
            </a:r>
            <a:r>
              <a:rPr sz="600" b="1" spc="-65" dirty="0">
                <a:latin typeface="Arial"/>
                <a:cs typeface="Arial"/>
              </a:rPr>
              <a:t>BY</a:t>
            </a:r>
            <a:r>
              <a:rPr sz="600" b="1" spc="-110" dirty="0">
                <a:latin typeface="Arial"/>
                <a:cs typeface="Arial"/>
              </a:rPr>
              <a:t> </a:t>
            </a:r>
            <a:r>
              <a:rPr sz="600" b="1" spc="-25" dirty="0">
                <a:latin typeface="Arial"/>
                <a:cs typeface="Arial"/>
              </a:rPr>
              <a:t>TEXT!</a:t>
            </a:r>
            <a:endParaRPr sz="600">
              <a:latin typeface="Arial"/>
              <a:cs typeface="Arial"/>
            </a:endParaRPr>
          </a:p>
        </p:txBody>
      </p:sp>
      <p:sp>
        <p:nvSpPr>
          <p:cNvPr id="57" name="object 57"/>
          <p:cNvSpPr/>
          <p:nvPr/>
        </p:nvSpPr>
        <p:spPr>
          <a:xfrm>
            <a:off x="7086984" y="6454818"/>
            <a:ext cx="50800" cy="50800"/>
          </a:xfrm>
          <a:custGeom>
            <a:avLst/>
            <a:gdLst/>
            <a:ahLst/>
            <a:cxnLst/>
            <a:rect l="l" t="t" r="r" b="b"/>
            <a:pathLst>
              <a:path w="50800" h="50800">
                <a:moveTo>
                  <a:pt x="25285" y="50571"/>
                </a:moveTo>
                <a:lnTo>
                  <a:pt x="35130" y="48585"/>
                </a:lnTo>
                <a:lnTo>
                  <a:pt x="43167" y="43167"/>
                </a:lnTo>
                <a:lnTo>
                  <a:pt x="48585" y="35130"/>
                </a:lnTo>
                <a:lnTo>
                  <a:pt x="50571" y="25285"/>
                </a:lnTo>
                <a:lnTo>
                  <a:pt x="48585" y="15446"/>
                </a:lnTo>
                <a:lnTo>
                  <a:pt x="43167" y="7408"/>
                </a:lnTo>
                <a:lnTo>
                  <a:pt x="35130" y="1988"/>
                </a:lnTo>
                <a:lnTo>
                  <a:pt x="25285" y="0"/>
                </a:lnTo>
                <a:lnTo>
                  <a:pt x="15441" y="1988"/>
                </a:lnTo>
                <a:lnTo>
                  <a:pt x="7404" y="7408"/>
                </a:lnTo>
                <a:lnTo>
                  <a:pt x="1986" y="15446"/>
                </a:lnTo>
                <a:lnTo>
                  <a:pt x="0" y="25285"/>
                </a:lnTo>
                <a:lnTo>
                  <a:pt x="1986" y="35130"/>
                </a:lnTo>
                <a:lnTo>
                  <a:pt x="7404" y="43167"/>
                </a:lnTo>
                <a:lnTo>
                  <a:pt x="15441" y="48585"/>
                </a:lnTo>
                <a:lnTo>
                  <a:pt x="25285" y="50571"/>
                </a:lnTo>
                <a:close/>
              </a:path>
            </a:pathLst>
          </a:custGeom>
          <a:ln w="3175">
            <a:solidFill>
              <a:srgbClr val="FFFFFF"/>
            </a:solidFill>
          </a:ln>
        </p:spPr>
        <p:txBody>
          <a:bodyPr wrap="square" lIns="0" tIns="0" rIns="0" bIns="0" rtlCol="0"/>
          <a:lstStyle/>
          <a:p>
            <a:endParaRPr/>
          </a:p>
        </p:txBody>
      </p:sp>
      <p:sp>
        <p:nvSpPr>
          <p:cNvPr id="58" name="object 58"/>
          <p:cNvSpPr/>
          <p:nvPr/>
        </p:nvSpPr>
        <p:spPr>
          <a:xfrm>
            <a:off x="7100403" y="6468238"/>
            <a:ext cx="24130" cy="24130"/>
          </a:xfrm>
          <a:custGeom>
            <a:avLst/>
            <a:gdLst/>
            <a:ahLst/>
            <a:cxnLst/>
            <a:rect l="l" t="t" r="r" b="b"/>
            <a:pathLst>
              <a:path w="24129" h="24129">
                <a:moveTo>
                  <a:pt x="0" y="0"/>
                </a:moveTo>
                <a:lnTo>
                  <a:pt x="23736" y="23736"/>
                </a:lnTo>
              </a:path>
            </a:pathLst>
          </a:custGeom>
          <a:ln w="3175">
            <a:solidFill>
              <a:srgbClr val="FFFFFF"/>
            </a:solidFill>
          </a:ln>
        </p:spPr>
        <p:txBody>
          <a:bodyPr wrap="square" lIns="0" tIns="0" rIns="0" bIns="0" rtlCol="0"/>
          <a:lstStyle/>
          <a:p>
            <a:endParaRPr/>
          </a:p>
        </p:txBody>
      </p:sp>
      <p:sp>
        <p:nvSpPr>
          <p:cNvPr id="59" name="object 59"/>
          <p:cNvSpPr/>
          <p:nvPr/>
        </p:nvSpPr>
        <p:spPr>
          <a:xfrm>
            <a:off x="7100399" y="6468238"/>
            <a:ext cx="24130" cy="24130"/>
          </a:xfrm>
          <a:custGeom>
            <a:avLst/>
            <a:gdLst/>
            <a:ahLst/>
            <a:cxnLst/>
            <a:rect l="l" t="t" r="r" b="b"/>
            <a:pathLst>
              <a:path w="24129" h="24129">
                <a:moveTo>
                  <a:pt x="23736" y="0"/>
                </a:moveTo>
                <a:lnTo>
                  <a:pt x="0" y="23736"/>
                </a:lnTo>
              </a:path>
            </a:pathLst>
          </a:custGeom>
          <a:ln w="3175">
            <a:solidFill>
              <a:srgbClr val="FFFFFF"/>
            </a:solidFill>
          </a:ln>
        </p:spPr>
        <p:txBody>
          <a:bodyPr wrap="square" lIns="0" tIns="0" rIns="0" bIns="0" rtlCol="0"/>
          <a:lstStyle/>
          <a:p>
            <a:endParaRPr/>
          </a:p>
        </p:txBody>
      </p:sp>
      <p:sp>
        <p:nvSpPr>
          <p:cNvPr id="60" name="object 60"/>
          <p:cNvSpPr/>
          <p:nvPr/>
        </p:nvSpPr>
        <p:spPr>
          <a:xfrm>
            <a:off x="827532" y="1490470"/>
            <a:ext cx="73151" cy="73151"/>
          </a:xfrm>
          <a:prstGeom prst="rect">
            <a:avLst/>
          </a:prstGeom>
          <a:blipFill>
            <a:blip r:embed="rId21" cstate="print"/>
            <a:stretch>
              <a:fillRect/>
            </a:stretch>
          </a:blipFill>
        </p:spPr>
        <p:txBody>
          <a:bodyPr wrap="square" lIns="0" tIns="0" rIns="0" bIns="0" rtlCol="0"/>
          <a:lstStyle/>
          <a:p>
            <a:endParaRPr/>
          </a:p>
        </p:txBody>
      </p:sp>
      <p:sp>
        <p:nvSpPr>
          <p:cNvPr id="61" name="object 61"/>
          <p:cNvSpPr/>
          <p:nvPr/>
        </p:nvSpPr>
        <p:spPr>
          <a:xfrm>
            <a:off x="2022183" y="2164303"/>
            <a:ext cx="372745" cy="372745"/>
          </a:xfrm>
          <a:custGeom>
            <a:avLst/>
            <a:gdLst/>
            <a:ahLst/>
            <a:cxnLst/>
            <a:rect l="l" t="t" r="r" b="b"/>
            <a:pathLst>
              <a:path w="372744" h="372744">
                <a:moveTo>
                  <a:pt x="173259" y="0"/>
                </a:moveTo>
                <a:lnTo>
                  <a:pt x="126427" y="9365"/>
                </a:lnTo>
                <a:lnTo>
                  <a:pt x="82954" y="30681"/>
                </a:lnTo>
                <a:lnTo>
                  <a:pt x="45350" y="63771"/>
                </a:ln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close/>
              </a:path>
            </a:pathLst>
          </a:custGeom>
          <a:solidFill>
            <a:srgbClr val="90C33E"/>
          </a:solidFill>
        </p:spPr>
        <p:txBody>
          <a:bodyPr wrap="square" lIns="0" tIns="0" rIns="0" bIns="0" rtlCol="0"/>
          <a:lstStyle/>
          <a:p>
            <a:endParaRPr/>
          </a:p>
        </p:txBody>
      </p:sp>
      <p:sp>
        <p:nvSpPr>
          <p:cNvPr id="62" name="object 62"/>
          <p:cNvSpPr/>
          <p:nvPr/>
        </p:nvSpPr>
        <p:spPr>
          <a:xfrm>
            <a:off x="2022183" y="2164303"/>
            <a:ext cx="372745" cy="372745"/>
          </a:xfrm>
          <a:custGeom>
            <a:avLst/>
            <a:gdLst/>
            <a:ahLst/>
            <a:cxnLst/>
            <a:rect l="l" t="t" r="r" b="b"/>
            <a:pathLst>
              <a:path w="372744" h="372744">
                <a:moveTo>
                  <a:pt x="45350" y="63771"/>
                </a:move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lnTo>
                  <a:pt x="126427" y="9365"/>
                </a:lnTo>
                <a:lnTo>
                  <a:pt x="82954" y="30681"/>
                </a:lnTo>
                <a:lnTo>
                  <a:pt x="45350" y="63771"/>
                </a:lnTo>
                <a:close/>
              </a:path>
            </a:pathLst>
          </a:custGeom>
          <a:ln w="20091">
            <a:solidFill>
              <a:srgbClr val="FFFFFF"/>
            </a:solidFill>
          </a:ln>
        </p:spPr>
        <p:txBody>
          <a:bodyPr wrap="square" lIns="0" tIns="0" rIns="0" bIns="0" rtlCol="0"/>
          <a:lstStyle/>
          <a:p>
            <a:endParaRPr/>
          </a:p>
        </p:txBody>
      </p:sp>
      <p:sp>
        <p:nvSpPr>
          <p:cNvPr id="63" name="object 63"/>
          <p:cNvSpPr/>
          <p:nvPr/>
        </p:nvSpPr>
        <p:spPr>
          <a:xfrm>
            <a:off x="2148070" y="2207754"/>
            <a:ext cx="183515" cy="210820"/>
          </a:xfrm>
          <a:custGeom>
            <a:avLst/>
            <a:gdLst/>
            <a:ahLst/>
            <a:cxnLst/>
            <a:rect l="l" t="t" r="r" b="b"/>
            <a:pathLst>
              <a:path w="183514" h="210819">
                <a:moveTo>
                  <a:pt x="183070" y="0"/>
                </a:moveTo>
                <a:lnTo>
                  <a:pt x="0" y="210604"/>
                </a:lnTo>
              </a:path>
            </a:pathLst>
          </a:custGeom>
          <a:ln w="40182">
            <a:solidFill>
              <a:srgbClr val="FFFFFF"/>
            </a:solidFill>
          </a:ln>
        </p:spPr>
        <p:txBody>
          <a:bodyPr wrap="square" lIns="0" tIns="0" rIns="0" bIns="0" rtlCol="0"/>
          <a:lstStyle/>
          <a:p>
            <a:endParaRPr/>
          </a:p>
        </p:txBody>
      </p:sp>
      <p:sp>
        <p:nvSpPr>
          <p:cNvPr id="64" name="object 64"/>
          <p:cNvSpPr/>
          <p:nvPr/>
        </p:nvSpPr>
        <p:spPr>
          <a:xfrm>
            <a:off x="2144405" y="2308592"/>
            <a:ext cx="113030" cy="109855"/>
          </a:xfrm>
          <a:custGeom>
            <a:avLst/>
            <a:gdLst/>
            <a:ahLst/>
            <a:cxnLst/>
            <a:rect l="l" t="t" r="r" b="b"/>
            <a:pathLst>
              <a:path w="113030" h="109855">
                <a:moveTo>
                  <a:pt x="112864" y="98120"/>
                </a:moveTo>
                <a:lnTo>
                  <a:pt x="3657" y="109766"/>
                </a:lnTo>
                <a:lnTo>
                  <a:pt x="0" y="0"/>
                </a:lnTo>
              </a:path>
            </a:pathLst>
          </a:custGeom>
          <a:ln w="40182">
            <a:solidFill>
              <a:srgbClr val="FFFFFF"/>
            </a:solidFill>
          </a:ln>
        </p:spPr>
        <p:txBody>
          <a:bodyPr wrap="square" lIns="0" tIns="0" rIns="0" bIns="0" rtlCol="0"/>
          <a:lstStyle/>
          <a:p>
            <a:endParaRPr/>
          </a:p>
        </p:txBody>
      </p:sp>
      <p:sp>
        <p:nvSpPr>
          <p:cNvPr id="65" name="object 65"/>
          <p:cNvSpPr/>
          <p:nvPr/>
        </p:nvSpPr>
        <p:spPr>
          <a:xfrm>
            <a:off x="3368915" y="3631691"/>
            <a:ext cx="372745" cy="372745"/>
          </a:xfrm>
          <a:custGeom>
            <a:avLst/>
            <a:gdLst/>
            <a:ahLst/>
            <a:cxnLst/>
            <a:rect l="l" t="t" r="r" b="b"/>
            <a:pathLst>
              <a:path w="372745" h="372745">
                <a:moveTo>
                  <a:pt x="173259" y="0"/>
                </a:moveTo>
                <a:lnTo>
                  <a:pt x="126427" y="9365"/>
                </a:lnTo>
                <a:lnTo>
                  <a:pt x="82954" y="30681"/>
                </a:lnTo>
                <a:lnTo>
                  <a:pt x="45350" y="63771"/>
                </a:ln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close/>
              </a:path>
            </a:pathLst>
          </a:custGeom>
          <a:solidFill>
            <a:srgbClr val="90C33E"/>
          </a:solidFill>
        </p:spPr>
        <p:txBody>
          <a:bodyPr wrap="square" lIns="0" tIns="0" rIns="0" bIns="0" rtlCol="0"/>
          <a:lstStyle/>
          <a:p>
            <a:endParaRPr/>
          </a:p>
        </p:txBody>
      </p:sp>
      <p:sp>
        <p:nvSpPr>
          <p:cNvPr id="66" name="object 66"/>
          <p:cNvSpPr/>
          <p:nvPr/>
        </p:nvSpPr>
        <p:spPr>
          <a:xfrm>
            <a:off x="3368915" y="3631691"/>
            <a:ext cx="372745" cy="372745"/>
          </a:xfrm>
          <a:custGeom>
            <a:avLst/>
            <a:gdLst/>
            <a:ahLst/>
            <a:cxnLst/>
            <a:rect l="l" t="t" r="r" b="b"/>
            <a:pathLst>
              <a:path w="372745" h="372745">
                <a:moveTo>
                  <a:pt x="45350" y="63771"/>
                </a:move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lnTo>
                  <a:pt x="126427" y="9365"/>
                </a:lnTo>
                <a:lnTo>
                  <a:pt x="82954" y="30681"/>
                </a:lnTo>
                <a:lnTo>
                  <a:pt x="45350" y="63771"/>
                </a:lnTo>
                <a:close/>
              </a:path>
            </a:pathLst>
          </a:custGeom>
          <a:ln w="20091">
            <a:solidFill>
              <a:srgbClr val="FFFFFF"/>
            </a:solidFill>
          </a:ln>
        </p:spPr>
        <p:txBody>
          <a:bodyPr wrap="square" lIns="0" tIns="0" rIns="0" bIns="0" rtlCol="0"/>
          <a:lstStyle/>
          <a:p>
            <a:endParaRPr/>
          </a:p>
        </p:txBody>
      </p:sp>
      <p:sp>
        <p:nvSpPr>
          <p:cNvPr id="67" name="object 67"/>
          <p:cNvSpPr/>
          <p:nvPr/>
        </p:nvSpPr>
        <p:spPr>
          <a:xfrm>
            <a:off x="3494803" y="3675142"/>
            <a:ext cx="183515" cy="210820"/>
          </a:xfrm>
          <a:custGeom>
            <a:avLst/>
            <a:gdLst/>
            <a:ahLst/>
            <a:cxnLst/>
            <a:rect l="l" t="t" r="r" b="b"/>
            <a:pathLst>
              <a:path w="183514" h="210820">
                <a:moveTo>
                  <a:pt x="183070" y="0"/>
                </a:moveTo>
                <a:lnTo>
                  <a:pt x="0" y="210604"/>
                </a:lnTo>
              </a:path>
            </a:pathLst>
          </a:custGeom>
          <a:ln w="40182">
            <a:solidFill>
              <a:srgbClr val="FFFFFF"/>
            </a:solidFill>
          </a:ln>
        </p:spPr>
        <p:txBody>
          <a:bodyPr wrap="square" lIns="0" tIns="0" rIns="0" bIns="0" rtlCol="0"/>
          <a:lstStyle/>
          <a:p>
            <a:endParaRPr/>
          </a:p>
        </p:txBody>
      </p:sp>
      <p:sp>
        <p:nvSpPr>
          <p:cNvPr id="68" name="object 68"/>
          <p:cNvSpPr/>
          <p:nvPr/>
        </p:nvSpPr>
        <p:spPr>
          <a:xfrm>
            <a:off x="3491138" y="3775981"/>
            <a:ext cx="113030" cy="109855"/>
          </a:xfrm>
          <a:custGeom>
            <a:avLst/>
            <a:gdLst/>
            <a:ahLst/>
            <a:cxnLst/>
            <a:rect l="l" t="t" r="r" b="b"/>
            <a:pathLst>
              <a:path w="113029" h="109854">
                <a:moveTo>
                  <a:pt x="112864" y="98120"/>
                </a:moveTo>
                <a:lnTo>
                  <a:pt x="3657" y="109766"/>
                </a:lnTo>
                <a:lnTo>
                  <a:pt x="0" y="0"/>
                </a:lnTo>
              </a:path>
            </a:pathLst>
          </a:custGeom>
          <a:ln w="40182">
            <a:solidFill>
              <a:srgbClr val="FFFFFF"/>
            </a:solidFill>
          </a:ln>
        </p:spPr>
        <p:txBody>
          <a:bodyPr wrap="square" lIns="0" tIns="0" rIns="0" bIns="0" rtlCol="0"/>
          <a:lstStyle/>
          <a:p>
            <a:endParaRPr/>
          </a:p>
        </p:txBody>
      </p:sp>
      <p:sp>
        <p:nvSpPr>
          <p:cNvPr id="69" name="object 69"/>
          <p:cNvSpPr/>
          <p:nvPr/>
        </p:nvSpPr>
        <p:spPr>
          <a:xfrm>
            <a:off x="6639900" y="3284055"/>
            <a:ext cx="372745" cy="372745"/>
          </a:xfrm>
          <a:custGeom>
            <a:avLst/>
            <a:gdLst/>
            <a:ahLst/>
            <a:cxnLst/>
            <a:rect l="l" t="t" r="r" b="b"/>
            <a:pathLst>
              <a:path w="372745" h="372745">
                <a:moveTo>
                  <a:pt x="173259" y="0"/>
                </a:moveTo>
                <a:lnTo>
                  <a:pt x="126427" y="9365"/>
                </a:lnTo>
                <a:lnTo>
                  <a:pt x="82954" y="30681"/>
                </a:lnTo>
                <a:lnTo>
                  <a:pt x="45350" y="63771"/>
                </a:ln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close/>
              </a:path>
            </a:pathLst>
          </a:custGeom>
          <a:solidFill>
            <a:srgbClr val="90C33E"/>
          </a:solidFill>
        </p:spPr>
        <p:txBody>
          <a:bodyPr wrap="square" lIns="0" tIns="0" rIns="0" bIns="0" rtlCol="0"/>
          <a:lstStyle/>
          <a:p>
            <a:endParaRPr/>
          </a:p>
        </p:txBody>
      </p:sp>
      <p:sp>
        <p:nvSpPr>
          <p:cNvPr id="70" name="object 70"/>
          <p:cNvSpPr/>
          <p:nvPr/>
        </p:nvSpPr>
        <p:spPr>
          <a:xfrm>
            <a:off x="6639900" y="3284055"/>
            <a:ext cx="372745" cy="372745"/>
          </a:xfrm>
          <a:custGeom>
            <a:avLst/>
            <a:gdLst/>
            <a:ahLst/>
            <a:cxnLst/>
            <a:rect l="l" t="t" r="r" b="b"/>
            <a:pathLst>
              <a:path w="372745" h="372745">
                <a:moveTo>
                  <a:pt x="45350" y="63771"/>
                </a:move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lnTo>
                  <a:pt x="126427" y="9365"/>
                </a:lnTo>
                <a:lnTo>
                  <a:pt x="82954" y="30681"/>
                </a:lnTo>
                <a:lnTo>
                  <a:pt x="45350" y="63771"/>
                </a:lnTo>
                <a:close/>
              </a:path>
            </a:pathLst>
          </a:custGeom>
          <a:ln w="20091">
            <a:solidFill>
              <a:srgbClr val="FFFFFF"/>
            </a:solidFill>
          </a:ln>
        </p:spPr>
        <p:txBody>
          <a:bodyPr wrap="square" lIns="0" tIns="0" rIns="0" bIns="0" rtlCol="0"/>
          <a:lstStyle/>
          <a:p>
            <a:endParaRPr/>
          </a:p>
        </p:txBody>
      </p:sp>
      <p:sp>
        <p:nvSpPr>
          <p:cNvPr id="71" name="object 71"/>
          <p:cNvSpPr/>
          <p:nvPr/>
        </p:nvSpPr>
        <p:spPr>
          <a:xfrm>
            <a:off x="6765791" y="3327505"/>
            <a:ext cx="183515" cy="210820"/>
          </a:xfrm>
          <a:custGeom>
            <a:avLst/>
            <a:gdLst/>
            <a:ahLst/>
            <a:cxnLst/>
            <a:rect l="l" t="t" r="r" b="b"/>
            <a:pathLst>
              <a:path w="183515" h="210820">
                <a:moveTo>
                  <a:pt x="183070" y="0"/>
                </a:moveTo>
                <a:lnTo>
                  <a:pt x="0" y="210604"/>
                </a:lnTo>
              </a:path>
            </a:pathLst>
          </a:custGeom>
          <a:ln w="40182">
            <a:solidFill>
              <a:srgbClr val="FFFFFF"/>
            </a:solidFill>
          </a:ln>
        </p:spPr>
        <p:txBody>
          <a:bodyPr wrap="square" lIns="0" tIns="0" rIns="0" bIns="0" rtlCol="0"/>
          <a:lstStyle/>
          <a:p>
            <a:endParaRPr/>
          </a:p>
        </p:txBody>
      </p:sp>
      <p:sp>
        <p:nvSpPr>
          <p:cNvPr id="72" name="object 72"/>
          <p:cNvSpPr/>
          <p:nvPr/>
        </p:nvSpPr>
        <p:spPr>
          <a:xfrm>
            <a:off x="6762126" y="3428343"/>
            <a:ext cx="113030" cy="109855"/>
          </a:xfrm>
          <a:custGeom>
            <a:avLst/>
            <a:gdLst/>
            <a:ahLst/>
            <a:cxnLst/>
            <a:rect l="l" t="t" r="r" b="b"/>
            <a:pathLst>
              <a:path w="113029" h="109854">
                <a:moveTo>
                  <a:pt x="112864" y="98120"/>
                </a:moveTo>
                <a:lnTo>
                  <a:pt x="3657" y="109766"/>
                </a:lnTo>
                <a:lnTo>
                  <a:pt x="0" y="0"/>
                </a:lnTo>
              </a:path>
            </a:pathLst>
          </a:custGeom>
          <a:ln w="40182">
            <a:solidFill>
              <a:srgbClr val="FFFFFF"/>
            </a:solidFill>
          </a:ln>
        </p:spPr>
        <p:txBody>
          <a:bodyPr wrap="square" lIns="0" tIns="0" rIns="0" bIns="0" rtlCol="0"/>
          <a:lstStyle/>
          <a:p>
            <a:endParaRPr/>
          </a:p>
        </p:txBody>
      </p:sp>
      <p:sp>
        <p:nvSpPr>
          <p:cNvPr id="73" name="object 73"/>
          <p:cNvSpPr/>
          <p:nvPr/>
        </p:nvSpPr>
        <p:spPr>
          <a:xfrm>
            <a:off x="8370684" y="4280915"/>
            <a:ext cx="372745" cy="372745"/>
          </a:xfrm>
          <a:custGeom>
            <a:avLst/>
            <a:gdLst/>
            <a:ahLst/>
            <a:cxnLst/>
            <a:rect l="l" t="t" r="r" b="b"/>
            <a:pathLst>
              <a:path w="372745" h="372745">
                <a:moveTo>
                  <a:pt x="173259" y="0"/>
                </a:moveTo>
                <a:lnTo>
                  <a:pt x="126427" y="9365"/>
                </a:lnTo>
                <a:lnTo>
                  <a:pt x="82954" y="30681"/>
                </a:lnTo>
                <a:lnTo>
                  <a:pt x="45350" y="63771"/>
                </a:ln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close/>
              </a:path>
            </a:pathLst>
          </a:custGeom>
          <a:solidFill>
            <a:srgbClr val="90C33E"/>
          </a:solidFill>
        </p:spPr>
        <p:txBody>
          <a:bodyPr wrap="square" lIns="0" tIns="0" rIns="0" bIns="0" rtlCol="0"/>
          <a:lstStyle/>
          <a:p>
            <a:endParaRPr/>
          </a:p>
        </p:txBody>
      </p:sp>
      <p:sp>
        <p:nvSpPr>
          <p:cNvPr id="74" name="object 74"/>
          <p:cNvSpPr/>
          <p:nvPr/>
        </p:nvSpPr>
        <p:spPr>
          <a:xfrm>
            <a:off x="8370684" y="4280915"/>
            <a:ext cx="372745" cy="372745"/>
          </a:xfrm>
          <a:custGeom>
            <a:avLst/>
            <a:gdLst/>
            <a:ahLst/>
            <a:cxnLst/>
            <a:rect l="l" t="t" r="r" b="b"/>
            <a:pathLst>
              <a:path w="372745" h="372745">
                <a:moveTo>
                  <a:pt x="45350" y="63771"/>
                </a:move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lnTo>
                  <a:pt x="126427" y="9365"/>
                </a:lnTo>
                <a:lnTo>
                  <a:pt x="82954" y="30681"/>
                </a:lnTo>
                <a:lnTo>
                  <a:pt x="45350" y="63771"/>
                </a:lnTo>
                <a:close/>
              </a:path>
            </a:pathLst>
          </a:custGeom>
          <a:ln w="20091">
            <a:solidFill>
              <a:srgbClr val="FFFFFF"/>
            </a:solidFill>
          </a:ln>
        </p:spPr>
        <p:txBody>
          <a:bodyPr wrap="square" lIns="0" tIns="0" rIns="0" bIns="0" rtlCol="0"/>
          <a:lstStyle/>
          <a:p>
            <a:endParaRPr/>
          </a:p>
        </p:txBody>
      </p:sp>
      <p:sp>
        <p:nvSpPr>
          <p:cNvPr id="75" name="object 75"/>
          <p:cNvSpPr/>
          <p:nvPr/>
        </p:nvSpPr>
        <p:spPr>
          <a:xfrm>
            <a:off x="8496576" y="4324365"/>
            <a:ext cx="183515" cy="210820"/>
          </a:xfrm>
          <a:custGeom>
            <a:avLst/>
            <a:gdLst/>
            <a:ahLst/>
            <a:cxnLst/>
            <a:rect l="l" t="t" r="r" b="b"/>
            <a:pathLst>
              <a:path w="183515" h="210820">
                <a:moveTo>
                  <a:pt x="183070" y="0"/>
                </a:moveTo>
                <a:lnTo>
                  <a:pt x="0" y="210604"/>
                </a:lnTo>
              </a:path>
            </a:pathLst>
          </a:custGeom>
          <a:ln w="40182">
            <a:solidFill>
              <a:srgbClr val="FFFFFF"/>
            </a:solidFill>
          </a:ln>
        </p:spPr>
        <p:txBody>
          <a:bodyPr wrap="square" lIns="0" tIns="0" rIns="0" bIns="0" rtlCol="0"/>
          <a:lstStyle/>
          <a:p>
            <a:endParaRPr/>
          </a:p>
        </p:txBody>
      </p:sp>
      <p:sp>
        <p:nvSpPr>
          <p:cNvPr id="76" name="object 76"/>
          <p:cNvSpPr/>
          <p:nvPr/>
        </p:nvSpPr>
        <p:spPr>
          <a:xfrm>
            <a:off x="8492910" y="4425203"/>
            <a:ext cx="113030" cy="109855"/>
          </a:xfrm>
          <a:custGeom>
            <a:avLst/>
            <a:gdLst/>
            <a:ahLst/>
            <a:cxnLst/>
            <a:rect l="l" t="t" r="r" b="b"/>
            <a:pathLst>
              <a:path w="113029" h="109854">
                <a:moveTo>
                  <a:pt x="112864" y="98120"/>
                </a:moveTo>
                <a:lnTo>
                  <a:pt x="3657" y="109766"/>
                </a:lnTo>
                <a:lnTo>
                  <a:pt x="0" y="0"/>
                </a:lnTo>
              </a:path>
            </a:pathLst>
          </a:custGeom>
          <a:ln w="40182">
            <a:solidFill>
              <a:srgbClr val="FFFFFF"/>
            </a:solidFill>
          </a:ln>
        </p:spPr>
        <p:txBody>
          <a:bodyPr wrap="square" lIns="0" tIns="0" rIns="0" bIns="0" rtlCol="0"/>
          <a:lstStyle/>
          <a:p>
            <a:endParaRPr/>
          </a:p>
        </p:txBody>
      </p:sp>
      <p:sp>
        <p:nvSpPr>
          <p:cNvPr id="77" name="object 77"/>
          <p:cNvSpPr/>
          <p:nvPr/>
        </p:nvSpPr>
        <p:spPr>
          <a:xfrm>
            <a:off x="6932124" y="6082120"/>
            <a:ext cx="372745" cy="372745"/>
          </a:xfrm>
          <a:custGeom>
            <a:avLst/>
            <a:gdLst/>
            <a:ahLst/>
            <a:cxnLst/>
            <a:rect l="l" t="t" r="r" b="b"/>
            <a:pathLst>
              <a:path w="372745" h="372745">
                <a:moveTo>
                  <a:pt x="173259" y="0"/>
                </a:moveTo>
                <a:lnTo>
                  <a:pt x="126427" y="9365"/>
                </a:lnTo>
                <a:lnTo>
                  <a:pt x="82954" y="30681"/>
                </a:lnTo>
                <a:lnTo>
                  <a:pt x="45350" y="63771"/>
                </a:ln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close/>
              </a:path>
            </a:pathLst>
          </a:custGeom>
          <a:solidFill>
            <a:srgbClr val="90C33E"/>
          </a:solidFill>
        </p:spPr>
        <p:txBody>
          <a:bodyPr wrap="square" lIns="0" tIns="0" rIns="0" bIns="0" rtlCol="0"/>
          <a:lstStyle/>
          <a:p>
            <a:endParaRPr/>
          </a:p>
        </p:txBody>
      </p:sp>
      <p:sp>
        <p:nvSpPr>
          <p:cNvPr id="78" name="object 78"/>
          <p:cNvSpPr/>
          <p:nvPr/>
        </p:nvSpPr>
        <p:spPr>
          <a:xfrm>
            <a:off x="6932124" y="6082120"/>
            <a:ext cx="372745" cy="372745"/>
          </a:xfrm>
          <a:custGeom>
            <a:avLst/>
            <a:gdLst/>
            <a:ahLst/>
            <a:cxnLst/>
            <a:rect l="l" t="t" r="r" b="b"/>
            <a:pathLst>
              <a:path w="372745" h="372745">
                <a:moveTo>
                  <a:pt x="45350" y="63771"/>
                </a:move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lnTo>
                  <a:pt x="126427" y="9365"/>
                </a:lnTo>
                <a:lnTo>
                  <a:pt x="82954" y="30681"/>
                </a:lnTo>
                <a:lnTo>
                  <a:pt x="45350" y="63771"/>
                </a:lnTo>
                <a:close/>
              </a:path>
            </a:pathLst>
          </a:custGeom>
          <a:ln w="20091">
            <a:solidFill>
              <a:srgbClr val="FFFFFF"/>
            </a:solidFill>
          </a:ln>
        </p:spPr>
        <p:txBody>
          <a:bodyPr wrap="square" lIns="0" tIns="0" rIns="0" bIns="0" rtlCol="0"/>
          <a:lstStyle/>
          <a:p>
            <a:endParaRPr/>
          </a:p>
        </p:txBody>
      </p:sp>
      <p:sp>
        <p:nvSpPr>
          <p:cNvPr id="79" name="object 79"/>
          <p:cNvSpPr/>
          <p:nvPr/>
        </p:nvSpPr>
        <p:spPr>
          <a:xfrm>
            <a:off x="7058009" y="6125570"/>
            <a:ext cx="183515" cy="210820"/>
          </a:xfrm>
          <a:custGeom>
            <a:avLst/>
            <a:gdLst/>
            <a:ahLst/>
            <a:cxnLst/>
            <a:rect l="l" t="t" r="r" b="b"/>
            <a:pathLst>
              <a:path w="183515" h="210820">
                <a:moveTo>
                  <a:pt x="183070" y="0"/>
                </a:moveTo>
                <a:lnTo>
                  <a:pt x="0" y="210604"/>
                </a:lnTo>
              </a:path>
            </a:pathLst>
          </a:custGeom>
          <a:ln w="40182">
            <a:solidFill>
              <a:srgbClr val="FFFFFF"/>
            </a:solidFill>
          </a:ln>
        </p:spPr>
        <p:txBody>
          <a:bodyPr wrap="square" lIns="0" tIns="0" rIns="0" bIns="0" rtlCol="0"/>
          <a:lstStyle/>
          <a:p>
            <a:endParaRPr/>
          </a:p>
        </p:txBody>
      </p:sp>
      <p:sp>
        <p:nvSpPr>
          <p:cNvPr id="80" name="object 80"/>
          <p:cNvSpPr/>
          <p:nvPr/>
        </p:nvSpPr>
        <p:spPr>
          <a:xfrm>
            <a:off x="7054344" y="6226408"/>
            <a:ext cx="113030" cy="109855"/>
          </a:xfrm>
          <a:custGeom>
            <a:avLst/>
            <a:gdLst/>
            <a:ahLst/>
            <a:cxnLst/>
            <a:rect l="l" t="t" r="r" b="b"/>
            <a:pathLst>
              <a:path w="113029" h="109854">
                <a:moveTo>
                  <a:pt x="112864" y="98120"/>
                </a:moveTo>
                <a:lnTo>
                  <a:pt x="3657" y="109766"/>
                </a:lnTo>
                <a:lnTo>
                  <a:pt x="0" y="0"/>
                </a:lnTo>
              </a:path>
            </a:pathLst>
          </a:custGeom>
          <a:ln w="40182">
            <a:solidFill>
              <a:srgbClr val="FFFFFF"/>
            </a:solidFill>
          </a:ln>
        </p:spPr>
        <p:txBody>
          <a:bodyPr wrap="square" lIns="0" tIns="0" rIns="0" bIns="0" rtlCol="0"/>
          <a:lstStyle/>
          <a:p>
            <a:endParaRPr/>
          </a:p>
        </p:txBody>
      </p:sp>
      <p:sp>
        <p:nvSpPr>
          <p:cNvPr id="81" name="object 81"/>
          <p:cNvSpPr/>
          <p:nvPr/>
        </p:nvSpPr>
        <p:spPr>
          <a:xfrm>
            <a:off x="2410800" y="4847679"/>
            <a:ext cx="372745" cy="372745"/>
          </a:xfrm>
          <a:custGeom>
            <a:avLst/>
            <a:gdLst/>
            <a:ahLst/>
            <a:cxnLst/>
            <a:rect l="l" t="t" r="r" b="b"/>
            <a:pathLst>
              <a:path w="372744" h="372745">
                <a:moveTo>
                  <a:pt x="173259" y="0"/>
                </a:moveTo>
                <a:lnTo>
                  <a:pt x="126427" y="9365"/>
                </a:lnTo>
                <a:lnTo>
                  <a:pt x="82954" y="30681"/>
                </a:lnTo>
                <a:lnTo>
                  <a:pt x="45350" y="63771"/>
                </a:ln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close/>
              </a:path>
            </a:pathLst>
          </a:custGeom>
          <a:solidFill>
            <a:srgbClr val="90C33E"/>
          </a:solidFill>
        </p:spPr>
        <p:txBody>
          <a:bodyPr wrap="square" lIns="0" tIns="0" rIns="0" bIns="0" rtlCol="0"/>
          <a:lstStyle/>
          <a:p>
            <a:endParaRPr/>
          </a:p>
        </p:txBody>
      </p:sp>
      <p:sp>
        <p:nvSpPr>
          <p:cNvPr id="82" name="object 82"/>
          <p:cNvSpPr/>
          <p:nvPr/>
        </p:nvSpPr>
        <p:spPr>
          <a:xfrm>
            <a:off x="2410800" y="4847679"/>
            <a:ext cx="372745" cy="372745"/>
          </a:xfrm>
          <a:custGeom>
            <a:avLst/>
            <a:gdLst/>
            <a:ahLst/>
            <a:cxnLst/>
            <a:rect l="l" t="t" r="r" b="b"/>
            <a:pathLst>
              <a:path w="372744" h="372745">
                <a:moveTo>
                  <a:pt x="45350" y="63771"/>
                </a:move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lnTo>
                  <a:pt x="126427" y="9365"/>
                </a:lnTo>
                <a:lnTo>
                  <a:pt x="82954" y="30681"/>
                </a:lnTo>
                <a:lnTo>
                  <a:pt x="45350" y="63771"/>
                </a:lnTo>
                <a:close/>
              </a:path>
            </a:pathLst>
          </a:custGeom>
          <a:ln w="20091">
            <a:solidFill>
              <a:srgbClr val="FFFFFF"/>
            </a:solidFill>
          </a:ln>
        </p:spPr>
        <p:txBody>
          <a:bodyPr wrap="square" lIns="0" tIns="0" rIns="0" bIns="0" rtlCol="0"/>
          <a:lstStyle/>
          <a:p>
            <a:endParaRPr/>
          </a:p>
        </p:txBody>
      </p:sp>
      <p:sp>
        <p:nvSpPr>
          <p:cNvPr id="83" name="object 83"/>
          <p:cNvSpPr/>
          <p:nvPr/>
        </p:nvSpPr>
        <p:spPr>
          <a:xfrm>
            <a:off x="2536691" y="4891130"/>
            <a:ext cx="183515" cy="210820"/>
          </a:xfrm>
          <a:custGeom>
            <a:avLst/>
            <a:gdLst/>
            <a:ahLst/>
            <a:cxnLst/>
            <a:rect l="l" t="t" r="r" b="b"/>
            <a:pathLst>
              <a:path w="183514" h="210820">
                <a:moveTo>
                  <a:pt x="183070" y="0"/>
                </a:moveTo>
                <a:lnTo>
                  <a:pt x="0" y="210604"/>
                </a:lnTo>
              </a:path>
            </a:pathLst>
          </a:custGeom>
          <a:ln w="40182">
            <a:solidFill>
              <a:srgbClr val="FFFFFF"/>
            </a:solidFill>
          </a:ln>
        </p:spPr>
        <p:txBody>
          <a:bodyPr wrap="square" lIns="0" tIns="0" rIns="0" bIns="0" rtlCol="0"/>
          <a:lstStyle/>
          <a:p>
            <a:endParaRPr/>
          </a:p>
        </p:txBody>
      </p:sp>
      <p:sp>
        <p:nvSpPr>
          <p:cNvPr id="84" name="object 84"/>
          <p:cNvSpPr/>
          <p:nvPr/>
        </p:nvSpPr>
        <p:spPr>
          <a:xfrm>
            <a:off x="2533026" y="4991968"/>
            <a:ext cx="113030" cy="109855"/>
          </a:xfrm>
          <a:custGeom>
            <a:avLst/>
            <a:gdLst/>
            <a:ahLst/>
            <a:cxnLst/>
            <a:rect l="l" t="t" r="r" b="b"/>
            <a:pathLst>
              <a:path w="113030" h="109854">
                <a:moveTo>
                  <a:pt x="112864" y="98120"/>
                </a:moveTo>
                <a:lnTo>
                  <a:pt x="3657" y="109766"/>
                </a:lnTo>
                <a:lnTo>
                  <a:pt x="0" y="0"/>
                </a:lnTo>
              </a:path>
            </a:pathLst>
          </a:custGeom>
          <a:ln w="40182">
            <a:solidFill>
              <a:srgbClr val="FFFFFF"/>
            </a:solidFill>
          </a:ln>
        </p:spPr>
        <p:txBody>
          <a:bodyPr wrap="square" lIns="0" tIns="0" rIns="0" bIns="0" rtlCol="0"/>
          <a:lstStyle/>
          <a:p>
            <a:endParaRPr/>
          </a:p>
        </p:txBody>
      </p:sp>
      <p:sp>
        <p:nvSpPr>
          <p:cNvPr id="85" name="object 85"/>
          <p:cNvSpPr/>
          <p:nvPr/>
        </p:nvSpPr>
        <p:spPr>
          <a:xfrm>
            <a:off x="2598256" y="6283285"/>
            <a:ext cx="372745" cy="372745"/>
          </a:xfrm>
          <a:custGeom>
            <a:avLst/>
            <a:gdLst/>
            <a:ahLst/>
            <a:cxnLst/>
            <a:rect l="l" t="t" r="r" b="b"/>
            <a:pathLst>
              <a:path w="372744" h="372745">
                <a:moveTo>
                  <a:pt x="173259" y="0"/>
                </a:moveTo>
                <a:lnTo>
                  <a:pt x="126427" y="9365"/>
                </a:lnTo>
                <a:lnTo>
                  <a:pt x="82954" y="30681"/>
                </a:lnTo>
                <a:lnTo>
                  <a:pt x="45350" y="63771"/>
                </a:ln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close/>
              </a:path>
            </a:pathLst>
          </a:custGeom>
          <a:solidFill>
            <a:srgbClr val="90C33E"/>
          </a:solidFill>
        </p:spPr>
        <p:txBody>
          <a:bodyPr wrap="square" lIns="0" tIns="0" rIns="0" bIns="0" rtlCol="0"/>
          <a:lstStyle/>
          <a:p>
            <a:endParaRPr/>
          </a:p>
        </p:txBody>
      </p:sp>
      <p:sp>
        <p:nvSpPr>
          <p:cNvPr id="86" name="object 86"/>
          <p:cNvSpPr/>
          <p:nvPr/>
        </p:nvSpPr>
        <p:spPr>
          <a:xfrm>
            <a:off x="2598256" y="6283285"/>
            <a:ext cx="372745" cy="372745"/>
          </a:xfrm>
          <a:custGeom>
            <a:avLst/>
            <a:gdLst/>
            <a:ahLst/>
            <a:cxnLst/>
            <a:rect l="l" t="t" r="r" b="b"/>
            <a:pathLst>
              <a:path w="372744" h="372745">
                <a:moveTo>
                  <a:pt x="45350" y="63771"/>
                </a:move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lnTo>
                  <a:pt x="126427" y="9365"/>
                </a:lnTo>
                <a:lnTo>
                  <a:pt x="82954" y="30681"/>
                </a:lnTo>
                <a:lnTo>
                  <a:pt x="45350" y="63771"/>
                </a:lnTo>
                <a:close/>
              </a:path>
            </a:pathLst>
          </a:custGeom>
          <a:ln w="20091">
            <a:solidFill>
              <a:srgbClr val="FFFFFF"/>
            </a:solidFill>
          </a:ln>
        </p:spPr>
        <p:txBody>
          <a:bodyPr wrap="square" lIns="0" tIns="0" rIns="0" bIns="0" rtlCol="0"/>
          <a:lstStyle/>
          <a:p>
            <a:endParaRPr/>
          </a:p>
        </p:txBody>
      </p:sp>
      <p:sp>
        <p:nvSpPr>
          <p:cNvPr id="87" name="object 87"/>
          <p:cNvSpPr/>
          <p:nvPr/>
        </p:nvSpPr>
        <p:spPr>
          <a:xfrm>
            <a:off x="2724141" y="6326736"/>
            <a:ext cx="183515" cy="210820"/>
          </a:xfrm>
          <a:custGeom>
            <a:avLst/>
            <a:gdLst/>
            <a:ahLst/>
            <a:cxnLst/>
            <a:rect l="l" t="t" r="r" b="b"/>
            <a:pathLst>
              <a:path w="183514" h="210820">
                <a:moveTo>
                  <a:pt x="183070" y="0"/>
                </a:moveTo>
                <a:lnTo>
                  <a:pt x="0" y="210604"/>
                </a:lnTo>
              </a:path>
            </a:pathLst>
          </a:custGeom>
          <a:ln w="40182">
            <a:solidFill>
              <a:srgbClr val="FFFFFF"/>
            </a:solidFill>
          </a:ln>
        </p:spPr>
        <p:txBody>
          <a:bodyPr wrap="square" lIns="0" tIns="0" rIns="0" bIns="0" rtlCol="0"/>
          <a:lstStyle/>
          <a:p>
            <a:endParaRPr/>
          </a:p>
        </p:txBody>
      </p:sp>
      <p:sp>
        <p:nvSpPr>
          <p:cNvPr id="88" name="object 88"/>
          <p:cNvSpPr/>
          <p:nvPr/>
        </p:nvSpPr>
        <p:spPr>
          <a:xfrm>
            <a:off x="2720475" y="6427573"/>
            <a:ext cx="113030" cy="109855"/>
          </a:xfrm>
          <a:custGeom>
            <a:avLst/>
            <a:gdLst/>
            <a:ahLst/>
            <a:cxnLst/>
            <a:rect l="l" t="t" r="r" b="b"/>
            <a:pathLst>
              <a:path w="113030" h="109854">
                <a:moveTo>
                  <a:pt x="112864" y="98120"/>
                </a:moveTo>
                <a:lnTo>
                  <a:pt x="3657" y="109766"/>
                </a:lnTo>
                <a:lnTo>
                  <a:pt x="0" y="0"/>
                </a:lnTo>
              </a:path>
            </a:pathLst>
          </a:custGeom>
          <a:ln w="40182">
            <a:solidFill>
              <a:srgbClr val="FFFFFF"/>
            </a:solidFill>
          </a:ln>
        </p:spPr>
        <p:txBody>
          <a:bodyPr wrap="square" lIns="0" tIns="0" rIns="0" bIns="0" rtlCol="0"/>
          <a:lstStyle/>
          <a:p>
            <a:endParaRPr/>
          </a:p>
        </p:txBody>
      </p:sp>
      <p:sp>
        <p:nvSpPr>
          <p:cNvPr id="89" name="object 89"/>
          <p:cNvSpPr/>
          <p:nvPr/>
        </p:nvSpPr>
        <p:spPr>
          <a:xfrm>
            <a:off x="5663184" y="4801363"/>
            <a:ext cx="1022985" cy="247650"/>
          </a:xfrm>
          <a:custGeom>
            <a:avLst/>
            <a:gdLst/>
            <a:ahLst/>
            <a:cxnLst/>
            <a:rect l="l" t="t" r="r" b="b"/>
            <a:pathLst>
              <a:path w="1022984" h="247650">
                <a:moveTo>
                  <a:pt x="899007"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899007" y="247192"/>
                </a:lnTo>
                <a:lnTo>
                  <a:pt x="947117" y="237480"/>
                </a:lnTo>
                <a:lnTo>
                  <a:pt x="986404" y="210993"/>
                </a:lnTo>
                <a:lnTo>
                  <a:pt x="1012891" y="171706"/>
                </a:lnTo>
                <a:lnTo>
                  <a:pt x="1022604" y="123596"/>
                </a:lnTo>
                <a:lnTo>
                  <a:pt x="1012891" y="75486"/>
                </a:lnTo>
                <a:lnTo>
                  <a:pt x="986404" y="36199"/>
                </a:lnTo>
                <a:lnTo>
                  <a:pt x="947117" y="9712"/>
                </a:lnTo>
                <a:lnTo>
                  <a:pt x="899007" y="0"/>
                </a:lnTo>
                <a:close/>
              </a:path>
            </a:pathLst>
          </a:custGeom>
          <a:solidFill>
            <a:srgbClr val="0F3B55"/>
          </a:solidFill>
        </p:spPr>
        <p:txBody>
          <a:bodyPr wrap="square" lIns="0" tIns="0" rIns="0" bIns="0" rtlCol="0"/>
          <a:lstStyle/>
          <a:p>
            <a:endParaRPr/>
          </a:p>
        </p:txBody>
      </p:sp>
      <p:sp>
        <p:nvSpPr>
          <p:cNvPr id="90" name="object 90"/>
          <p:cNvSpPr/>
          <p:nvPr/>
        </p:nvSpPr>
        <p:spPr>
          <a:xfrm>
            <a:off x="5663184" y="4801363"/>
            <a:ext cx="1022985" cy="247650"/>
          </a:xfrm>
          <a:custGeom>
            <a:avLst/>
            <a:gdLst/>
            <a:ahLst/>
            <a:cxnLst/>
            <a:rect l="l" t="t" r="r" b="b"/>
            <a:pathLst>
              <a:path w="1022984" h="247650">
                <a:moveTo>
                  <a:pt x="123596" y="0"/>
                </a:moveTo>
                <a:lnTo>
                  <a:pt x="75486" y="9712"/>
                </a:lnTo>
                <a:lnTo>
                  <a:pt x="36199" y="36199"/>
                </a:lnTo>
                <a:lnTo>
                  <a:pt x="9712" y="75486"/>
                </a:lnTo>
                <a:lnTo>
                  <a:pt x="0" y="123596"/>
                </a:lnTo>
                <a:lnTo>
                  <a:pt x="9712" y="171706"/>
                </a:lnTo>
                <a:lnTo>
                  <a:pt x="36199" y="210993"/>
                </a:lnTo>
                <a:lnTo>
                  <a:pt x="75486" y="237480"/>
                </a:lnTo>
                <a:lnTo>
                  <a:pt x="123596" y="247192"/>
                </a:lnTo>
                <a:lnTo>
                  <a:pt x="899007" y="247192"/>
                </a:lnTo>
                <a:lnTo>
                  <a:pt x="947117" y="237480"/>
                </a:lnTo>
                <a:lnTo>
                  <a:pt x="986404" y="210993"/>
                </a:lnTo>
                <a:lnTo>
                  <a:pt x="1012891" y="171706"/>
                </a:lnTo>
                <a:lnTo>
                  <a:pt x="1022604" y="123596"/>
                </a:lnTo>
                <a:lnTo>
                  <a:pt x="1012891" y="75486"/>
                </a:lnTo>
                <a:lnTo>
                  <a:pt x="986404" y="36199"/>
                </a:lnTo>
                <a:lnTo>
                  <a:pt x="947117" y="9712"/>
                </a:lnTo>
                <a:lnTo>
                  <a:pt x="899007" y="0"/>
                </a:lnTo>
                <a:lnTo>
                  <a:pt x="123596" y="0"/>
                </a:lnTo>
                <a:close/>
              </a:path>
            </a:pathLst>
          </a:custGeom>
          <a:ln w="38100">
            <a:solidFill>
              <a:srgbClr val="FFFFFF"/>
            </a:solidFill>
          </a:ln>
        </p:spPr>
        <p:txBody>
          <a:bodyPr wrap="square" lIns="0" tIns="0" rIns="0" bIns="0" rtlCol="0"/>
          <a:lstStyle/>
          <a:p>
            <a:endParaRPr/>
          </a:p>
        </p:txBody>
      </p:sp>
      <p:sp>
        <p:nvSpPr>
          <p:cNvPr id="91" name="object 91"/>
          <p:cNvSpPr txBox="1"/>
          <p:nvPr/>
        </p:nvSpPr>
        <p:spPr>
          <a:xfrm>
            <a:off x="5943348" y="4828665"/>
            <a:ext cx="464184" cy="177800"/>
          </a:xfrm>
          <a:prstGeom prst="rect">
            <a:avLst/>
          </a:prstGeom>
        </p:spPr>
        <p:txBody>
          <a:bodyPr vert="horz" wrap="square" lIns="0" tIns="12700" rIns="0" bIns="0" rtlCol="0">
            <a:spAutoFit/>
          </a:bodyPr>
          <a:lstStyle/>
          <a:p>
            <a:pPr marL="12700">
              <a:lnSpc>
                <a:spcPct val="100000"/>
              </a:lnSpc>
              <a:spcBef>
                <a:spcPts val="100"/>
              </a:spcBef>
            </a:pPr>
            <a:r>
              <a:rPr sz="1000" spc="-55" dirty="0">
                <a:solidFill>
                  <a:srgbClr val="FFFFFF"/>
                </a:solidFill>
                <a:latin typeface="Calibri"/>
                <a:cs typeface="Calibri"/>
              </a:rPr>
              <a:t>You</a:t>
            </a:r>
            <a:r>
              <a:rPr sz="1000" spc="-45" dirty="0">
                <a:solidFill>
                  <a:srgbClr val="FFFFFF"/>
                </a:solidFill>
                <a:latin typeface="Calibri"/>
                <a:cs typeface="Calibri"/>
              </a:rPr>
              <a:t> </a:t>
            </a:r>
            <a:r>
              <a:rPr sz="1000" spc="-55" dirty="0">
                <a:solidFill>
                  <a:srgbClr val="FFFFFF"/>
                </a:solidFill>
                <a:latin typeface="Calibri"/>
                <a:cs typeface="Calibri"/>
              </a:rPr>
              <a:t>Tube</a:t>
            </a:r>
            <a:endParaRPr sz="1000">
              <a:latin typeface="Calibri"/>
              <a:cs typeface="Calibri"/>
            </a:endParaRPr>
          </a:p>
        </p:txBody>
      </p:sp>
      <p:sp>
        <p:nvSpPr>
          <p:cNvPr id="92" name="object 92"/>
          <p:cNvSpPr/>
          <p:nvPr/>
        </p:nvSpPr>
        <p:spPr>
          <a:xfrm>
            <a:off x="5359146" y="1866136"/>
            <a:ext cx="1301750" cy="247650"/>
          </a:xfrm>
          <a:custGeom>
            <a:avLst/>
            <a:gdLst/>
            <a:ahLst/>
            <a:cxnLst/>
            <a:rect l="l" t="t" r="r" b="b"/>
            <a:pathLst>
              <a:path w="1301750" h="247650">
                <a:moveTo>
                  <a:pt x="1177899"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1177899" y="247192"/>
                </a:lnTo>
                <a:lnTo>
                  <a:pt x="1226009" y="237480"/>
                </a:lnTo>
                <a:lnTo>
                  <a:pt x="1265296" y="210993"/>
                </a:lnTo>
                <a:lnTo>
                  <a:pt x="1291783" y="171706"/>
                </a:lnTo>
                <a:lnTo>
                  <a:pt x="1301495" y="123596"/>
                </a:lnTo>
                <a:lnTo>
                  <a:pt x="1291783" y="75486"/>
                </a:lnTo>
                <a:lnTo>
                  <a:pt x="1265296" y="36199"/>
                </a:lnTo>
                <a:lnTo>
                  <a:pt x="1226009" y="9712"/>
                </a:lnTo>
                <a:lnTo>
                  <a:pt x="1177899" y="0"/>
                </a:lnTo>
                <a:close/>
              </a:path>
            </a:pathLst>
          </a:custGeom>
          <a:solidFill>
            <a:srgbClr val="0F3B55"/>
          </a:solidFill>
        </p:spPr>
        <p:txBody>
          <a:bodyPr wrap="square" lIns="0" tIns="0" rIns="0" bIns="0" rtlCol="0"/>
          <a:lstStyle/>
          <a:p>
            <a:endParaRPr/>
          </a:p>
        </p:txBody>
      </p:sp>
      <p:sp>
        <p:nvSpPr>
          <p:cNvPr id="93" name="object 93"/>
          <p:cNvSpPr/>
          <p:nvPr/>
        </p:nvSpPr>
        <p:spPr>
          <a:xfrm>
            <a:off x="5359146" y="1866136"/>
            <a:ext cx="1301750" cy="247650"/>
          </a:xfrm>
          <a:custGeom>
            <a:avLst/>
            <a:gdLst/>
            <a:ahLst/>
            <a:cxnLst/>
            <a:rect l="l" t="t" r="r" b="b"/>
            <a:pathLst>
              <a:path w="1301750" h="247650">
                <a:moveTo>
                  <a:pt x="123596" y="0"/>
                </a:moveTo>
                <a:lnTo>
                  <a:pt x="75486" y="9712"/>
                </a:lnTo>
                <a:lnTo>
                  <a:pt x="36199" y="36199"/>
                </a:lnTo>
                <a:lnTo>
                  <a:pt x="9712" y="75486"/>
                </a:lnTo>
                <a:lnTo>
                  <a:pt x="0" y="123596"/>
                </a:lnTo>
                <a:lnTo>
                  <a:pt x="9712" y="171706"/>
                </a:lnTo>
                <a:lnTo>
                  <a:pt x="36199" y="210993"/>
                </a:lnTo>
                <a:lnTo>
                  <a:pt x="75486" y="237480"/>
                </a:lnTo>
                <a:lnTo>
                  <a:pt x="123596" y="247192"/>
                </a:lnTo>
                <a:lnTo>
                  <a:pt x="1177899" y="247192"/>
                </a:lnTo>
                <a:lnTo>
                  <a:pt x="1226009" y="237480"/>
                </a:lnTo>
                <a:lnTo>
                  <a:pt x="1265296" y="210993"/>
                </a:lnTo>
                <a:lnTo>
                  <a:pt x="1291783" y="171706"/>
                </a:lnTo>
                <a:lnTo>
                  <a:pt x="1301495" y="123596"/>
                </a:lnTo>
                <a:lnTo>
                  <a:pt x="1291783" y="75486"/>
                </a:lnTo>
                <a:lnTo>
                  <a:pt x="1265296" y="36199"/>
                </a:lnTo>
                <a:lnTo>
                  <a:pt x="1226009" y="9712"/>
                </a:lnTo>
                <a:lnTo>
                  <a:pt x="1177899" y="0"/>
                </a:lnTo>
                <a:lnTo>
                  <a:pt x="123596" y="0"/>
                </a:lnTo>
                <a:close/>
              </a:path>
            </a:pathLst>
          </a:custGeom>
          <a:ln w="38100">
            <a:solidFill>
              <a:srgbClr val="FFFFFF"/>
            </a:solidFill>
          </a:ln>
        </p:spPr>
        <p:txBody>
          <a:bodyPr wrap="square" lIns="0" tIns="0" rIns="0" bIns="0" rtlCol="0"/>
          <a:lstStyle/>
          <a:p>
            <a:endParaRPr/>
          </a:p>
        </p:txBody>
      </p:sp>
      <p:sp>
        <p:nvSpPr>
          <p:cNvPr id="94" name="object 94"/>
          <p:cNvSpPr txBox="1"/>
          <p:nvPr/>
        </p:nvSpPr>
        <p:spPr>
          <a:xfrm>
            <a:off x="5642805" y="1893440"/>
            <a:ext cx="736600" cy="177800"/>
          </a:xfrm>
          <a:prstGeom prst="rect">
            <a:avLst/>
          </a:prstGeom>
        </p:spPr>
        <p:txBody>
          <a:bodyPr vert="horz" wrap="square" lIns="0" tIns="12700" rIns="0" bIns="0" rtlCol="0">
            <a:spAutoFit/>
          </a:bodyPr>
          <a:lstStyle/>
          <a:p>
            <a:pPr marL="12700">
              <a:lnSpc>
                <a:spcPct val="100000"/>
              </a:lnSpc>
              <a:spcBef>
                <a:spcPts val="100"/>
              </a:spcBef>
            </a:pPr>
            <a:r>
              <a:rPr sz="1000" spc="-50" dirty="0">
                <a:solidFill>
                  <a:srgbClr val="FFFFFF"/>
                </a:solidFill>
                <a:latin typeface="Calibri"/>
                <a:cs typeface="Calibri"/>
              </a:rPr>
              <a:t>Google </a:t>
            </a:r>
            <a:r>
              <a:rPr sz="1000" spc="-60" dirty="0">
                <a:solidFill>
                  <a:srgbClr val="FFFFFF"/>
                </a:solidFill>
                <a:latin typeface="Calibri"/>
                <a:cs typeface="Calibri"/>
              </a:rPr>
              <a:t>web</a:t>
            </a:r>
            <a:r>
              <a:rPr sz="1000" spc="40" dirty="0">
                <a:solidFill>
                  <a:srgbClr val="FFFFFF"/>
                </a:solidFill>
                <a:latin typeface="Calibri"/>
                <a:cs typeface="Calibri"/>
              </a:rPr>
              <a:t> </a:t>
            </a:r>
            <a:r>
              <a:rPr sz="1000" spc="-45" dirty="0">
                <a:solidFill>
                  <a:srgbClr val="FFFFFF"/>
                </a:solidFill>
                <a:latin typeface="Calibri"/>
                <a:cs typeface="Calibri"/>
              </a:rPr>
              <a:t>ad</a:t>
            </a:r>
            <a:endParaRPr sz="1000">
              <a:latin typeface="Calibri"/>
              <a:cs typeface="Calibri"/>
            </a:endParaRPr>
          </a:p>
        </p:txBody>
      </p:sp>
      <p:sp>
        <p:nvSpPr>
          <p:cNvPr id="95" name="object 95"/>
          <p:cNvSpPr/>
          <p:nvPr/>
        </p:nvSpPr>
        <p:spPr>
          <a:xfrm>
            <a:off x="3185667" y="1866136"/>
            <a:ext cx="1278890" cy="247650"/>
          </a:xfrm>
          <a:custGeom>
            <a:avLst/>
            <a:gdLst/>
            <a:ahLst/>
            <a:cxnLst/>
            <a:rect l="l" t="t" r="r" b="b"/>
            <a:pathLst>
              <a:path w="1278889" h="247650">
                <a:moveTo>
                  <a:pt x="1155039"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1155039" y="247192"/>
                </a:lnTo>
                <a:lnTo>
                  <a:pt x="1203149" y="237480"/>
                </a:lnTo>
                <a:lnTo>
                  <a:pt x="1242436" y="210993"/>
                </a:lnTo>
                <a:lnTo>
                  <a:pt x="1268923" y="171706"/>
                </a:lnTo>
                <a:lnTo>
                  <a:pt x="1278636" y="123596"/>
                </a:lnTo>
                <a:lnTo>
                  <a:pt x="1268923" y="75486"/>
                </a:lnTo>
                <a:lnTo>
                  <a:pt x="1242436" y="36199"/>
                </a:lnTo>
                <a:lnTo>
                  <a:pt x="1203149" y="9712"/>
                </a:lnTo>
                <a:lnTo>
                  <a:pt x="1155039" y="0"/>
                </a:lnTo>
                <a:close/>
              </a:path>
            </a:pathLst>
          </a:custGeom>
          <a:solidFill>
            <a:srgbClr val="0F3B55"/>
          </a:solidFill>
        </p:spPr>
        <p:txBody>
          <a:bodyPr wrap="square" lIns="0" tIns="0" rIns="0" bIns="0" rtlCol="0"/>
          <a:lstStyle/>
          <a:p>
            <a:endParaRPr/>
          </a:p>
        </p:txBody>
      </p:sp>
      <p:sp>
        <p:nvSpPr>
          <p:cNvPr id="96" name="object 96"/>
          <p:cNvSpPr/>
          <p:nvPr/>
        </p:nvSpPr>
        <p:spPr>
          <a:xfrm>
            <a:off x="3185667" y="1866136"/>
            <a:ext cx="1278890" cy="247650"/>
          </a:xfrm>
          <a:custGeom>
            <a:avLst/>
            <a:gdLst/>
            <a:ahLst/>
            <a:cxnLst/>
            <a:rect l="l" t="t" r="r" b="b"/>
            <a:pathLst>
              <a:path w="1278889" h="247650">
                <a:moveTo>
                  <a:pt x="123596" y="0"/>
                </a:moveTo>
                <a:lnTo>
                  <a:pt x="75486" y="9712"/>
                </a:lnTo>
                <a:lnTo>
                  <a:pt x="36199" y="36199"/>
                </a:lnTo>
                <a:lnTo>
                  <a:pt x="9712" y="75486"/>
                </a:lnTo>
                <a:lnTo>
                  <a:pt x="0" y="123596"/>
                </a:lnTo>
                <a:lnTo>
                  <a:pt x="9712" y="171706"/>
                </a:lnTo>
                <a:lnTo>
                  <a:pt x="36199" y="210993"/>
                </a:lnTo>
                <a:lnTo>
                  <a:pt x="75486" y="237480"/>
                </a:lnTo>
                <a:lnTo>
                  <a:pt x="123596" y="247192"/>
                </a:lnTo>
                <a:lnTo>
                  <a:pt x="1155039" y="247192"/>
                </a:lnTo>
                <a:lnTo>
                  <a:pt x="1203149" y="237480"/>
                </a:lnTo>
                <a:lnTo>
                  <a:pt x="1242436" y="210993"/>
                </a:lnTo>
                <a:lnTo>
                  <a:pt x="1268923" y="171706"/>
                </a:lnTo>
                <a:lnTo>
                  <a:pt x="1278636" y="123596"/>
                </a:lnTo>
                <a:lnTo>
                  <a:pt x="1268923" y="75486"/>
                </a:lnTo>
                <a:lnTo>
                  <a:pt x="1242436" y="36199"/>
                </a:lnTo>
                <a:lnTo>
                  <a:pt x="1203149" y="9712"/>
                </a:lnTo>
                <a:lnTo>
                  <a:pt x="1155039" y="0"/>
                </a:lnTo>
                <a:lnTo>
                  <a:pt x="123596" y="0"/>
                </a:lnTo>
                <a:close/>
              </a:path>
            </a:pathLst>
          </a:custGeom>
          <a:ln w="38100">
            <a:solidFill>
              <a:srgbClr val="FFFFFF"/>
            </a:solidFill>
          </a:ln>
        </p:spPr>
        <p:txBody>
          <a:bodyPr wrap="square" lIns="0" tIns="0" rIns="0" bIns="0" rtlCol="0"/>
          <a:lstStyle/>
          <a:p>
            <a:endParaRPr/>
          </a:p>
        </p:txBody>
      </p:sp>
      <p:sp>
        <p:nvSpPr>
          <p:cNvPr id="97" name="object 97"/>
          <p:cNvSpPr txBox="1"/>
          <p:nvPr/>
        </p:nvSpPr>
        <p:spPr>
          <a:xfrm>
            <a:off x="3447483" y="1893440"/>
            <a:ext cx="756920" cy="177800"/>
          </a:xfrm>
          <a:prstGeom prst="rect">
            <a:avLst/>
          </a:prstGeom>
        </p:spPr>
        <p:txBody>
          <a:bodyPr vert="horz" wrap="square" lIns="0" tIns="12700" rIns="0" bIns="0" rtlCol="0">
            <a:spAutoFit/>
          </a:bodyPr>
          <a:lstStyle/>
          <a:p>
            <a:pPr marL="12700">
              <a:lnSpc>
                <a:spcPct val="100000"/>
              </a:lnSpc>
              <a:spcBef>
                <a:spcPts val="100"/>
              </a:spcBef>
            </a:pPr>
            <a:r>
              <a:rPr sz="1000" spc="-25" dirty="0">
                <a:solidFill>
                  <a:srgbClr val="FFFFFF"/>
                </a:solidFill>
                <a:latin typeface="Calibri"/>
                <a:cs typeface="Calibri"/>
              </a:rPr>
              <a:t>Instagram</a:t>
            </a:r>
            <a:r>
              <a:rPr sz="1000" spc="-40" dirty="0">
                <a:solidFill>
                  <a:srgbClr val="FFFFFF"/>
                </a:solidFill>
                <a:latin typeface="Calibri"/>
                <a:cs typeface="Calibri"/>
              </a:rPr>
              <a:t> </a:t>
            </a:r>
            <a:r>
              <a:rPr sz="1000" spc="-35" dirty="0">
                <a:solidFill>
                  <a:srgbClr val="FFFFFF"/>
                </a:solidFill>
                <a:latin typeface="Calibri"/>
                <a:cs typeface="Calibri"/>
              </a:rPr>
              <a:t>post</a:t>
            </a:r>
            <a:endParaRPr sz="1000">
              <a:latin typeface="Calibri"/>
              <a:cs typeface="Calibri"/>
            </a:endParaRPr>
          </a:p>
        </p:txBody>
      </p:sp>
      <p:sp>
        <p:nvSpPr>
          <p:cNvPr id="98" name="object 98"/>
          <p:cNvSpPr/>
          <p:nvPr/>
        </p:nvSpPr>
        <p:spPr>
          <a:xfrm>
            <a:off x="1169161" y="1866136"/>
            <a:ext cx="1146175" cy="247650"/>
          </a:xfrm>
          <a:custGeom>
            <a:avLst/>
            <a:gdLst/>
            <a:ahLst/>
            <a:cxnLst/>
            <a:rect l="l" t="t" r="r" b="b"/>
            <a:pathLst>
              <a:path w="1146175" h="247650">
                <a:moveTo>
                  <a:pt x="1022451"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1022451" y="247192"/>
                </a:lnTo>
                <a:lnTo>
                  <a:pt x="1070561" y="237480"/>
                </a:lnTo>
                <a:lnTo>
                  <a:pt x="1109848" y="210993"/>
                </a:lnTo>
                <a:lnTo>
                  <a:pt x="1136335" y="171706"/>
                </a:lnTo>
                <a:lnTo>
                  <a:pt x="1146048" y="123596"/>
                </a:lnTo>
                <a:lnTo>
                  <a:pt x="1136335" y="75486"/>
                </a:lnTo>
                <a:lnTo>
                  <a:pt x="1109848" y="36199"/>
                </a:lnTo>
                <a:lnTo>
                  <a:pt x="1070561" y="9712"/>
                </a:lnTo>
                <a:lnTo>
                  <a:pt x="1022451" y="0"/>
                </a:lnTo>
                <a:close/>
              </a:path>
            </a:pathLst>
          </a:custGeom>
          <a:solidFill>
            <a:srgbClr val="0F3B55"/>
          </a:solidFill>
        </p:spPr>
        <p:txBody>
          <a:bodyPr wrap="square" lIns="0" tIns="0" rIns="0" bIns="0" rtlCol="0"/>
          <a:lstStyle/>
          <a:p>
            <a:endParaRPr/>
          </a:p>
        </p:txBody>
      </p:sp>
      <p:sp>
        <p:nvSpPr>
          <p:cNvPr id="99" name="object 99"/>
          <p:cNvSpPr/>
          <p:nvPr/>
        </p:nvSpPr>
        <p:spPr>
          <a:xfrm>
            <a:off x="1169161" y="1866136"/>
            <a:ext cx="1146175" cy="247650"/>
          </a:xfrm>
          <a:custGeom>
            <a:avLst/>
            <a:gdLst/>
            <a:ahLst/>
            <a:cxnLst/>
            <a:rect l="l" t="t" r="r" b="b"/>
            <a:pathLst>
              <a:path w="1146175" h="247650">
                <a:moveTo>
                  <a:pt x="123596" y="0"/>
                </a:moveTo>
                <a:lnTo>
                  <a:pt x="75486" y="9712"/>
                </a:lnTo>
                <a:lnTo>
                  <a:pt x="36199" y="36199"/>
                </a:lnTo>
                <a:lnTo>
                  <a:pt x="9712" y="75486"/>
                </a:lnTo>
                <a:lnTo>
                  <a:pt x="0" y="123596"/>
                </a:lnTo>
                <a:lnTo>
                  <a:pt x="9712" y="171706"/>
                </a:lnTo>
                <a:lnTo>
                  <a:pt x="36199" y="210993"/>
                </a:lnTo>
                <a:lnTo>
                  <a:pt x="75486" y="237480"/>
                </a:lnTo>
                <a:lnTo>
                  <a:pt x="123596" y="247192"/>
                </a:lnTo>
                <a:lnTo>
                  <a:pt x="1022451" y="247192"/>
                </a:lnTo>
                <a:lnTo>
                  <a:pt x="1070561" y="237480"/>
                </a:lnTo>
                <a:lnTo>
                  <a:pt x="1109848" y="210993"/>
                </a:lnTo>
                <a:lnTo>
                  <a:pt x="1136335" y="171706"/>
                </a:lnTo>
                <a:lnTo>
                  <a:pt x="1146048" y="123596"/>
                </a:lnTo>
                <a:lnTo>
                  <a:pt x="1136335" y="75486"/>
                </a:lnTo>
                <a:lnTo>
                  <a:pt x="1109848" y="36199"/>
                </a:lnTo>
                <a:lnTo>
                  <a:pt x="1070561" y="9712"/>
                </a:lnTo>
                <a:lnTo>
                  <a:pt x="1022451" y="0"/>
                </a:lnTo>
                <a:lnTo>
                  <a:pt x="123596" y="0"/>
                </a:lnTo>
                <a:close/>
              </a:path>
            </a:pathLst>
          </a:custGeom>
          <a:ln w="38100">
            <a:solidFill>
              <a:srgbClr val="FFFFFF"/>
            </a:solidFill>
          </a:ln>
        </p:spPr>
        <p:txBody>
          <a:bodyPr wrap="square" lIns="0" tIns="0" rIns="0" bIns="0" rtlCol="0"/>
          <a:lstStyle/>
          <a:p>
            <a:endParaRPr/>
          </a:p>
        </p:txBody>
      </p:sp>
      <p:sp>
        <p:nvSpPr>
          <p:cNvPr id="100" name="object 100"/>
          <p:cNvSpPr txBox="1"/>
          <p:nvPr/>
        </p:nvSpPr>
        <p:spPr>
          <a:xfrm>
            <a:off x="1428118" y="1893440"/>
            <a:ext cx="630555" cy="177800"/>
          </a:xfrm>
          <a:prstGeom prst="rect">
            <a:avLst/>
          </a:prstGeom>
        </p:spPr>
        <p:txBody>
          <a:bodyPr vert="horz" wrap="square" lIns="0" tIns="12700" rIns="0" bIns="0" rtlCol="0">
            <a:spAutoFit/>
          </a:bodyPr>
          <a:lstStyle/>
          <a:p>
            <a:pPr marL="12700">
              <a:lnSpc>
                <a:spcPct val="100000"/>
              </a:lnSpc>
              <a:spcBef>
                <a:spcPts val="100"/>
              </a:spcBef>
            </a:pPr>
            <a:r>
              <a:rPr sz="1000" spc="-40" dirty="0">
                <a:solidFill>
                  <a:srgbClr val="FFFFFF"/>
                </a:solidFill>
                <a:latin typeface="Calibri"/>
                <a:cs typeface="Calibri"/>
              </a:rPr>
              <a:t>Facebook</a:t>
            </a:r>
            <a:r>
              <a:rPr sz="1000" spc="-35" dirty="0">
                <a:solidFill>
                  <a:srgbClr val="FFFFFF"/>
                </a:solidFill>
                <a:latin typeface="Calibri"/>
                <a:cs typeface="Calibri"/>
              </a:rPr>
              <a:t> </a:t>
            </a:r>
            <a:r>
              <a:rPr sz="1000" spc="-45" dirty="0">
                <a:solidFill>
                  <a:srgbClr val="FFFFFF"/>
                </a:solidFill>
                <a:latin typeface="Calibri"/>
                <a:cs typeface="Calibri"/>
              </a:rPr>
              <a:t>ad</a:t>
            </a:r>
            <a:endParaRPr sz="1000">
              <a:latin typeface="Calibri"/>
              <a:cs typeface="Calibri"/>
            </a:endParaRPr>
          </a:p>
        </p:txBody>
      </p:sp>
      <p:sp>
        <p:nvSpPr>
          <p:cNvPr id="101" name="object 101"/>
          <p:cNvSpPr/>
          <p:nvPr/>
        </p:nvSpPr>
        <p:spPr>
          <a:xfrm>
            <a:off x="7691883" y="1866136"/>
            <a:ext cx="1329055" cy="247650"/>
          </a:xfrm>
          <a:custGeom>
            <a:avLst/>
            <a:gdLst/>
            <a:ahLst/>
            <a:cxnLst/>
            <a:rect l="l" t="t" r="r" b="b"/>
            <a:pathLst>
              <a:path w="1329054" h="247650">
                <a:moveTo>
                  <a:pt x="1205331"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1205331" y="247192"/>
                </a:lnTo>
                <a:lnTo>
                  <a:pt x="1253441" y="237480"/>
                </a:lnTo>
                <a:lnTo>
                  <a:pt x="1292728" y="210993"/>
                </a:lnTo>
                <a:lnTo>
                  <a:pt x="1319215" y="171706"/>
                </a:lnTo>
                <a:lnTo>
                  <a:pt x="1328927" y="123596"/>
                </a:lnTo>
                <a:lnTo>
                  <a:pt x="1319215" y="75486"/>
                </a:lnTo>
                <a:lnTo>
                  <a:pt x="1292728" y="36199"/>
                </a:lnTo>
                <a:lnTo>
                  <a:pt x="1253441" y="9712"/>
                </a:lnTo>
                <a:lnTo>
                  <a:pt x="1205331" y="0"/>
                </a:lnTo>
                <a:close/>
              </a:path>
            </a:pathLst>
          </a:custGeom>
          <a:solidFill>
            <a:srgbClr val="0F3B55"/>
          </a:solidFill>
        </p:spPr>
        <p:txBody>
          <a:bodyPr wrap="square" lIns="0" tIns="0" rIns="0" bIns="0" rtlCol="0"/>
          <a:lstStyle/>
          <a:p>
            <a:endParaRPr/>
          </a:p>
        </p:txBody>
      </p:sp>
      <p:sp>
        <p:nvSpPr>
          <p:cNvPr id="102" name="object 102"/>
          <p:cNvSpPr/>
          <p:nvPr/>
        </p:nvSpPr>
        <p:spPr>
          <a:xfrm>
            <a:off x="7691883" y="1866136"/>
            <a:ext cx="1329055" cy="247650"/>
          </a:xfrm>
          <a:custGeom>
            <a:avLst/>
            <a:gdLst/>
            <a:ahLst/>
            <a:cxnLst/>
            <a:rect l="l" t="t" r="r" b="b"/>
            <a:pathLst>
              <a:path w="1329054" h="247650">
                <a:moveTo>
                  <a:pt x="123596" y="0"/>
                </a:moveTo>
                <a:lnTo>
                  <a:pt x="75486" y="9712"/>
                </a:lnTo>
                <a:lnTo>
                  <a:pt x="36199" y="36199"/>
                </a:lnTo>
                <a:lnTo>
                  <a:pt x="9712" y="75486"/>
                </a:lnTo>
                <a:lnTo>
                  <a:pt x="0" y="123596"/>
                </a:lnTo>
                <a:lnTo>
                  <a:pt x="9712" y="171706"/>
                </a:lnTo>
                <a:lnTo>
                  <a:pt x="36199" y="210993"/>
                </a:lnTo>
                <a:lnTo>
                  <a:pt x="75486" y="237480"/>
                </a:lnTo>
                <a:lnTo>
                  <a:pt x="123596" y="247192"/>
                </a:lnTo>
                <a:lnTo>
                  <a:pt x="1205331" y="247192"/>
                </a:lnTo>
                <a:lnTo>
                  <a:pt x="1253441" y="237480"/>
                </a:lnTo>
                <a:lnTo>
                  <a:pt x="1292728" y="210993"/>
                </a:lnTo>
                <a:lnTo>
                  <a:pt x="1319215" y="171706"/>
                </a:lnTo>
                <a:lnTo>
                  <a:pt x="1328927" y="123596"/>
                </a:lnTo>
                <a:lnTo>
                  <a:pt x="1319215" y="75486"/>
                </a:lnTo>
                <a:lnTo>
                  <a:pt x="1292728" y="36199"/>
                </a:lnTo>
                <a:lnTo>
                  <a:pt x="1253441" y="9712"/>
                </a:lnTo>
                <a:lnTo>
                  <a:pt x="1205331" y="0"/>
                </a:lnTo>
                <a:lnTo>
                  <a:pt x="123596" y="0"/>
                </a:lnTo>
                <a:close/>
              </a:path>
            </a:pathLst>
          </a:custGeom>
          <a:ln w="38100">
            <a:solidFill>
              <a:srgbClr val="FFFFFF"/>
            </a:solidFill>
          </a:ln>
        </p:spPr>
        <p:txBody>
          <a:bodyPr wrap="square" lIns="0" tIns="0" rIns="0" bIns="0" rtlCol="0"/>
          <a:lstStyle/>
          <a:p>
            <a:endParaRPr/>
          </a:p>
        </p:txBody>
      </p:sp>
      <p:sp>
        <p:nvSpPr>
          <p:cNvPr id="103" name="object 103"/>
          <p:cNvSpPr txBox="1"/>
          <p:nvPr/>
        </p:nvSpPr>
        <p:spPr>
          <a:xfrm>
            <a:off x="7967478" y="1893440"/>
            <a:ext cx="779780" cy="177800"/>
          </a:xfrm>
          <a:prstGeom prst="rect">
            <a:avLst/>
          </a:prstGeom>
        </p:spPr>
        <p:txBody>
          <a:bodyPr vert="horz" wrap="square" lIns="0" tIns="12700" rIns="0" bIns="0" rtlCol="0">
            <a:spAutoFit/>
          </a:bodyPr>
          <a:lstStyle/>
          <a:p>
            <a:pPr marL="12700">
              <a:lnSpc>
                <a:spcPct val="100000"/>
              </a:lnSpc>
              <a:spcBef>
                <a:spcPts val="100"/>
              </a:spcBef>
            </a:pPr>
            <a:r>
              <a:rPr sz="1000" spc="-30" dirty="0">
                <a:solidFill>
                  <a:srgbClr val="FFFFFF"/>
                </a:solidFill>
                <a:latin typeface="Calibri"/>
                <a:cs typeface="Calibri"/>
              </a:rPr>
              <a:t>Dealership</a:t>
            </a:r>
            <a:r>
              <a:rPr sz="1000" spc="-40" dirty="0">
                <a:solidFill>
                  <a:srgbClr val="FFFFFF"/>
                </a:solidFill>
                <a:latin typeface="Calibri"/>
                <a:cs typeface="Calibri"/>
              </a:rPr>
              <a:t> </a:t>
            </a:r>
            <a:r>
              <a:rPr sz="1000" spc="-30" dirty="0">
                <a:solidFill>
                  <a:srgbClr val="FFFFFF"/>
                </a:solidFill>
                <a:latin typeface="Calibri"/>
                <a:cs typeface="Calibri"/>
              </a:rPr>
              <a:t>blog</a:t>
            </a:r>
            <a:endParaRPr sz="1000">
              <a:latin typeface="Calibri"/>
              <a:cs typeface="Calibri"/>
            </a:endParaRPr>
          </a:p>
        </p:txBody>
      </p:sp>
      <p:sp>
        <p:nvSpPr>
          <p:cNvPr id="104" name="object 104"/>
          <p:cNvSpPr/>
          <p:nvPr/>
        </p:nvSpPr>
        <p:spPr>
          <a:xfrm>
            <a:off x="1304353" y="4801356"/>
            <a:ext cx="889000" cy="247650"/>
          </a:xfrm>
          <a:custGeom>
            <a:avLst/>
            <a:gdLst/>
            <a:ahLst/>
            <a:cxnLst/>
            <a:rect l="l" t="t" r="r" b="b"/>
            <a:pathLst>
              <a:path w="889000" h="247650">
                <a:moveTo>
                  <a:pt x="765276"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765276" y="247192"/>
                </a:lnTo>
                <a:lnTo>
                  <a:pt x="813386" y="237480"/>
                </a:lnTo>
                <a:lnTo>
                  <a:pt x="852673" y="210993"/>
                </a:lnTo>
                <a:lnTo>
                  <a:pt x="879160" y="171706"/>
                </a:lnTo>
                <a:lnTo>
                  <a:pt x="888873" y="123596"/>
                </a:lnTo>
                <a:lnTo>
                  <a:pt x="879160" y="75486"/>
                </a:lnTo>
                <a:lnTo>
                  <a:pt x="852673" y="36199"/>
                </a:lnTo>
                <a:lnTo>
                  <a:pt x="813386" y="9712"/>
                </a:lnTo>
                <a:lnTo>
                  <a:pt x="765276" y="0"/>
                </a:lnTo>
                <a:close/>
              </a:path>
            </a:pathLst>
          </a:custGeom>
          <a:solidFill>
            <a:srgbClr val="0F3B55"/>
          </a:solidFill>
        </p:spPr>
        <p:txBody>
          <a:bodyPr wrap="square" lIns="0" tIns="0" rIns="0" bIns="0" rtlCol="0"/>
          <a:lstStyle/>
          <a:p>
            <a:endParaRPr/>
          </a:p>
        </p:txBody>
      </p:sp>
      <p:sp>
        <p:nvSpPr>
          <p:cNvPr id="105" name="object 105"/>
          <p:cNvSpPr/>
          <p:nvPr/>
        </p:nvSpPr>
        <p:spPr>
          <a:xfrm>
            <a:off x="1304353" y="4801356"/>
            <a:ext cx="889000" cy="247650"/>
          </a:xfrm>
          <a:custGeom>
            <a:avLst/>
            <a:gdLst/>
            <a:ahLst/>
            <a:cxnLst/>
            <a:rect l="l" t="t" r="r" b="b"/>
            <a:pathLst>
              <a:path w="889000" h="247650">
                <a:moveTo>
                  <a:pt x="123596" y="0"/>
                </a:moveTo>
                <a:lnTo>
                  <a:pt x="75486" y="9712"/>
                </a:lnTo>
                <a:lnTo>
                  <a:pt x="36199" y="36199"/>
                </a:lnTo>
                <a:lnTo>
                  <a:pt x="9712" y="75486"/>
                </a:lnTo>
                <a:lnTo>
                  <a:pt x="0" y="123596"/>
                </a:lnTo>
                <a:lnTo>
                  <a:pt x="9712" y="171706"/>
                </a:lnTo>
                <a:lnTo>
                  <a:pt x="36199" y="210993"/>
                </a:lnTo>
                <a:lnTo>
                  <a:pt x="75486" y="237480"/>
                </a:lnTo>
                <a:lnTo>
                  <a:pt x="123596" y="247192"/>
                </a:lnTo>
                <a:lnTo>
                  <a:pt x="765276" y="247192"/>
                </a:lnTo>
                <a:lnTo>
                  <a:pt x="813386" y="237480"/>
                </a:lnTo>
                <a:lnTo>
                  <a:pt x="852673" y="210993"/>
                </a:lnTo>
                <a:lnTo>
                  <a:pt x="879160" y="171706"/>
                </a:lnTo>
                <a:lnTo>
                  <a:pt x="888873" y="123596"/>
                </a:lnTo>
                <a:lnTo>
                  <a:pt x="879160" y="75486"/>
                </a:lnTo>
                <a:lnTo>
                  <a:pt x="852673" y="36199"/>
                </a:lnTo>
                <a:lnTo>
                  <a:pt x="813386" y="9712"/>
                </a:lnTo>
                <a:lnTo>
                  <a:pt x="765276" y="0"/>
                </a:lnTo>
                <a:lnTo>
                  <a:pt x="123596" y="0"/>
                </a:lnTo>
                <a:close/>
              </a:path>
            </a:pathLst>
          </a:custGeom>
          <a:ln w="38100">
            <a:solidFill>
              <a:srgbClr val="FFFFFF"/>
            </a:solidFill>
          </a:ln>
        </p:spPr>
        <p:txBody>
          <a:bodyPr wrap="square" lIns="0" tIns="0" rIns="0" bIns="0" rtlCol="0"/>
          <a:lstStyle/>
          <a:p>
            <a:endParaRPr/>
          </a:p>
        </p:txBody>
      </p:sp>
      <p:sp>
        <p:nvSpPr>
          <p:cNvPr id="106" name="object 106"/>
          <p:cNvSpPr txBox="1"/>
          <p:nvPr/>
        </p:nvSpPr>
        <p:spPr>
          <a:xfrm>
            <a:off x="1539179" y="4828665"/>
            <a:ext cx="421640" cy="177800"/>
          </a:xfrm>
          <a:prstGeom prst="rect">
            <a:avLst/>
          </a:prstGeom>
        </p:spPr>
        <p:txBody>
          <a:bodyPr vert="horz" wrap="square" lIns="0" tIns="12700" rIns="0" bIns="0" rtlCol="0">
            <a:spAutoFit/>
          </a:bodyPr>
          <a:lstStyle/>
          <a:p>
            <a:pPr marL="12700">
              <a:lnSpc>
                <a:spcPct val="100000"/>
              </a:lnSpc>
              <a:spcBef>
                <a:spcPts val="100"/>
              </a:spcBef>
            </a:pPr>
            <a:r>
              <a:rPr sz="1000" spc="-10" dirty="0">
                <a:solidFill>
                  <a:srgbClr val="FFFFFF"/>
                </a:solidFill>
                <a:latin typeface="Calibri"/>
                <a:cs typeface="Calibri"/>
              </a:rPr>
              <a:t>PPC</a:t>
            </a:r>
            <a:r>
              <a:rPr sz="1000" spc="-35" dirty="0">
                <a:solidFill>
                  <a:srgbClr val="FFFFFF"/>
                </a:solidFill>
                <a:latin typeface="Calibri"/>
                <a:cs typeface="Calibri"/>
              </a:rPr>
              <a:t> </a:t>
            </a:r>
            <a:r>
              <a:rPr sz="1000" spc="-30" dirty="0">
                <a:solidFill>
                  <a:srgbClr val="FFFFFF"/>
                </a:solidFill>
                <a:latin typeface="Calibri"/>
                <a:cs typeface="Calibri"/>
              </a:rPr>
              <a:t>ads</a:t>
            </a:r>
            <a:endParaRPr sz="1000">
              <a:latin typeface="Calibri"/>
              <a:cs typeface="Calibri"/>
            </a:endParaRPr>
          </a:p>
        </p:txBody>
      </p:sp>
      <p:sp>
        <p:nvSpPr>
          <p:cNvPr id="109" name="Rectangle: Rounded Corners 108">
            <a:extLst>
              <a:ext uri="{FF2B5EF4-FFF2-40B4-BE49-F238E27FC236}">
                <a16:creationId xmlns:a16="http://schemas.microsoft.com/office/drawing/2014/main" id="{BDA7DE40-38BD-4FCE-899A-9D9F16143E39}"/>
              </a:ext>
            </a:extLst>
          </p:cNvPr>
          <p:cNvSpPr/>
          <p:nvPr/>
        </p:nvSpPr>
        <p:spPr>
          <a:xfrm>
            <a:off x="1107091" y="2860611"/>
            <a:ext cx="1225767" cy="220212"/>
          </a:xfrm>
          <a:prstGeom prst="round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200" dirty="0"/>
              <a:t>I Qualify For </a:t>
            </a:r>
          </a:p>
        </p:txBody>
      </p:sp>
      <p:sp>
        <p:nvSpPr>
          <p:cNvPr id="110" name="Rectangle: Rounded Corners 109">
            <a:extLst>
              <a:ext uri="{FF2B5EF4-FFF2-40B4-BE49-F238E27FC236}">
                <a16:creationId xmlns:a16="http://schemas.microsoft.com/office/drawing/2014/main" id="{E2FC7F66-7FA5-4769-8286-1AA785F0DF5F}"/>
              </a:ext>
            </a:extLst>
          </p:cNvPr>
          <p:cNvSpPr/>
          <p:nvPr/>
        </p:nvSpPr>
        <p:spPr>
          <a:xfrm>
            <a:off x="2839323" y="2957608"/>
            <a:ext cx="829353" cy="47073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700" dirty="0"/>
              <a:t>We learned how much we cold buy upfront</a:t>
            </a:r>
          </a:p>
        </p:txBody>
      </p:sp>
      <p:sp>
        <p:nvSpPr>
          <p:cNvPr id="111" name="TextBox 110">
            <a:extLst>
              <a:ext uri="{FF2B5EF4-FFF2-40B4-BE49-F238E27FC236}">
                <a16:creationId xmlns:a16="http://schemas.microsoft.com/office/drawing/2014/main" id="{70273FBC-3C4D-44F7-B52E-4C35A3D036F4}"/>
              </a:ext>
            </a:extLst>
          </p:cNvPr>
          <p:cNvSpPr txBox="1"/>
          <p:nvPr/>
        </p:nvSpPr>
        <p:spPr>
          <a:xfrm>
            <a:off x="5408006" y="3638466"/>
            <a:ext cx="1730162" cy="338554"/>
          </a:xfrm>
          <a:prstGeom prst="rect">
            <a:avLst/>
          </a:prstGeom>
          <a:noFill/>
        </p:spPr>
        <p:txBody>
          <a:bodyPr wrap="square" rtlCol="0">
            <a:spAutoFit/>
          </a:bodyPr>
          <a:lstStyle/>
          <a:p>
            <a:r>
              <a:rPr lang="en-US" sz="1600" dirty="0"/>
              <a:t>CLICK HERE</a:t>
            </a:r>
          </a:p>
        </p:txBody>
      </p:sp>
      <p:sp>
        <p:nvSpPr>
          <p:cNvPr id="112" name="object 5">
            <a:extLst>
              <a:ext uri="{FF2B5EF4-FFF2-40B4-BE49-F238E27FC236}">
                <a16:creationId xmlns:a16="http://schemas.microsoft.com/office/drawing/2014/main" id="{AF34B6AA-9687-46B1-A15B-1644547DB30D}"/>
              </a:ext>
            </a:extLst>
          </p:cNvPr>
          <p:cNvSpPr/>
          <p:nvPr/>
        </p:nvSpPr>
        <p:spPr>
          <a:xfrm>
            <a:off x="-5316" y="7148475"/>
            <a:ext cx="10058399" cy="701731"/>
          </a:xfrm>
          <a:prstGeom prst="rect">
            <a:avLst/>
          </a:prstGeom>
          <a:blipFill>
            <a:blip r:embed="rId22" cstate="print"/>
            <a:stretch>
              <a:fillRect/>
            </a:stretch>
          </a:blipFill>
        </p:spPr>
        <p:txBody>
          <a:bodyPr wrap="square" lIns="0" tIns="0" rIns="0" bIns="0" rtlCol="0"/>
          <a:lstStyle/>
          <a:p>
            <a:endParaRPr/>
          </a:p>
        </p:txBody>
      </p:sp>
      <p:pic>
        <p:nvPicPr>
          <p:cNvPr id="113" name="Picture 112">
            <a:extLst>
              <a:ext uri="{FF2B5EF4-FFF2-40B4-BE49-F238E27FC236}">
                <a16:creationId xmlns:a16="http://schemas.microsoft.com/office/drawing/2014/main" id="{412F05AD-3404-422E-B774-EBD87CCC0E57}"/>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114" name="Picture 113">
            <a:extLst>
              <a:ext uri="{FF2B5EF4-FFF2-40B4-BE49-F238E27FC236}">
                <a16:creationId xmlns:a16="http://schemas.microsoft.com/office/drawing/2014/main" id="{BBF8A6B9-91E5-4B48-8BA3-77F73413F12B}"/>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87400" y="516275"/>
            <a:ext cx="4330065" cy="574040"/>
          </a:xfrm>
          <a:prstGeom prst="rect">
            <a:avLst/>
          </a:prstGeom>
        </p:spPr>
        <p:txBody>
          <a:bodyPr vert="horz" wrap="square" lIns="0" tIns="12700" rIns="0" bIns="0" rtlCol="0">
            <a:spAutoFit/>
          </a:bodyPr>
          <a:lstStyle/>
          <a:p>
            <a:pPr marL="12700">
              <a:lnSpc>
                <a:spcPct val="100000"/>
              </a:lnSpc>
              <a:spcBef>
                <a:spcPts val="100"/>
              </a:spcBef>
            </a:pPr>
            <a:r>
              <a:rPr sz="3600" spc="-204" dirty="0"/>
              <a:t>Email </a:t>
            </a:r>
            <a:r>
              <a:rPr sz="3600" spc="-225" dirty="0"/>
              <a:t>marketing</a:t>
            </a:r>
            <a:r>
              <a:rPr sz="3600" spc="-20" dirty="0"/>
              <a:t> </a:t>
            </a:r>
            <a:r>
              <a:rPr sz="3600" spc="-254" dirty="0"/>
              <a:t>examples.</a:t>
            </a:r>
            <a:endParaRPr sz="3600"/>
          </a:p>
        </p:txBody>
      </p:sp>
      <p:sp>
        <p:nvSpPr>
          <p:cNvPr id="3" name="object 3"/>
          <p:cNvSpPr/>
          <p:nvPr/>
        </p:nvSpPr>
        <p:spPr>
          <a:xfrm>
            <a:off x="752830" y="1430908"/>
            <a:ext cx="2496820" cy="5587365"/>
          </a:xfrm>
          <a:custGeom>
            <a:avLst/>
            <a:gdLst/>
            <a:ahLst/>
            <a:cxnLst/>
            <a:rect l="l" t="t" r="r" b="b"/>
            <a:pathLst>
              <a:path w="2496820" h="5587365">
                <a:moveTo>
                  <a:pt x="0" y="0"/>
                </a:moveTo>
                <a:lnTo>
                  <a:pt x="2496312" y="0"/>
                </a:lnTo>
                <a:lnTo>
                  <a:pt x="2496312" y="5586984"/>
                </a:lnTo>
                <a:lnTo>
                  <a:pt x="0" y="5586984"/>
                </a:lnTo>
                <a:lnTo>
                  <a:pt x="0" y="0"/>
                </a:lnTo>
                <a:close/>
              </a:path>
            </a:pathLst>
          </a:custGeom>
          <a:solidFill>
            <a:srgbClr val="000000">
              <a:alpha val="44999"/>
            </a:srgbClr>
          </a:solidFill>
        </p:spPr>
        <p:txBody>
          <a:bodyPr wrap="square" lIns="0" tIns="0" rIns="0" bIns="0" rtlCol="0"/>
          <a:lstStyle/>
          <a:p>
            <a:endParaRPr/>
          </a:p>
        </p:txBody>
      </p:sp>
      <p:sp>
        <p:nvSpPr>
          <p:cNvPr id="4" name="object 4"/>
          <p:cNvSpPr/>
          <p:nvPr/>
        </p:nvSpPr>
        <p:spPr>
          <a:xfrm>
            <a:off x="795527" y="1619161"/>
            <a:ext cx="2411095" cy="2212340"/>
          </a:xfrm>
          <a:custGeom>
            <a:avLst/>
            <a:gdLst/>
            <a:ahLst/>
            <a:cxnLst/>
            <a:rect l="l" t="t" r="r" b="b"/>
            <a:pathLst>
              <a:path w="2411095" h="2212340">
                <a:moveTo>
                  <a:pt x="0" y="2212136"/>
                </a:moveTo>
                <a:lnTo>
                  <a:pt x="2410714" y="2212136"/>
                </a:lnTo>
                <a:lnTo>
                  <a:pt x="2410714" y="0"/>
                </a:lnTo>
                <a:lnTo>
                  <a:pt x="0" y="0"/>
                </a:lnTo>
                <a:lnTo>
                  <a:pt x="0" y="2212136"/>
                </a:lnTo>
                <a:close/>
              </a:path>
            </a:pathLst>
          </a:custGeom>
          <a:solidFill>
            <a:srgbClr val="FFFFFF"/>
          </a:solidFill>
        </p:spPr>
        <p:txBody>
          <a:bodyPr wrap="square" lIns="0" tIns="0" rIns="0" bIns="0" rtlCol="0"/>
          <a:lstStyle/>
          <a:p>
            <a:endParaRPr/>
          </a:p>
        </p:txBody>
      </p:sp>
      <p:sp>
        <p:nvSpPr>
          <p:cNvPr id="5" name="object 5"/>
          <p:cNvSpPr/>
          <p:nvPr/>
        </p:nvSpPr>
        <p:spPr>
          <a:xfrm>
            <a:off x="795527" y="4438929"/>
            <a:ext cx="2411095" cy="2125980"/>
          </a:xfrm>
          <a:custGeom>
            <a:avLst/>
            <a:gdLst/>
            <a:ahLst/>
            <a:cxnLst/>
            <a:rect l="l" t="t" r="r" b="b"/>
            <a:pathLst>
              <a:path w="2411095" h="2125979">
                <a:moveTo>
                  <a:pt x="0" y="2125736"/>
                </a:moveTo>
                <a:lnTo>
                  <a:pt x="2410714" y="2125736"/>
                </a:lnTo>
                <a:lnTo>
                  <a:pt x="2410714" y="0"/>
                </a:lnTo>
                <a:lnTo>
                  <a:pt x="0" y="0"/>
                </a:lnTo>
                <a:lnTo>
                  <a:pt x="0" y="2125736"/>
                </a:lnTo>
                <a:close/>
              </a:path>
            </a:pathLst>
          </a:custGeom>
          <a:solidFill>
            <a:srgbClr val="FFFFFF"/>
          </a:solidFill>
        </p:spPr>
        <p:txBody>
          <a:bodyPr wrap="square" lIns="0" tIns="0" rIns="0" bIns="0" rtlCol="0"/>
          <a:lstStyle/>
          <a:p>
            <a:endParaRPr/>
          </a:p>
        </p:txBody>
      </p:sp>
      <p:sp>
        <p:nvSpPr>
          <p:cNvPr id="6" name="object 6"/>
          <p:cNvSpPr/>
          <p:nvPr/>
        </p:nvSpPr>
        <p:spPr>
          <a:xfrm>
            <a:off x="2004999" y="5168353"/>
            <a:ext cx="1201420" cy="828040"/>
          </a:xfrm>
          <a:custGeom>
            <a:avLst/>
            <a:gdLst/>
            <a:ahLst/>
            <a:cxnLst/>
            <a:rect l="l" t="t" r="r" b="b"/>
            <a:pathLst>
              <a:path w="1201420" h="828039">
                <a:moveTo>
                  <a:pt x="0" y="827709"/>
                </a:moveTo>
                <a:lnTo>
                  <a:pt x="1201242" y="827709"/>
                </a:lnTo>
                <a:lnTo>
                  <a:pt x="1201242" y="0"/>
                </a:lnTo>
                <a:lnTo>
                  <a:pt x="0" y="0"/>
                </a:lnTo>
                <a:lnTo>
                  <a:pt x="0" y="827709"/>
                </a:lnTo>
                <a:close/>
              </a:path>
            </a:pathLst>
          </a:custGeom>
          <a:solidFill>
            <a:srgbClr val="D71F37"/>
          </a:solidFill>
        </p:spPr>
        <p:txBody>
          <a:bodyPr wrap="square" lIns="0" tIns="0" rIns="0" bIns="0" rtlCol="0"/>
          <a:lstStyle/>
          <a:p>
            <a:endParaRPr/>
          </a:p>
        </p:txBody>
      </p:sp>
      <p:sp>
        <p:nvSpPr>
          <p:cNvPr id="7" name="object 7"/>
          <p:cNvSpPr/>
          <p:nvPr/>
        </p:nvSpPr>
        <p:spPr>
          <a:xfrm>
            <a:off x="795527" y="6564665"/>
            <a:ext cx="2411095" cy="407670"/>
          </a:xfrm>
          <a:custGeom>
            <a:avLst/>
            <a:gdLst/>
            <a:ahLst/>
            <a:cxnLst/>
            <a:rect l="l" t="t" r="r" b="b"/>
            <a:pathLst>
              <a:path w="2411095" h="407670">
                <a:moveTo>
                  <a:pt x="2410714" y="0"/>
                </a:moveTo>
                <a:lnTo>
                  <a:pt x="0" y="10524"/>
                </a:lnTo>
                <a:lnTo>
                  <a:pt x="0" y="407633"/>
                </a:lnTo>
                <a:lnTo>
                  <a:pt x="2410714" y="407633"/>
                </a:lnTo>
                <a:lnTo>
                  <a:pt x="2410714" y="0"/>
                </a:lnTo>
                <a:close/>
              </a:path>
            </a:pathLst>
          </a:custGeom>
          <a:solidFill>
            <a:srgbClr val="A7A9AC"/>
          </a:solidFill>
        </p:spPr>
        <p:txBody>
          <a:bodyPr wrap="square" lIns="0" tIns="0" rIns="0" bIns="0" rtlCol="0"/>
          <a:lstStyle/>
          <a:p>
            <a:endParaRPr/>
          </a:p>
        </p:txBody>
      </p:sp>
      <p:sp>
        <p:nvSpPr>
          <p:cNvPr id="8" name="object 8"/>
          <p:cNvSpPr/>
          <p:nvPr/>
        </p:nvSpPr>
        <p:spPr>
          <a:xfrm>
            <a:off x="795527" y="1502651"/>
            <a:ext cx="2410714" cy="1709661"/>
          </a:xfrm>
          <a:prstGeom prst="rect">
            <a:avLst/>
          </a:prstGeom>
          <a:blipFill>
            <a:blip r:embed="rId2" cstate="print"/>
            <a:stretch>
              <a:fillRect/>
            </a:stretch>
          </a:blipFill>
        </p:spPr>
        <p:txBody>
          <a:bodyPr wrap="square" lIns="0" tIns="0" rIns="0" bIns="0" rtlCol="0"/>
          <a:lstStyle/>
          <a:p>
            <a:endParaRPr/>
          </a:p>
        </p:txBody>
      </p:sp>
      <p:sp>
        <p:nvSpPr>
          <p:cNvPr id="9" name="object 9"/>
          <p:cNvSpPr txBox="1"/>
          <p:nvPr/>
        </p:nvSpPr>
        <p:spPr>
          <a:xfrm>
            <a:off x="1170640" y="2483473"/>
            <a:ext cx="1673860" cy="179705"/>
          </a:xfrm>
          <a:prstGeom prst="rect">
            <a:avLst/>
          </a:prstGeom>
        </p:spPr>
        <p:txBody>
          <a:bodyPr vert="horz" wrap="square" lIns="0" tIns="13970" rIns="0" bIns="0" rtlCol="0">
            <a:spAutoFit/>
          </a:bodyPr>
          <a:lstStyle/>
          <a:p>
            <a:pPr>
              <a:lnSpc>
                <a:spcPct val="100000"/>
              </a:lnSpc>
              <a:spcBef>
                <a:spcPts val="110"/>
              </a:spcBef>
            </a:pPr>
            <a:r>
              <a:rPr sz="1000" spc="-190" dirty="0">
                <a:latin typeface="Arial Black"/>
                <a:cs typeface="Arial Black"/>
                <a:hlinkClick r:id="rId3"/>
              </a:rPr>
              <a:t>We </a:t>
            </a:r>
            <a:r>
              <a:rPr sz="1000" spc="-165" dirty="0">
                <a:latin typeface="Arial Black"/>
                <a:cs typeface="Arial Black"/>
                <a:hlinkClick r:id="rId3"/>
              </a:rPr>
              <a:t>need </a:t>
            </a:r>
            <a:r>
              <a:rPr sz="1000" spc="-155" dirty="0">
                <a:latin typeface="Arial Black"/>
                <a:cs typeface="Arial Black"/>
                <a:hlinkClick r:id="rId3"/>
              </a:rPr>
              <a:t>pre-owned </a:t>
            </a:r>
            <a:r>
              <a:rPr sz="1000" spc="-185" dirty="0">
                <a:latin typeface="Arial Black"/>
                <a:cs typeface="Arial Black"/>
                <a:hlinkClick r:id="rId3"/>
              </a:rPr>
              <a:t>vehicles</a:t>
            </a:r>
            <a:r>
              <a:rPr sz="1000" spc="-140" dirty="0">
                <a:latin typeface="Arial Black"/>
                <a:cs typeface="Arial Black"/>
                <a:hlinkClick r:id="rId3"/>
              </a:rPr>
              <a:t> </a:t>
            </a:r>
            <a:r>
              <a:rPr sz="1000" spc="-155" dirty="0">
                <a:latin typeface="Arial Black"/>
                <a:cs typeface="Arial Black"/>
                <a:hlinkClick r:id="rId3"/>
              </a:rPr>
              <a:t>and</a:t>
            </a:r>
            <a:endParaRPr sz="1000">
              <a:latin typeface="Arial Black"/>
              <a:cs typeface="Arial Black"/>
            </a:endParaRPr>
          </a:p>
        </p:txBody>
      </p:sp>
      <p:sp>
        <p:nvSpPr>
          <p:cNvPr id="10" name="object 10"/>
          <p:cNvSpPr txBox="1"/>
          <p:nvPr/>
        </p:nvSpPr>
        <p:spPr>
          <a:xfrm>
            <a:off x="1101886" y="2606943"/>
            <a:ext cx="1811655" cy="219710"/>
          </a:xfrm>
          <a:prstGeom prst="rect">
            <a:avLst/>
          </a:prstGeom>
        </p:spPr>
        <p:txBody>
          <a:bodyPr vert="horz" wrap="square" lIns="0" tIns="15240" rIns="0" bIns="0" rtlCol="0">
            <a:spAutoFit/>
          </a:bodyPr>
          <a:lstStyle/>
          <a:p>
            <a:pPr>
              <a:lnSpc>
                <a:spcPct val="100000"/>
              </a:lnSpc>
              <a:spcBef>
                <a:spcPts val="120"/>
              </a:spcBef>
            </a:pPr>
            <a:r>
              <a:rPr sz="1250" b="1" spc="-125" dirty="0">
                <a:solidFill>
                  <a:srgbClr val="D71F37"/>
                </a:solidFill>
                <a:latin typeface="Arial"/>
                <a:cs typeface="Arial"/>
                <a:hlinkClick r:id="rId3"/>
              </a:rPr>
              <a:t>WE </a:t>
            </a:r>
            <a:r>
              <a:rPr sz="1250" b="1" spc="-65" dirty="0">
                <a:solidFill>
                  <a:srgbClr val="D71F37"/>
                </a:solidFill>
                <a:latin typeface="Arial"/>
                <a:cs typeface="Arial"/>
                <a:hlinkClick r:id="rId3"/>
              </a:rPr>
              <a:t>WANT </a:t>
            </a:r>
            <a:r>
              <a:rPr sz="1250" b="1" spc="-100" dirty="0">
                <a:solidFill>
                  <a:srgbClr val="D71F37"/>
                </a:solidFill>
                <a:latin typeface="Arial"/>
                <a:cs typeface="Arial"/>
                <a:hlinkClick r:id="rId3"/>
              </a:rPr>
              <a:t>TO </a:t>
            </a:r>
            <a:r>
              <a:rPr sz="1250" b="1" spc="-110" dirty="0">
                <a:solidFill>
                  <a:srgbClr val="D71F37"/>
                </a:solidFill>
                <a:latin typeface="Arial"/>
                <a:cs typeface="Arial"/>
                <a:hlinkClick r:id="rId3"/>
              </a:rPr>
              <a:t>BUY</a:t>
            </a:r>
            <a:r>
              <a:rPr sz="1250" b="1" spc="-250" dirty="0">
                <a:solidFill>
                  <a:srgbClr val="D71F37"/>
                </a:solidFill>
                <a:latin typeface="Arial"/>
                <a:cs typeface="Arial"/>
                <a:hlinkClick r:id="rId3"/>
              </a:rPr>
              <a:t> </a:t>
            </a:r>
            <a:r>
              <a:rPr sz="1250" b="1" spc="-130" dirty="0">
                <a:solidFill>
                  <a:srgbClr val="D71F37"/>
                </a:solidFill>
                <a:latin typeface="Arial"/>
                <a:cs typeface="Arial"/>
                <a:hlinkClick r:id="rId3"/>
              </a:rPr>
              <a:t>YOURS!</a:t>
            </a:r>
            <a:endParaRPr sz="1250">
              <a:latin typeface="Arial"/>
              <a:cs typeface="Arial"/>
            </a:endParaRPr>
          </a:p>
        </p:txBody>
      </p:sp>
      <p:sp>
        <p:nvSpPr>
          <p:cNvPr id="11" name="object 11"/>
          <p:cNvSpPr/>
          <p:nvPr/>
        </p:nvSpPr>
        <p:spPr>
          <a:xfrm>
            <a:off x="1202664" y="1772049"/>
            <a:ext cx="381558" cy="328542"/>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974374" y="2159480"/>
            <a:ext cx="862330" cy="0"/>
          </a:xfrm>
          <a:custGeom>
            <a:avLst/>
            <a:gdLst/>
            <a:ahLst/>
            <a:cxnLst/>
            <a:rect l="l" t="t" r="r" b="b"/>
            <a:pathLst>
              <a:path w="862330">
                <a:moveTo>
                  <a:pt x="0" y="0"/>
                </a:moveTo>
                <a:lnTo>
                  <a:pt x="862241" y="0"/>
                </a:lnTo>
              </a:path>
            </a:pathLst>
          </a:custGeom>
          <a:ln w="18491">
            <a:solidFill>
              <a:srgbClr val="D71F37"/>
            </a:solidFill>
          </a:ln>
        </p:spPr>
        <p:txBody>
          <a:bodyPr wrap="square" lIns="0" tIns="0" rIns="0" bIns="0" rtlCol="0"/>
          <a:lstStyle/>
          <a:p>
            <a:endParaRPr/>
          </a:p>
        </p:txBody>
      </p:sp>
      <p:sp>
        <p:nvSpPr>
          <p:cNvPr id="13" name="object 13"/>
          <p:cNvSpPr txBox="1"/>
          <p:nvPr/>
        </p:nvSpPr>
        <p:spPr>
          <a:xfrm>
            <a:off x="999891" y="2142700"/>
            <a:ext cx="824230" cy="315595"/>
          </a:xfrm>
          <a:prstGeom prst="rect">
            <a:avLst/>
          </a:prstGeom>
        </p:spPr>
        <p:txBody>
          <a:bodyPr vert="horz" wrap="square" lIns="0" tIns="12700" rIns="0" bIns="0" rtlCol="0">
            <a:spAutoFit/>
          </a:bodyPr>
          <a:lstStyle/>
          <a:p>
            <a:pPr marR="5080" algn="ctr">
              <a:lnSpc>
                <a:spcPts val="1410"/>
              </a:lnSpc>
              <a:spcBef>
                <a:spcPts val="100"/>
              </a:spcBef>
            </a:pPr>
            <a:r>
              <a:rPr sz="1250" b="1" spc="-20" dirty="0">
                <a:solidFill>
                  <a:srgbClr val="FFFFFF"/>
                </a:solidFill>
                <a:latin typeface="Tahoma"/>
                <a:cs typeface="Tahoma"/>
              </a:rPr>
              <a:t>BUY</a:t>
            </a:r>
            <a:r>
              <a:rPr sz="1250" b="1" spc="-60" dirty="0">
                <a:solidFill>
                  <a:srgbClr val="FFFFFF"/>
                </a:solidFill>
                <a:latin typeface="Tahoma"/>
                <a:cs typeface="Tahoma"/>
              </a:rPr>
              <a:t> </a:t>
            </a:r>
            <a:r>
              <a:rPr sz="1250" b="1" spc="-5" dirty="0">
                <a:solidFill>
                  <a:srgbClr val="FFFFFF"/>
                </a:solidFill>
                <a:latin typeface="Tahoma"/>
                <a:cs typeface="Tahoma"/>
              </a:rPr>
              <a:t>BACK</a:t>
            </a:r>
            <a:endParaRPr sz="1250">
              <a:latin typeface="Tahoma"/>
              <a:cs typeface="Tahoma"/>
            </a:endParaRPr>
          </a:p>
          <a:p>
            <a:pPr marR="4445" algn="ctr">
              <a:lnSpc>
                <a:spcPts val="869"/>
              </a:lnSpc>
            </a:pPr>
            <a:r>
              <a:rPr sz="800" spc="-35" dirty="0">
                <a:solidFill>
                  <a:srgbClr val="FFFFFF"/>
                </a:solidFill>
                <a:latin typeface="Tahoma"/>
                <a:cs typeface="Tahoma"/>
              </a:rPr>
              <a:t>SALE </a:t>
            </a:r>
            <a:r>
              <a:rPr sz="800" spc="-20" dirty="0">
                <a:solidFill>
                  <a:srgbClr val="FFFFFF"/>
                </a:solidFill>
                <a:latin typeface="Tahoma"/>
                <a:cs typeface="Tahoma"/>
              </a:rPr>
              <a:t>EVENT</a:t>
            </a:r>
            <a:endParaRPr sz="800">
              <a:latin typeface="Tahoma"/>
              <a:cs typeface="Tahoma"/>
            </a:endParaRPr>
          </a:p>
        </p:txBody>
      </p:sp>
      <p:sp>
        <p:nvSpPr>
          <p:cNvPr id="14" name="object 14"/>
          <p:cNvSpPr txBox="1"/>
          <p:nvPr/>
        </p:nvSpPr>
        <p:spPr>
          <a:xfrm>
            <a:off x="795527" y="1475651"/>
            <a:ext cx="2411095" cy="143510"/>
          </a:xfrm>
          <a:prstGeom prst="rect">
            <a:avLst/>
          </a:prstGeom>
          <a:solidFill>
            <a:srgbClr val="D71F37"/>
          </a:solidFill>
        </p:spPr>
        <p:txBody>
          <a:bodyPr vert="horz" wrap="square" lIns="0" tIns="0" rIns="0" bIns="0" rtlCol="0">
            <a:spAutoFit/>
          </a:bodyPr>
          <a:lstStyle/>
          <a:p>
            <a:pPr marL="619125">
              <a:lnSpc>
                <a:spcPts val="1015"/>
              </a:lnSpc>
            </a:pPr>
            <a:r>
              <a:rPr sz="850" spc="-35" dirty="0">
                <a:solidFill>
                  <a:srgbClr val="FFFFFF"/>
                </a:solidFill>
                <a:latin typeface="Arial"/>
                <a:cs typeface="Arial"/>
              </a:rPr>
              <a:t>DAN </a:t>
            </a:r>
            <a:r>
              <a:rPr sz="850" spc="-45" dirty="0">
                <a:solidFill>
                  <a:srgbClr val="FFFFFF"/>
                </a:solidFill>
                <a:latin typeface="Arial"/>
                <a:cs typeface="Arial"/>
              </a:rPr>
              <a:t>JENNINGS</a:t>
            </a:r>
            <a:r>
              <a:rPr sz="850" spc="-75" dirty="0">
                <a:solidFill>
                  <a:srgbClr val="FFFFFF"/>
                </a:solidFill>
                <a:latin typeface="Arial"/>
                <a:cs typeface="Arial"/>
              </a:rPr>
              <a:t> </a:t>
            </a:r>
            <a:r>
              <a:rPr sz="850" spc="-35" dirty="0">
                <a:solidFill>
                  <a:srgbClr val="FFFFFF"/>
                </a:solidFill>
                <a:latin typeface="Arial"/>
                <a:cs typeface="Arial"/>
              </a:rPr>
              <a:t>NISSAN</a:t>
            </a:r>
            <a:endParaRPr sz="850">
              <a:latin typeface="Arial"/>
              <a:cs typeface="Arial"/>
            </a:endParaRPr>
          </a:p>
        </p:txBody>
      </p:sp>
      <p:sp>
        <p:nvSpPr>
          <p:cNvPr id="15" name="object 15"/>
          <p:cNvSpPr/>
          <p:nvPr/>
        </p:nvSpPr>
        <p:spPr>
          <a:xfrm>
            <a:off x="795527" y="5118125"/>
            <a:ext cx="2411095" cy="12065"/>
          </a:xfrm>
          <a:custGeom>
            <a:avLst/>
            <a:gdLst/>
            <a:ahLst/>
            <a:cxnLst/>
            <a:rect l="l" t="t" r="r" b="b"/>
            <a:pathLst>
              <a:path w="2411095" h="12064">
                <a:moveTo>
                  <a:pt x="0" y="12064"/>
                </a:moveTo>
                <a:lnTo>
                  <a:pt x="2410714" y="12064"/>
                </a:lnTo>
                <a:lnTo>
                  <a:pt x="2410714" y="0"/>
                </a:lnTo>
                <a:lnTo>
                  <a:pt x="0" y="0"/>
                </a:lnTo>
                <a:lnTo>
                  <a:pt x="0" y="12064"/>
                </a:lnTo>
                <a:close/>
              </a:path>
            </a:pathLst>
          </a:custGeom>
          <a:solidFill>
            <a:srgbClr val="D71F37"/>
          </a:solidFill>
        </p:spPr>
        <p:txBody>
          <a:bodyPr wrap="square" lIns="0" tIns="0" rIns="0" bIns="0" rtlCol="0"/>
          <a:lstStyle/>
          <a:p>
            <a:endParaRPr/>
          </a:p>
        </p:txBody>
      </p:sp>
      <p:sp>
        <p:nvSpPr>
          <p:cNvPr id="16" name="object 16"/>
          <p:cNvSpPr/>
          <p:nvPr/>
        </p:nvSpPr>
        <p:spPr>
          <a:xfrm>
            <a:off x="795527" y="4784407"/>
            <a:ext cx="1208405" cy="297815"/>
          </a:xfrm>
          <a:custGeom>
            <a:avLst/>
            <a:gdLst/>
            <a:ahLst/>
            <a:cxnLst/>
            <a:rect l="l" t="t" r="r" b="b"/>
            <a:pathLst>
              <a:path w="1208405" h="297814">
                <a:moveTo>
                  <a:pt x="0" y="297332"/>
                </a:moveTo>
                <a:lnTo>
                  <a:pt x="1208201" y="297332"/>
                </a:lnTo>
                <a:lnTo>
                  <a:pt x="1208201" y="0"/>
                </a:lnTo>
                <a:lnTo>
                  <a:pt x="0" y="0"/>
                </a:lnTo>
                <a:lnTo>
                  <a:pt x="0" y="297332"/>
                </a:lnTo>
                <a:close/>
              </a:path>
            </a:pathLst>
          </a:custGeom>
          <a:solidFill>
            <a:srgbClr val="D71F37"/>
          </a:solidFill>
        </p:spPr>
        <p:txBody>
          <a:bodyPr wrap="square" lIns="0" tIns="0" rIns="0" bIns="0" rtlCol="0"/>
          <a:lstStyle/>
          <a:p>
            <a:endParaRPr/>
          </a:p>
        </p:txBody>
      </p:sp>
      <p:sp>
        <p:nvSpPr>
          <p:cNvPr id="17" name="object 17"/>
          <p:cNvSpPr/>
          <p:nvPr/>
        </p:nvSpPr>
        <p:spPr>
          <a:xfrm>
            <a:off x="2003729" y="4784407"/>
            <a:ext cx="1202690" cy="297815"/>
          </a:xfrm>
          <a:custGeom>
            <a:avLst/>
            <a:gdLst/>
            <a:ahLst/>
            <a:cxnLst/>
            <a:rect l="l" t="t" r="r" b="b"/>
            <a:pathLst>
              <a:path w="1202689" h="297814">
                <a:moveTo>
                  <a:pt x="0" y="297332"/>
                </a:moveTo>
                <a:lnTo>
                  <a:pt x="1202512" y="297332"/>
                </a:lnTo>
                <a:lnTo>
                  <a:pt x="1202512" y="0"/>
                </a:lnTo>
                <a:lnTo>
                  <a:pt x="0" y="0"/>
                </a:lnTo>
                <a:lnTo>
                  <a:pt x="0" y="297332"/>
                </a:lnTo>
                <a:close/>
              </a:path>
            </a:pathLst>
          </a:custGeom>
          <a:solidFill>
            <a:srgbClr val="000000"/>
          </a:solidFill>
        </p:spPr>
        <p:txBody>
          <a:bodyPr wrap="square" lIns="0" tIns="0" rIns="0" bIns="0" rtlCol="0"/>
          <a:lstStyle/>
          <a:p>
            <a:endParaRPr/>
          </a:p>
        </p:txBody>
      </p:sp>
      <p:sp>
        <p:nvSpPr>
          <p:cNvPr id="18" name="object 18"/>
          <p:cNvSpPr txBox="1"/>
          <p:nvPr/>
        </p:nvSpPr>
        <p:spPr>
          <a:xfrm>
            <a:off x="795527" y="4818153"/>
            <a:ext cx="1210945" cy="219710"/>
          </a:xfrm>
          <a:prstGeom prst="rect">
            <a:avLst/>
          </a:prstGeom>
        </p:spPr>
        <p:txBody>
          <a:bodyPr vert="horz" wrap="square" lIns="0" tIns="12065" rIns="0" bIns="0" rtlCol="0">
            <a:spAutoFit/>
          </a:bodyPr>
          <a:lstStyle/>
          <a:p>
            <a:pPr marL="146050">
              <a:lnSpc>
                <a:spcPts val="615"/>
              </a:lnSpc>
              <a:spcBef>
                <a:spcPts val="95"/>
              </a:spcBef>
            </a:pPr>
            <a:r>
              <a:rPr sz="550" spc="-80" dirty="0">
                <a:solidFill>
                  <a:srgbClr val="FFFFFF"/>
                </a:solidFill>
                <a:latin typeface="Arial Black"/>
                <a:cs typeface="Arial Black"/>
              </a:rPr>
              <a:t>Special </a:t>
            </a:r>
            <a:r>
              <a:rPr sz="550" spc="-70" dirty="0">
                <a:solidFill>
                  <a:srgbClr val="FFFFFF"/>
                </a:solidFill>
                <a:latin typeface="Arial Black"/>
                <a:cs typeface="Arial Black"/>
              </a:rPr>
              <a:t>financing </a:t>
            </a:r>
            <a:r>
              <a:rPr sz="550" spc="-60" dirty="0">
                <a:solidFill>
                  <a:srgbClr val="FFFFFF"/>
                </a:solidFill>
                <a:latin typeface="Arial Black"/>
                <a:cs typeface="Arial Black"/>
              </a:rPr>
              <a:t>offers </a:t>
            </a:r>
            <a:r>
              <a:rPr sz="550" spc="-50" dirty="0">
                <a:solidFill>
                  <a:srgbClr val="FFFFFF"/>
                </a:solidFill>
                <a:latin typeface="Arial Black"/>
                <a:cs typeface="Arial Black"/>
              </a:rPr>
              <a:t>for</a:t>
            </a:r>
            <a:r>
              <a:rPr sz="550" spc="-85" dirty="0">
                <a:solidFill>
                  <a:srgbClr val="FFFFFF"/>
                </a:solidFill>
                <a:latin typeface="Arial Black"/>
                <a:cs typeface="Arial Black"/>
              </a:rPr>
              <a:t> </a:t>
            </a:r>
            <a:r>
              <a:rPr sz="550" spc="-80" dirty="0">
                <a:solidFill>
                  <a:srgbClr val="FFFFFF"/>
                </a:solidFill>
                <a:latin typeface="Arial Black"/>
                <a:cs typeface="Arial Black"/>
              </a:rPr>
              <a:t>a</a:t>
            </a:r>
            <a:endParaRPr sz="550">
              <a:latin typeface="Arial Black"/>
              <a:cs typeface="Arial Black"/>
            </a:endParaRPr>
          </a:p>
          <a:p>
            <a:pPr marL="85725">
              <a:lnSpc>
                <a:spcPts val="915"/>
              </a:lnSpc>
            </a:pPr>
            <a:r>
              <a:rPr sz="800" b="1" i="1" spc="-10" dirty="0">
                <a:solidFill>
                  <a:srgbClr val="FFFFFF"/>
                </a:solidFill>
                <a:latin typeface="Arial"/>
                <a:cs typeface="Arial"/>
              </a:rPr>
              <a:t>LIMITED </a:t>
            </a:r>
            <a:r>
              <a:rPr sz="800" b="1" i="1" spc="-5" dirty="0">
                <a:solidFill>
                  <a:srgbClr val="FFFFFF"/>
                </a:solidFill>
                <a:latin typeface="Arial"/>
                <a:cs typeface="Arial"/>
              </a:rPr>
              <a:t>TIME</a:t>
            </a:r>
            <a:r>
              <a:rPr sz="800" b="1" i="1" spc="-45" dirty="0">
                <a:solidFill>
                  <a:srgbClr val="FFFFFF"/>
                </a:solidFill>
                <a:latin typeface="Arial"/>
                <a:cs typeface="Arial"/>
              </a:rPr>
              <a:t> </a:t>
            </a:r>
            <a:r>
              <a:rPr sz="800" b="1" i="1" spc="-35" dirty="0">
                <a:solidFill>
                  <a:srgbClr val="FFFFFF"/>
                </a:solidFill>
                <a:latin typeface="Arial"/>
                <a:cs typeface="Arial"/>
              </a:rPr>
              <a:t>ONLY!</a:t>
            </a:r>
            <a:endParaRPr sz="800">
              <a:latin typeface="Arial"/>
              <a:cs typeface="Arial"/>
            </a:endParaRPr>
          </a:p>
        </p:txBody>
      </p:sp>
      <p:sp>
        <p:nvSpPr>
          <p:cNvPr id="19" name="object 19"/>
          <p:cNvSpPr txBox="1"/>
          <p:nvPr/>
        </p:nvSpPr>
        <p:spPr>
          <a:xfrm>
            <a:off x="2006325" y="4810480"/>
            <a:ext cx="1200150" cy="211454"/>
          </a:xfrm>
          <a:prstGeom prst="rect">
            <a:avLst/>
          </a:prstGeom>
        </p:spPr>
        <p:txBody>
          <a:bodyPr vert="horz" wrap="square" lIns="0" tIns="13335" rIns="0" bIns="0" rtlCol="0">
            <a:spAutoFit/>
          </a:bodyPr>
          <a:lstStyle/>
          <a:p>
            <a:pPr marL="36195" algn="ctr">
              <a:lnSpc>
                <a:spcPts val="940"/>
              </a:lnSpc>
              <a:spcBef>
                <a:spcPts val="105"/>
              </a:spcBef>
            </a:pPr>
            <a:r>
              <a:rPr sz="800" b="1" i="1" spc="-25" dirty="0">
                <a:solidFill>
                  <a:srgbClr val="FFFFFF"/>
                </a:solidFill>
                <a:latin typeface="Arial"/>
                <a:cs typeface="Arial"/>
              </a:rPr>
              <a:t>BIG </a:t>
            </a:r>
            <a:r>
              <a:rPr sz="800" b="1" i="1" spc="-35" dirty="0">
                <a:solidFill>
                  <a:srgbClr val="FFFFFF"/>
                </a:solidFill>
                <a:latin typeface="Arial"/>
                <a:cs typeface="Arial"/>
              </a:rPr>
              <a:t>DISCOUNTS</a:t>
            </a:r>
            <a:endParaRPr sz="800">
              <a:latin typeface="Arial"/>
              <a:cs typeface="Arial"/>
            </a:endParaRPr>
          </a:p>
          <a:p>
            <a:pPr marL="36830" algn="ctr">
              <a:lnSpc>
                <a:spcPts val="520"/>
              </a:lnSpc>
            </a:pPr>
            <a:r>
              <a:rPr sz="450" spc="-45" dirty="0">
                <a:solidFill>
                  <a:srgbClr val="FFFFFF"/>
                </a:solidFill>
                <a:latin typeface="Arial Black"/>
                <a:cs typeface="Arial Black"/>
              </a:rPr>
              <a:t>on </a:t>
            </a:r>
            <a:r>
              <a:rPr sz="450" i="1" spc="-5" dirty="0">
                <a:solidFill>
                  <a:srgbClr val="FFFFFF"/>
                </a:solidFill>
                <a:latin typeface="Trebuchet MS"/>
                <a:cs typeface="Trebuchet MS"/>
              </a:rPr>
              <a:t>NEW </a:t>
            </a:r>
            <a:r>
              <a:rPr sz="450" spc="-65" dirty="0">
                <a:solidFill>
                  <a:srgbClr val="FFFFFF"/>
                </a:solidFill>
                <a:latin typeface="Arial Black"/>
                <a:cs typeface="Arial Black"/>
              </a:rPr>
              <a:t>Nissans </a:t>
            </a:r>
            <a:r>
              <a:rPr sz="450" spc="-85" dirty="0">
                <a:solidFill>
                  <a:srgbClr val="FFFFFF"/>
                </a:solidFill>
                <a:latin typeface="Arial Black"/>
                <a:cs typeface="Arial Black"/>
              </a:rPr>
              <a:t>&amp; </a:t>
            </a:r>
            <a:r>
              <a:rPr sz="450" spc="-50" dirty="0">
                <a:solidFill>
                  <a:srgbClr val="FFFFFF"/>
                </a:solidFill>
                <a:latin typeface="Arial Black"/>
                <a:cs typeface="Arial Black"/>
              </a:rPr>
              <a:t>pre-owned</a:t>
            </a:r>
            <a:r>
              <a:rPr sz="450" spc="-105" dirty="0">
                <a:solidFill>
                  <a:srgbClr val="FFFFFF"/>
                </a:solidFill>
                <a:latin typeface="Arial Black"/>
                <a:cs typeface="Arial Black"/>
              </a:rPr>
              <a:t> </a:t>
            </a:r>
            <a:r>
              <a:rPr sz="450" spc="-65" dirty="0">
                <a:solidFill>
                  <a:srgbClr val="FFFFFF"/>
                </a:solidFill>
                <a:latin typeface="Arial Black"/>
                <a:cs typeface="Arial Black"/>
              </a:rPr>
              <a:t>vehicles!</a:t>
            </a:r>
            <a:endParaRPr sz="450">
              <a:latin typeface="Arial Black"/>
              <a:cs typeface="Arial Black"/>
            </a:endParaRPr>
          </a:p>
        </p:txBody>
      </p:sp>
      <p:sp>
        <p:nvSpPr>
          <p:cNvPr id="20" name="object 20"/>
          <p:cNvSpPr txBox="1"/>
          <p:nvPr/>
        </p:nvSpPr>
        <p:spPr>
          <a:xfrm>
            <a:off x="1498683" y="6752397"/>
            <a:ext cx="1022350" cy="160655"/>
          </a:xfrm>
          <a:prstGeom prst="rect">
            <a:avLst/>
          </a:prstGeom>
        </p:spPr>
        <p:txBody>
          <a:bodyPr vert="horz" wrap="square" lIns="0" tIns="11430" rIns="0" bIns="0" rtlCol="0">
            <a:spAutoFit/>
          </a:bodyPr>
          <a:lstStyle/>
          <a:p>
            <a:pPr marL="27940" marR="5080" indent="-15875">
              <a:lnSpc>
                <a:spcPct val="100000"/>
              </a:lnSpc>
              <a:spcBef>
                <a:spcPts val="90"/>
              </a:spcBef>
            </a:pPr>
            <a:r>
              <a:rPr sz="450" spc="-50" dirty="0">
                <a:latin typeface="Arial Black"/>
                <a:cs typeface="Arial Black"/>
              </a:rPr>
              <a:t>1234 </a:t>
            </a:r>
            <a:r>
              <a:rPr sz="450" spc="-40" dirty="0">
                <a:latin typeface="Arial Black"/>
                <a:cs typeface="Arial Black"/>
              </a:rPr>
              <a:t>Main </a:t>
            </a:r>
            <a:r>
              <a:rPr sz="450" spc="-55" dirty="0">
                <a:latin typeface="Arial Black"/>
                <a:cs typeface="Arial Black"/>
              </a:rPr>
              <a:t>St. </a:t>
            </a:r>
            <a:r>
              <a:rPr sz="450" spc="-60" dirty="0">
                <a:latin typeface="Arial Black"/>
                <a:cs typeface="Arial Black"/>
              </a:rPr>
              <a:t>• Typical </a:t>
            </a:r>
            <a:r>
              <a:rPr sz="450" spc="-50" dirty="0">
                <a:latin typeface="Arial Black"/>
                <a:cs typeface="Arial Black"/>
              </a:rPr>
              <a:t>City, </a:t>
            </a:r>
            <a:r>
              <a:rPr sz="450" spc="-30" dirty="0">
                <a:latin typeface="Arial Black"/>
                <a:cs typeface="Arial Black"/>
              </a:rPr>
              <a:t>MO </a:t>
            </a:r>
            <a:r>
              <a:rPr sz="450" spc="-50" dirty="0">
                <a:latin typeface="Arial Black"/>
                <a:cs typeface="Arial Black"/>
              </a:rPr>
              <a:t>63033  </a:t>
            </a:r>
            <a:r>
              <a:rPr sz="450" spc="-45" dirty="0">
                <a:latin typeface="Arial Black"/>
                <a:cs typeface="Arial Black"/>
              </a:rPr>
              <a:t>833-839-8486 </a:t>
            </a:r>
            <a:r>
              <a:rPr sz="450" spc="114" dirty="0">
                <a:latin typeface="Arial Black"/>
                <a:cs typeface="Arial Black"/>
              </a:rPr>
              <a:t>|</a:t>
            </a:r>
            <a:r>
              <a:rPr sz="450" spc="-35" dirty="0">
                <a:latin typeface="Arial Black"/>
                <a:cs typeface="Arial Black"/>
              </a:rPr>
              <a:t> </a:t>
            </a:r>
            <a:r>
              <a:rPr sz="450" spc="-60" dirty="0">
                <a:latin typeface="Arial Black"/>
                <a:cs typeface="Arial Black"/>
                <a:hlinkClick r:id="rId5"/>
              </a:rPr>
              <a:t>www.DJennCars.com</a:t>
            </a:r>
            <a:endParaRPr sz="450">
              <a:latin typeface="Arial Black"/>
              <a:cs typeface="Arial Black"/>
            </a:endParaRPr>
          </a:p>
        </p:txBody>
      </p:sp>
      <p:sp>
        <p:nvSpPr>
          <p:cNvPr id="21" name="object 21"/>
          <p:cNvSpPr txBox="1"/>
          <p:nvPr/>
        </p:nvSpPr>
        <p:spPr>
          <a:xfrm>
            <a:off x="904015" y="2916656"/>
            <a:ext cx="902969" cy="246379"/>
          </a:xfrm>
          <a:prstGeom prst="rect">
            <a:avLst/>
          </a:prstGeom>
        </p:spPr>
        <p:txBody>
          <a:bodyPr vert="horz" wrap="square" lIns="0" tIns="8255" rIns="0" bIns="0" rtlCol="0">
            <a:spAutoFit/>
          </a:bodyPr>
          <a:lstStyle/>
          <a:p>
            <a:pPr marR="5080">
              <a:lnSpc>
                <a:spcPct val="105500"/>
              </a:lnSpc>
              <a:spcBef>
                <a:spcPts val="65"/>
              </a:spcBef>
            </a:pPr>
            <a:r>
              <a:rPr sz="700" spc="-110" dirty="0">
                <a:latin typeface="Arial Black"/>
                <a:cs typeface="Arial Black"/>
                <a:hlinkClick r:id="rId3"/>
              </a:rPr>
              <a:t>Find </a:t>
            </a:r>
            <a:r>
              <a:rPr sz="700" spc="-95" dirty="0">
                <a:latin typeface="Arial Black"/>
                <a:cs typeface="Arial Black"/>
                <a:hlinkClick r:id="rId3"/>
              </a:rPr>
              <a:t>out </a:t>
            </a:r>
            <a:r>
              <a:rPr sz="700" spc="-130" dirty="0">
                <a:latin typeface="Arial Black"/>
                <a:cs typeface="Arial Black"/>
                <a:hlinkClick r:id="rId3"/>
              </a:rPr>
              <a:t>what </a:t>
            </a:r>
            <a:r>
              <a:rPr sz="700" spc="-105" dirty="0">
                <a:latin typeface="Arial Black"/>
                <a:cs typeface="Arial Black"/>
                <a:hlinkClick r:id="rId3"/>
              </a:rPr>
              <a:t>it’s </a:t>
            </a:r>
            <a:r>
              <a:rPr sz="700" spc="-110" dirty="0">
                <a:latin typeface="Arial Black"/>
                <a:cs typeface="Arial Black"/>
                <a:hlinkClick r:id="rId3"/>
              </a:rPr>
              <a:t>worth  </a:t>
            </a:r>
            <a:r>
              <a:rPr sz="700" spc="-100" dirty="0">
                <a:latin typeface="Arial Black"/>
                <a:cs typeface="Arial Black"/>
                <a:hlinkClick r:id="rId3"/>
              </a:rPr>
              <a:t>right </a:t>
            </a:r>
            <a:r>
              <a:rPr sz="700" spc="-125" dirty="0">
                <a:latin typeface="Arial Black"/>
                <a:cs typeface="Arial Black"/>
                <a:hlinkClick r:id="rId3"/>
              </a:rPr>
              <a:t>now </a:t>
            </a:r>
            <a:r>
              <a:rPr sz="700" spc="-90" dirty="0">
                <a:latin typeface="Arial Black"/>
                <a:cs typeface="Arial Black"/>
                <a:hlinkClick r:id="rId3"/>
              </a:rPr>
              <a:t>on </a:t>
            </a:r>
            <a:r>
              <a:rPr sz="700" spc="-100" dirty="0">
                <a:latin typeface="Arial Black"/>
                <a:cs typeface="Arial Black"/>
                <a:hlinkClick r:id="rId3"/>
              </a:rPr>
              <a:t>your</a:t>
            </a:r>
            <a:r>
              <a:rPr sz="700" spc="-170" dirty="0">
                <a:latin typeface="Arial Black"/>
                <a:cs typeface="Arial Black"/>
                <a:hlinkClick r:id="rId3"/>
              </a:rPr>
              <a:t> </a:t>
            </a:r>
            <a:r>
              <a:rPr sz="700" spc="-114" dirty="0">
                <a:latin typeface="Arial Black"/>
                <a:cs typeface="Arial Black"/>
                <a:hlinkClick r:id="rId3"/>
              </a:rPr>
              <a:t>mobile</a:t>
            </a:r>
            <a:endParaRPr sz="700">
              <a:latin typeface="Arial Black"/>
              <a:cs typeface="Arial Black"/>
            </a:endParaRPr>
          </a:p>
        </p:txBody>
      </p:sp>
      <p:sp>
        <p:nvSpPr>
          <p:cNvPr id="22" name="object 22"/>
          <p:cNvSpPr/>
          <p:nvPr/>
        </p:nvSpPr>
        <p:spPr>
          <a:xfrm>
            <a:off x="795527" y="5168353"/>
            <a:ext cx="1209675" cy="829310"/>
          </a:xfrm>
          <a:custGeom>
            <a:avLst/>
            <a:gdLst/>
            <a:ahLst/>
            <a:cxnLst/>
            <a:rect l="l" t="t" r="r" b="b"/>
            <a:pathLst>
              <a:path w="1209675" h="829310">
                <a:moveTo>
                  <a:pt x="0" y="828738"/>
                </a:moveTo>
                <a:lnTo>
                  <a:pt x="1209471" y="828738"/>
                </a:lnTo>
                <a:lnTo>
                  <a:pt x="1209471" y="0"/>
                </a:lnTo>
                <a:lnTo>
                  <a:pt x="0" y="0"/>
                </a:lnTo>
                <a:lnTo>
                  <a:pt x="0" y="828738"/>
                </a:lnTo>
                <a:close/>
              </a:path>
            </a:pathLst>
          </a:custGeom>
          <a:solidFill>
            <a:srgbClr val="000000"/>
          </a:solidFill>
        </p:spPr>
        <p:txBody>
          <a:bodyPr wrap="square" lIns="0" tIns="0" rIns="0" bIns="0" rtlCol="0"/>
          <a:lstStyle/>
          <a:p>
            <a:endParaRPr/>
          </a:p>
        </p:txBody>
      </p:sp>
      <p:sp>
        <p:nvSpPr>
          <p:cNvPr id="23" name="object 23"/>
          <p:cNvSpPr/>
          <p:nvPr/>
        </p:nvSpPr>
        <p:spPr>
          <a:xfrm>
            <a:off x="1139188" y="5924392"/>
            <a:ext cx="541655" cy="134620"/>
          </a:xfrm>
          <a:custGeom>
            <a:avLst/>
            <a:gdLst/>
            <a:ahLst/>
            <a:cxnLst/>
            <a:rect l="l" t="t" r="r" b="b"/>
            <a:pathLst>
              <a:path w="541655" h="134620">
                <a:moveTo>
                  <a:pt x="501015" y="0"/>
                </a:moveTo>
                <a:lnTo>
                  <a:pt x="40182" y="0"/>
                </a:lnTo>
                <a:lnTo>
                  <a:pt x="24544" y="3158"/>
                </a:lnTo>
                <a:lnTo>
                  <a:pt x="11771" y="11771"/>
                </a:lnTo>
                <a:lnTo>
                  <a:pt x="3158" y="24544"/>
                </a:lnTo>
                <a:lnTo>
                  <a:pt x="0" y="40182"/>
                </a:lnTo>
                <a:lnTo>
                  <a:pt x="0" y="94399"/>
                </a:lnTo>
                <a:lnTo>
                  <a:pt x="3158" y="110037"/>
                </a:lnTo>
                <a:lnTo>
                  <a:pt x="11771" y="122810"/>
                </a:lnTo>
                <a:lnTo>
                  <a:pt x="24544" y="131423"/>
                </a:lnTo>
                <a:lnTo>
                  <a:pt x="40182" y="134581"/>
                </a:lnTo>
                <a:lnTo>
                  <a:pt x="501015" y="134581"/>
                </a:lnTo>
                <a:lnTo>
                  <a:pt x="516659" y="131423"/>
                </a:lnTo>
                <a:lnTo>
                  <a:pt x="529431" y="122810"/>
                </a:lnTo>
                <a:lnTo>
                  <a:pt x="538041" y="110037"/>
                </a:lnTo>
                <a:lnTo>
                  <a:pt x="541197" y="94399"/>
                </a:lnTo>
                <a:lnTo>
                  <a:pt x="541197" y="40182"/>
                </a:lnTo>
                <a:lnTo>
                  <a:pt x="538041" y="24544"/>
                </a:lnTo>
                <a:lnTo>
                  <a:pt x="529431" y="11771"/>
                </a:lnTo>
                <a:lnTo>
                  <a:pt x="516659" y="3158"/>
                </a:lnTo>
                <a:lnTo>
                  <a:pt x="501015" y="0"/>
                </a:lnTo>
                <a:close/>
              </a:path>
            </a:pathLst>
          </a:custGeom>
          <a:solidFill>
            <a:srgbClr val="D71F37"/>
          </a:solidFill>
        </p:spPr>
        <p:txBody>
          <a:bodyPr wrap="square" lIns="0" tIns="0" rIns="0" bIns="0" rtlCol="0"/>
          <a:lstStyle/>
          <a:p>
            <a:endParaRPr/>
          </a:p>
        </p:txBody>
      </p:sp>
      <p:sp>
        <p:nvSpPr>
          <p:cNvPr id="24" name="object 24"/>
          <p:cNvSpPr/>
          <p:nvPr/>
        </p:nvSpPr>
        <p:spPr>
          <a:xfrm>
            <a:off x="1139188" y="5924392"/>
            <a:ext cx="541655" cy="134620"/>
          </a:xfrm>
          <a:custGeom>
            <a:avLst/>
            <a:gdLst/>
            <a:ahLst/>
            <a:cxnLst/>
            <a:rect l="l" t="t" r="r" b="b"/>
            <a:pathLst>
              <a:path w="541655" h="134620">
                <a:moveTo>
                  <a:pt x="541197" y="40182"/>
                </a:moveTo>
                <a:lnTo>
                  <a:pt x="538041" y="24544"/>
                </a:lnTo>
                <a:lnTo>
                  <a:pt x="529431" y="11771"/>
                </a:lnTo>
                <a:lnTo>
                  <a:pt x="516659" y="3158"/>
                </a:lnTo>
                <a:lnTo>
                  <a:pt x="501015" y="0"/>
                </a:lnTo>
                <a:lnTo>
                  <a:pt x="40182" y="0"/>
                </a:lnTo>
                <a:lnTo>
                  <a:pt x="24544" y="3158"/>
                </a:lnTo>
                <a:lnTo>
                  <a:pt x="11771" y="11771"/>
                </a:lnTo>
                <a:lnTo>
                  <a:pt x="3158" y="24544"/>
                </a:lnTo>
                <a:lnTo>
                  <a:pt x="0" y="40182"/>
                </a:lnTo>
                <a:lnTo>
                  <a:pt x="0" y="94399"/>
                </a:lnTo>
                <a:lnTo>
                  <a:pt x="3158" y="110037"/>
                </a:lnTo>
                <a:lnTo>
                  <a:pt x="11771" y="122810"/>
                </a:lnTo>
                <a:lnTo>
                  <a:pt x="24544" y="131423"/>
                </a:lnTo>
                <a:lnTo>
                  <a:pt x="40182" y="134581"/>
                </a:lnTo>
                <a:lnTo>
                  <a:pt x="501015" y="134581"/>
                </a:lnTo>
                <a:lnTo>
                  <a:pt x="516659" y="131423"/>
                </a:lnTo>
                <a:lnTo>
                  <a:pt x="529431" y="122810"/>
                </a:lnTo>
                <a:lnTo>
                  <a:pt x="538041" y="110037"/>
                </a:lnTo>
                <a:lnTo>
                  <a:pt x="541197" y="94399"/>
                </a:lnTo>
                <a:lnTo>
                  <a:pt x="541197" y="40182"/>
                </a:lnTo>
                <a:close/>
              </a:path>
            </a:pathLst>
          </a:custGeom>
          <a:ln w="8039">
            <a:solidFill>
              <a:srgbClr val="FFFFFF"/>
            </a:solidFill>
          </a:ln>
        </p:spPr>
        <p:txBody>
          <a:bodyPr wrap="square" lIns="0" tIns="0" rIns="0" bIns="0" rtlCol="0"/>
          <a:lstStyle/>
          <a:p>
            <a:endParaRPr/>
          </a:p>
        </p:txBody>
      </p:sp>
      <p:sp>
        <p:nvSpPr>
          <p:cNvPr id="25" name="object 25"/>
          <p:cNvSpPr txBox="1"/>
          <p:nvPr/>
        </p:nvSpPr>
        <p:spPr>
          <a:xfrm>
            <a:off x="1048388" y="5169470"/>
            <a:ext cx="713105" cy="222885"/>
          </a:xfrm>
          <a:prstGeom prst="rect">
            <a:avLst/>
          </a:prstGeom>
        </p:spPr>
        <p:txBody>
          <a:bodyPr vert="horz" wrap="square" lIns="0" tIns="11430" rIns="0" bIns="0" rtlCol="0">
            <a:spAutoFit/>
          </a:bodyPr>
          <a:lstStyle/>
          <a:p>
            <a:pPr>
              <a:lnSpc>
                <a:spcPct val="100000"/>
              </a:lnSpc>
              <a:spcBef>
                <a:spcPts val="90"/>
              </a:spcBef>
            </a:pPr>
            <a:r>
              <a:rPr sz="1300" b="1" i="1" spc="10" dirty="0">
                <a:solidFill>
                  <a:srgbClr val="FFFFFF"/>
                </a:solidFill>
                <a:latin typeface="Arial"/>
                <a:cs typeface="Arial"/>
              </a:rPr>
              <a:t>150</a:t>
            </a:r>
            <a:r>
              <a:rPr sz="1300" b="1" i="1" spc="-85" dirty="0">
                <a:solidFill>
                  <a:srgbClr val="FFFFFF"/>
                </a:solidFill>
                <a:latin typeface="Arial"/>
                <a:cs typeface="Arial"/>
              </a:rPr>
              <a:t> </a:t>
            </a:r>
            <a:r>
              <a:rPr sz="1300" b="1" i="1" spc="-30" dirty="0">
                <a:solidFill>
                  <a:srgbClr val="FFFFFF"/>
                </a:solidFill>
                <a:latin typeface="Arial"/>
                <a:cs typeface="Arial"/>
              </a:rPr>
              <a:t>NEW</a:t>
            </a:r>
            <a:endParaRPr sz="1300">
              <a:latin typeface="Arial"/>
              <a:cs typeface="Arial"/>
            </a:endParaRPr>
          </a:p>
        </p:txBody>
      </p:sp>
      <p:sp>
        <p:nvSpPr>
          <p:cNvPr id="26" name="object 26"/>
          <p:cNvSpPr txBox="1"/>
          <p:nvPr/>
        </p:nvSpPr>
        <p:spPr>
          <a:xfrm>
            <a:off x="1052001" y="5310042"/>
            <a:ext cx="705485" cy="222885"/>
          </a:xfrm>
          <a:prstGeom prst="rect">
            <a:avLst/>
          </a:prstGeom>
        </p:spPr>
        <p:txBody>
          <a:bodyPr vert="horz" wrap="square" lIns="0" tIns="11430" rIns="0" bIns="0" rtlCol="0">
            <a:spAutoFit/>
          </a:bodyPr>
          <a:lstStyle/>
          <a:p>
            <a:pPr>
              <a:lnSpc>
                <a:spcPct val="100000"/>
              </a:lnSpc>
              <a:spcBef>
                <a:spcPts val="90"/>
              </a:spcBef>
            </a:pPr>
            <a:r>
              <a:rPr sz="1300" b="1" i="1" spc="70" dirty="0">
                <a:solidFill>
                  <a:srgbClr val="FFFFFF"/>
                </a:solidFill>
                <a:latin typeface="Arial"/>
                <a:cs typeface="Arial"/>
              </a:rPr>
              <a:t>N</a:t>
            </a:r>
            <a:r>
              <a:rPr sz="1300" b="1" i="1" spc="-25" dirty="0">
                <a:solidFill>
                  <a:srgbClr val="FFFFFF"/>
                </a:solidFill>
                <a:latin typeface="Arial"/>
                <a:cs typeface="Arial"/>
              </a:rPr>
              <a:t>I</a:t>
            </a:r>
            <a:r>
              <a:rPr sz="1300" b="1" i="1" spc="-55" dirty="0">
                <a:solidFill>
                  <a:srgbClr val="FFFFFF"/>
                </a:solidFill>
                <a:latin typeface="Arial"/>
                <a:cs typeface="Arial"/>
              </a:rPr>
              <a:t>S</a:t>
            </a:r>
            <a:r>
              <a:rPr sz="1300" b="1" i="1" spc="-175" dirty="0">
                <a:solidFill>
                  <a:srgbClr val="FFFFFF"/>
                </a:solidFill>
                <a:latin typeface="Arial"/>
                <a:cs typeface="Arial"/>
              </a:rPr>
              <a:t>S</a:t>
            </a:r>
            <a:r>
              <a:rPr sz="1300" b="1" i="1" spc="-80" dirty="0">
                <a:solidFill>
                  <a:srgbClr val="FFFFFF"/>
                </a:solidFill>
                <a:latin typeface="Arial"/>
                <a:cs typeface="Arial"/>
              </a:rPr>
              <a:t>A</a:t>
            </a:r>
            <a:r>
              <a:rPr sz="1300" b="1" i="1" spc="-45" dirty="0">
                <a:solidFill>
                  <a:srgbClr val="FFFFFF"/>
                </a:solidFill>
                <a:latin typeface="Arial"/>
                <a:cs typeface="Arial"/>
              </a:rPr>
              <a:t>NS</a:t>
            </a:r>
            <a:endParaRPr sz="1300">
              <a:latin typeface="Arial"/>
              <a:cs typeface="Arial"/>
            </a:endParaRPr>
          </a:p>
        </p:txBody>
      </p:sp>
      <p:sp>
        <p:nvSpPr>
          <p:cNvPr id="27" name="object 27"/>
          <p:cNvSpPr txBox="1"/>
          <p:nvPr/>
        </p:nvSpPr>
        <p:spPr>
          <a:xfrm>
            <a:off x="945112" y="5430990"/>
            <a:ext cx="931544" cy="619125"/>
          </a:xfrm>
          <a:prstGeom prst="rect">
            <a:avLst/>
          </a:prstGeom>
        </p:spPr>
        <p:txBody>
          <a:bodyPr vert="horz" wrap="square" lIns="0" tIns="31115" rIns="0" bIns="0" rtlCol="0">
            <a:spAutoFit/>
          </a:bodyPr>
          <a:lstStyle/>
          <a:p>
            <a:pPr marR="17780" algn="ctr">
              <a:lnSpc>
                <a:spcPct val="100000"/>
              </a:lnSpc>
              <a:spcBef>
                <a:spcPts val="245"/>
              </a:spcBef>
            </a:pPr>
            <a:r>
              <a:rPr sz="1300" b="1" i="1" spc="-110" dirty="0">
                <a:solidFill>
                  <a:srgbClr val="FFFFFF"/>
                </a:solidFill>
                <a:latin typeface="Arial"/>
                <a:cs typeface="Arial"/>
              </a:rPr>
              <a:t>AVALABLE</a:t>
            </a:r>
            <a:endParaRPr sz="1300">
              <a:latin typeface="Arial"/>
              <a:cs typeface="Arial"/>
            </a:endParaRPr>
          </a:p>
          <a:p>
            <a:pPr marL="104775" marR="124460" algn="ctr">
              <a:lnSpc>
                <a:spcPts val="540"/>
              </a:lnSpc>
              <a:spcBef>
                <a:spcPts val="135"/>
              </a:spcBef>
            </a:pPr>
            <a:r>
              <a:rPr sz="500" b="1" dirty="0">
                <a:solidFill>
                  <a:srgbClr val="FFFFFF"/>
                </a:solidFill>
                <a:latin typeface="Arial"/>
                <a:cs typeface="Arial"/>
              </a:rPr>
              <a:t>Special </a:t>
            </a:r>
            <a:r>
              <a:rPr sz="500" b="1" spc="-5" dirty="0">
                <a:solidFill>
                  <a:srgbClr val="FFFFFF"/>
                </a:solidFill>
                <a:latin typeface="Arial"/>
                <a:cs typeface="Arial"/>
              </a:rPr>
              <a:t>Red </a:t>
            </a:r>
            <a:r>
              <a:rPr sz="500" b="1" spc="-20" dirty="0">
                <a:solidFill>
                  <a:srgbClr val="FFFFFF"/>
                </a:solidFill>
                <a:latin typeface="Arial"/>
                <a:cs typeface="Arial"/>
              </a:rPr>
              <a:t>Tag</a:t>
            </a:r>
            <a:r>
              <a:rPr sz="500" b="1" spc="-75" dirty="0">
                <a:solidFill>
                  <a:srgbClr val="FFFFFF"/>
                </a:solidFill>
                <a:latin typeface="Arial"/>
                <a:cs typeface="Arial"/>
              </a:rPr>
              <a:t> </a:t>
            </a:r>
            <a:r>
              <a:rPr sz="500" b="1" dirty="0">
                <a:solidFill>
                  <a:srgbClr val="FFFFFF"/>
                </a:solidFill>
                <a:latin typeface="Arial"/>
                <a:cs typeface="Arial"/>
              </a:rPr>
              <a:t>prices  </a:t>
            </a:r>
            <a:r>
              <a:rPr sz="500" b="1" spc="15" dirty="0">
                <a:solidFill>
                  <a:srgbClr val="FFFFFF"/>
                </a:solidFill>
                <a:latin typeface="Arial"/>
                <a:cs typeface="Arial"/>
              </a:rPr>
              <a:t>on </a:t>
            </a:r>
            <a:r>
              <a:rPr sz="500" b="1" spc="10" dirty="0">
                <a:solidFill>
                  <a:srgbClr val="FFFFFF"/>
                </a:solidFill>
                <a:latin typeface="Arial"/>
                <a:cs typeface="Arial"/>
              </a:rPr>
              <a:t>each</a:t>
            </a:r>
            <a:r>
              <a:rPr sz="500" b="1" spc="-55" dirty="0">
                <a:solidFill>
                  <a:srgbClr val="FFFFFF"/>
                </a:solidFill>
                <a:latin typeface="Arial"/>
                <a:cs typeface="Arial"/>
              </a:rPr>
              <a:t> </a:t>
            </a:r>
            <a:r>
              <a:rPr sz="500" b="1" spc="5" dirty="0">
                <a:solidFill>
                  <a:srgbClr val="FFFFFF"/>
                </a:solidFill>
                <a:latin typeface="Arial"/>
                <a:cs typeface="Arial"/>
              </a:rPr>
              <a:t>one!</a:t>
            </a:r>
            <a:endParaRPr sz="500">
              <a:latin typeface="Arial"/>
              <a:cs typeface="Arial"/>
            </a:endParaRPr>
          </a:p>
          <a:p>
            <a:pPr marR="5080" algn="ctr">
              <a:lnSpc>
                <a:spcPts val="520"/>
              </a:lnSpc>
            </a:pPr>
            <a:r>
              <a:rPr sz="450" spc="-65" dirty="0">
                <a:solidFill>
                  <a:srgbClr val="FFFFFF"/>
                </a:solidFill>
                <a:latin typeface="Arial Black"/>
                <a:cs typeface="Arial Black"/>
              </a:rPr>
              <a:t>Save </a:t>
            </a:r>
            <a:r>
              <a:rPr sz="450" spc="-45" dirty="0">
                <a:solidFill>
                  <a:srgbClr val="FFFFFF"/>
                </a:solidFill>
                <a:latin typeface="Arial Black"/>
                <a:cs typeface="Arial Black"/>
              </a:rPr>
              <a:t>thousands </a:t>
            </a:r>
            <a:r>
              <a:rPr sz="450" spc="-40" dirty="0">
                <a:solidFill>
                  <a:srgbClr val="FFFFFF"/>
                </a:solidFill>
                <a:latin typeface="Arial Black"/>
                <a:cs typeface="Arial Black"/>
              </a:rPr>
              <a:t>before month</a:t>
            </a:r>
            <a:r>
              <a:rPr sz="450" spc="-45" dirty="0">
                <a:solidFill>
                  <a:srgbClr val="FFFFFF"/>
                </a:solidFill>
                <a:latin typeface="Arial Black"/>
                <a:cs typeface="Arial Black"/>
              </a:rPr>
              <a:t> </a:t>
            </a:r>
            <a:r>
              <a:rPr sz="450" spc="-40" dirty="0">
                <a:solidFill>
                  <a:srgbClr val="FFFFFF"/>
                </a:solidFill>
                <a:latin typeface="Arial Black"/>
                <a:cs typeface="Arial Black"/>
              </a:rPr>
              <a:t>end.</a:t>
            </a:r>
            <a:endParaRPr sz="450">
              <a:latin typeface="Arial Black"/>
              <a:cs typeface="Arial Black"/>
            </a:endParaRPr>
          </a:p>
          <a:p>
            <a:pPr algn="ctr">
              <a:lnSpc>
                <a:spcPct val="100000"/>
              </a:lnSpc>
              <a:spcBef>
                <a:spcPts val="455"/>
              </a:spcBef>
            </a:pPr>
            <a:r>
              <a:rPr sz="650" b="1" spc="-30" dirty="0">
                <a:solidFill>
                  <a:srgbClr val="FFFFFF"/>
                </a:solidFill>
                <a:latin typeface="Arial"/>
                <a:cs typeface="Arial"/>
              </a:rPr>
              <a:t>CLICK</a:t>
            </a:r>
            <a:r>
              <a:rPr sz="650" b="1" spc="-25" dirty="0">
                <a:solidFill>
                  <a:srgbClr val="FFFFFF"/>
                </a:solidFill>
                <a:latin typeface="Arial"/>
                <a:cs typeface="Arial"/>
              </a:rPr>
              <a:t> </a:t>
            </a:r>
            <a:r>
              <a:rPr sz="650" b="1" spc="30" dirty="0">
                <a:solidFill>
                  <a:srgbClr val="FFFFFF"/>
                </a:solidFill>
                <a:latin typeface="Arial"/>
                <a:cs typeface="Arial"/>
              </a:rPr>
              <a:t>NOW</a:t>
            </a:r>
            <a:endParaRPr sz="650">
              <a:latin typeface="Arial"/>
              <a:cs typeface="Arial"/>
            </a:endParaRPr>
          </a:p>
        </p:txBody>
      </p:sp>
      <p:sp>
        <p:nvSpPr>
          <p:cNvPr id="28" name="object 28"/>
          <p:cNvSpPr txBox="1"/>
          <p:nvPr/>
        </p:nvSpPr>
        <p:spPr>
          <a:xfrm>
            <a:off x="2173951" y="5169305"/>
            <a:ext cx="889635" cy="222885"/>
          </a:xfrm>
          <a:prstGeom prst="rect">
            <a:avLst/>
          </a:prstGeom>
        </p:spPr>
        <p:txBody>
          <a:bodyPr vert="horz" wrap="square" lIns="0" tIns="11430" rIns="0" bIns="0" rtlCol="0">
            <a:spAutoFit/>
          </a:bodyPr>
          <a:lstStyle/>
          <a:p>
            <a:pPr>
              <a:lnSpc>
                <a:spcPct val="100000"/>
              </a:lnSpc>
              <a:spcBef>
                <a:spcPts val="90"/>
              </a:spcBef>
            </a:pPr>
            <a:r>
              <a:rPr sz="1300" b="1" i="1" spc="30" dirty="0">
                <a:solidFill>
                  <a:srgbClr val="FFFFFF"/>
                </a:solidFill>
                <a:latin typeface="Arial"/>
                <a:cs typeface="Arial"/>
              </a:rPr>
              <a:t>60</a:t>
            </a:r>
            <a:r>
              <a:rPr sz="1300" b="1" i="1" spc="-85" dirty="0">
                <a:solidFill>
                  <a:srgbClr val="FFFFFF"/>
                </a:solidFill>
                <a:latin typeface="Arial"/>
                <a:cs typeface="Arial"/>
              </a:rPr>
              <a:t> </a:t>
            </a:r>
            <a:r>
              <a:rPr sz="1300" b="1" i="1" spc="-90" dirty="0">
                <a:solidFill>
                  <a:srgbClr val="FFFFFF"/>
                </a:solidFill>
                <a:latin typeface="Arial"/>
                <a:cs typeface="Arial"/>
              </a:rPr>
              <a:t>SECOND</a:t>
            </a:r>
            <a:endParaRPr sz="1300">
              <a:latin typeface="Arial"/>
              <a:cs typeface="Arial"/>
            </a:endParaRPr>
          </a:p>
        </p:txBody>
      </p:sp>
      <p:sp>
        <p:nvSpPr>
          <p:cNvPr id="29" name="object 29"/>
          <p:cNvSpPr txBox="1"/>
          <p:nvPr/>
        </p:nvSpPr>
        <p:spPr>
          <a:xfrm>
            <a:off x="2333245" y="5309878"/>
            <a:ext cx="567690" cy="222885"/>
          </a:xfrm>
          <a:prstGeom prst="rect">
            <a:avLst/>
          </a:prstGeom>
        </p:spPr>
        <p:txBody>
          <a:bodyPr vert="horz" wrap="square" lIns="0" tIns="11430" rIns="0" bIns="0" rtlCol="0">
            <a:spAutoFit/>
          </a:bodyPr>
          <a:lstStyle/>
          <a:p>
            <a:pPr>
              <a:lnSpc>
                <a:spcPct val="100000"/>
              </a:lnSpc>
              <a:spcBef>
                <a:spcPts val="90"/>
              </a:spcBef>
            </a:pPr>
            <a:r>
              <a:rPr sz="1300" b="1" i="1" spc="-85" dirty="0">
                <a:solidFill>
                  <a:srgbClr val="FFFFFF"/>
                </a:solidFill>
                <a:latin typeface="Arial"/>
                <a:cs typeface="Arial"/>
              </a:rPr>
              <a:t>CREDIT</a:t>
            </a:r>
            <a:endParaRPr sz="1300">
              <a:latin typeface="Arial"/>
              <a:cs typeface="Arial"/>
            </a:endParaRPr>
          </a:p>
        </p:txBody>
      </p:sp>
      <p:sp>
        <p:nvSpPr>
          <p:cNvPr id="30" name="object 30"/>
          <p:cNvSpPr/>
          <p:nvPr/>
        </p:nvSpPr>
        <p:spPr>
          <a:xfrm>
            <a:off x="2545778" y="2806420"/>
            <a:ext cx="660463" cy="1066683"/>
          </a:xfrm>
          <a:prstGeom prst="rect">
            <a:avLst/>
          </a:prstGeom>
          <a:blipFill>
            <a:blip r:embed="rId6" cstate="print"/>
            <a:stretch>
              <a:fillRect/>
            </a:stretch>
          </a:blipFill>
        </p:spPr>
        <p:txBody>
          <a:bodyPr wrap="square" lIns="0" tIns="0" rIns="0" bIns="0" rtlCol="0"/>
          <a:lstStyle/>
          <a:p>
            <a:endParaRPr/>
          </a:p>
        </p:txBody>
      </p:sp>
      <p:sp>
        <p:nvSpPr>
          <p:cNvPr id="31" name="object 31"/>
          <p:cNvSpPr/>
          <p:nvPr/>
        </p:nvSpPr>
        <p:spPr>
          <a:xfrm>
            <a:off x="1940967" y="4742627"/>
            <a:ext cx="123825" cy="302260"/>
          </a:xfrm>
          <a:custGeom>
            <a:avLst/>
            <a:gdLst/>
            <a:ahLst/>
            <a:cxnLst/>
            <a:rect l="l" t="t" r="r" b="b"/>
            <a:pathLst>
              <a:path w="123825" h="302260">
                <a:moveTo>
                  <a:pt x="123228" y="0"/>
                </a:moveTo>
                <a:lnTo>
                  <a:pt x="0" y="0"/>
                </a:lnTo>
                <a:lnTo>
                  <a:pt x="14757" y="301637"/>
                </a:lnTo>
                <a:lnTo>
                  <a:pt x="109029" y="301637"/>
                </a:lnTo>
                <a:lnTo>
                  <a:pt x="123228" y="0"/>
                </a:lnTo>
                <a:close/>
              </a:path>
            </a:pathLst>
          </a:custGeom>
          <a:solidFill>
            <a:srgbClr val="D71F37"/>
          </a:solidFill>
        </p:spPr>
        <p:txBody>
          <a:bodyPr wrap="square" lIns="0" tIns="0" rIns="0" bIns="0" rtlCol="0"/>
          <a:lstStyle/>
          <a:p>
            <a:endParaRPr/>
          </a:p>
        </p:txBody>
      </p:sp>
      <p:sp>
        <p:nvSpPr>
          <p:cNvPr id="32" name="object 32"/>
          <p:cNvSpPr/>
          <p:nvPr/>
        </p:nvSpPr>
        <p:spPr>
          <a:xfrm>
            <a:off x="1940967" y="4742627"/>
            <a:ext cx="123825" cy="302260"/>
          </a:xfrm>
          <a:custGeom>
            <a:avLst/>
            <a:gdLst/>
            <a:ahLst/>
            <a:cxnLst/>
            <a:rect l="l" t="t" r="r" b="b"/>
            <a:pathLst>
              <a:path w="123825" h="302260">
                <a:moveTo>
                  <a:pt x="0" y="0"/>
                </a:moveTo>
                <a:lnTo>
                  <a:pt x="14757" y="301637"/>
                </a:lnTo>
                <a:lnTo>
                  <a:pt x="109029" y="301637"/>
                </a:lnTo>
                <a:lnTo>
                  <a:pt x="123228" y="0"/>
                </a:lnTo>
                <a:lnTo>
                  <a:pt x="0" y="0"/>
                </a:lnTo>
                <a:close/>
              </a:path>
            </a:pathLst>
          </a:custGeom>
          <a:ln w="17145">
            <a:solidFill>
              <a:srgbClr val="FFFFFF"/>
            </a:solidFill>
          </a:ln>
        </p:spPr>
        <p:txBody>
          <a:bodyPr wrap="square" lIns="0" tIns="0" rIns="0" bIns="0" rtlCol="0"/>
          <a:lstStyle/>
          <a:p>
            <a:endParaRPr/>
          </a:p>
        </p:txBody>
      </p:sp>
      <p:sp>
        <p:nvSpPr>
          <p:cNvPr id="33" name="object 33"/>
          <p:cNvSpPr/>
          <p:nvPr/>
        </p:nvSpPr>
        <p:spPr>
          <a:xfrm>
            <a:off x="1925821" y="5051392"/>
            <a:ext cx="158356" cy="158356"/>
          </a:xfrm>
          <a:prstGeom prst="rect">
            <a:avLst/>
          </a:prstGeom>
          <a:blipFill>
            <a:blip r:embed="rId7" cstate="print"/>
            <a:stretch>
              <a:fillRect/>
            </a:stretch>
          </a:blipFill>
        </p:spPr>
        <p:txBody>
          <a:bodyPr wrap="square" lIns="0" tIns="0" rIns="0" bIns="0" rtlCol="0"/>
          <a:lstStyle/>
          <a:p>
            <a:endParaRPr/>
          </a:p>
        </p:txBody>
      </p:sp>
      <p:sp>
        <p:nvSpPr>
          <p:cNvPr id="34" name="object 34"/>
          <p:cNvSpPr/>
          <p:nvPr/>
        </p:nvSpPr>
        <p:spPr>
          <a:xfrm>
            <a:off x="2344593" y="5924759"/>
            <a:ext cx="541655" cy="134620"/>
          </a:xfrm>
          <a:custGeom>
            <a:avLst/>
            <a:gdLst/>
            <a:ahLst/>
            <a:cxnLst/>
            <a:rect l="l" t="t" r="r" b="b"/>
            <a:pathLst>
              <a:path w="541655" h="134620">
                <a:moveTo>
                  <a:pt x="501015" y="0"/>
                </a:moveTo>
                <a:lnTo>
                  <a:pt x="40182" y="0"/>
                </a:lnTo>
                <a:lnTo>
                  <a:pt x="24544" y="3158"/>
                </a:lnTo>
                <a:lnTo>
                  <a:pt x="11771" y="11771"/>
                </a:lnTo>
                <a:lnTo>
                  <a:pt x="3158" y="24544"/>
                </a:lnTo>
                <a:lnTo>
                  <a:pt x="0" y="40182"/>
                </a:lnTo>
                <a:lnTo>
                  <a:pt x="0" y="94399"/>
                </a:lnTo>
                <a:lnTo>
                  <a:pt x="3158" y="110037"/>
                </a:lnTo>
                <a:lnTo>
                  <a:pt x="11771" y="122810"/>
                </a:lnTo>
                <a:lnTo>
                  <a:pt x="24544" y="131423"/>
                </a:lnTo>
                <a:lnTo>
                  <a:pt x="40182" y="134581"/>
                </a:lnTo>
                <a:lnTo>
                  <a:pt x="501015" y="134581"/>
                </a:lnTo>
                <a:lnTo>
                  <a:pt x="516659" y="131423"/>
                </a:lnTo>
                <a:lnTo>
                  <a:pt x="529431" y="122810"/>
                </a:lnTo>
                <a:lnTo>
                  <a:pt x="538041" y="110037"/>
                </a:lnTo>
                <a:lnTo>
                  <a:pt x="541197" y="94399"/>
                </a:lnTo>
                <a:lnTo>
                  <a:pt x="541197" y="40182"/>
                </a:lnTo>
                <a:lnTo>
                  <a:pt x="538041" y="24544"/>
                </a:lnTo>
                <a:lnTo>
                  <a:pt x="529431" y="11771"/>
                </a:lnTo>
                <a:lnTo>
                  <a:pt x="516659" y="3158"/>
                </a:lnTo>
                <a:lnTo>
                  <a:pt x="501015" y="0"/>
                </a:lnTo>
                <a:close/>
              </a:path>
            </a:pathLst>
          </a:custGeom>
          <a:solidFill>
            <a:srgbClr val="000000"/>
          </a:solidFill>
        </p:spPr>
        <p:txBody>
          <a:bodyPr wrap="square" lIns="0" tIns="0" rIns="0" bIns="0" rtlCol="0"/>
          <a:lstStyle/>
          <a:p>
            <a:endParaRPr/>
          </a:p>
        </p:txBody>
      </p:sp>
      <p:sp>
        <p:nvSpPr>
          <p:cNvPr id="35" name="object 35"/>
          <p:cNvSpPr/>
          <p:nvPr/>
        </p:nvSpPr>
        <p:spPr>
          <a:xfrm>
            <a:off x="2344593" y="5924759"/>
            <a:ext cx="541655" cy="134620"/>
          </a:xfrm>
          <a:custGeom>
            <a:avLst/>
            <a:gdLst/>
            <a:ahLst/>
            <a:cxnLst/>
            <a:rect l="l" t="t" r="r" b="b"/>
            <a:pathLst>
              <a:path w="541655" h="134620">
                <a:moveTo>
                  <a:pt x="541197" y="40182"/>
                </a:moveTo>
                <a:lnTo>
                  <a:pt x="538041" y="24544"/>
                </a:lnTo>
                <a:lnTo>
                  <a:pt x="529431" y="11771"/>
                </a:lnTo>
                <a:lnTo>
                  <a:pt x="516659" y="3158"/>
                </a:lnTo>
                <a:lnTo>
                  <a:pt x="501015" y="0"/>
                </a:lnTo>
                <a:lnTo>
                  <a:pt x="40182" y="0"/>
                </a:lnTo>
                <a:lnTo>
                  <a:pt x="24544" y="3158"/>
                </a:lnTo>
                <a:lnTo>
                  <a:pt x="11771" y="11771"/>
                </a:lnTo>
                <a:lnTo>
                  <a:pt x="3158" y="24544"/>
                </a:lnTo>
                <a:lnTo>
                  <a:pt x="0" y="40182"/>
                </a:lnTo>
                <a:lnTo>
                  <a:pt x="0" y="94399"/>
                </a:lnTo>
                <a:lnTo>
                  <a:pt x="3158" y="110037"/>
                </a:lnTo>
                <a:lnTo>
                  <a:pt x="11771" y="122810"/>
                </a:lnTo>
                <a:lnTo>
                  <a:pt x="24544" y="131423"/>
                </a:lnTo>
                <a:lnTo>
                  <a:pt x="40182" y="134581"/>
                </a:lnTo>
                <a:lnTo>
                  <a:pt x="501015" y="134581"/>
                </a:lnTo>
                <a:lnTo>
                  <a:pt x="516659" y="131423"/>
                </a:lnTo>
                <a:lnTo>
                  <a:pt x="529431" y="122810"/>
                </a:lnTo>
                <a:lnTo>
                  <a:pt x="538041" y="110037"/>
                </a:lnTo>
                <a:lnTo>
                  <a:pt x="541197" y="94399"/>
                </a:lnTo>
                <a:lnTo>
                  <a:pt x="541197" y="40182"/>
                </a:lnTo>
                <a:close/>
              </a:path>
            </a:pathLst>
          </a:custGeom>
          <a:ln w="8039">
            <a:solidFill>
              <a:srgbClr val="FFFFFF"/>
            </a:solidFill>
          </a:ln>
        </p:spPr>
        <p:txBody>
          <a:bodyPr wrap="square" lIns="0" tIns="0" rIns="0" bIns="0" rtlCol="0"/>
          <a:lstStyle/>
          <a:p>
            <a:endParaRPr/>
          </a:p>
        </p:txBody>
      </p:sp>
      <p:sp>
        <p:nvSpPr>
          <p:cNvPr id="36" name="object 36"/>
          <p:cNvSpPr txBox="1"/>
          <p:nvPr/>
        </p:nvSpPr>
        <p:spPr>
          <a:xfrm>
            <a:off x="2058405" y="5430406"/>
            <a:ext cx="1126490" cy="620395"/>
          </a:xfrm>
          <a:prstGeom prst="rect">
            <a:avLst/>
          </a:prstGeom>
        </p:spPr>
        <p:txBody>
          <a:bodyPr vert="horz" wrap="square" lIns="0" tIns="31750" rIns="0" bIns="0" rtlCol="0">
            <a:spAutoFit/>
          </a:bodyPr>
          <a:lstStyle/>
          <a:p>
            <a:pPr marR="12700" algn="ctr">
              <a:lnSpc>
                <a:spcPct val="100000"/>
              </a:lnSpc>
              <a:spcBef>
                <a:spcPts val="250"/>
              </a:spcBef>
            </a:pPr>
            <a:r>
              <a:rPr sz="1300" b="1" i="1" spc="-100" dirty="0">
                <a:solidFill>
                  <a:srgbClr val="FFFFFF"/>
                </a:solidFill>
                <a:latin typeface="Arial"/>
                <a:cs typeface="Arial"/>
              </a:rPr>
              <a:t>APPROVAL</a:t>
            </a:r>
            <a:endParaRPr sz="1300">
              <a:latin typeface="Arial"/>
              <a:cs typeface="Arial"/>
            </a:endParaRPr>
          </a:p>
          <a:p>
            <a:pPr marR="5080" algn="ctr">
              <a:lnSpc>
                <a:spcPts val="595"/>
              </a:lnSpc>
              <a:spcBef>
                <a:spcPts val="65"/>
              </a:spcBef>
            </a:pPr>
            <a:r>
              <a:rPr sz="500" b="1" spc="15" dirty="0">
                <a:solidFill>
                  <a:srgbClr val="FFFFFF"/>
                </a:solidFill>
                <a:latin typeface="Arial"/>
                <a:cs typeface="Arial"/>
              </a:rPr>
              <a:t>Get</a:t>
            </a:r>
            <a:r>
              <a:rPr sz="500" b="1" spc="-30" dirty="0">
                <a:solidFill>
                  <a:srgbClr val="FFFFFF"/>
                </a:solidFill>
                <a:latin typeface="Arial"/>
                <a:cs typeface="Arial"/>
              </a:rPr>
              <a:t> </a:t>
            </a:r>
            <a:r>
              <a:rPr sz="500" b="1" spc="15" dirty="0">
                <a:solidFill>
                  <a:srgbClr val="FFFFFF"/>
                </a:solidFill>
                <a:latin typeface="Arial"/>
                <a:cs typeface="Arial"/>
              </a:rPr>
              <a:t>pre-approved</a:t>
            </a:r>
            <a:r>
              <a:rPr sz="500" b="1" spc="-30" dirty="0">
                <a:solidFill>
                  <a:srgbClr val="FFFFFF"/>
                </a:solidFill>
                <a:latin typeface="Arial"/>
                <a:cs typeface="Arial"/>
              </a:rPr>
              <a:t> </a:t>
            </a:r>
            <a:r>
              <a:rPr sz="500" b="1" spc="20" dirty="0">
                <a:solidFill>
                  <a:srgbClr val="FFFFFF"/>
                </a:solidFill>
                <a:latin typeface="Arial"/>
                <a:cs typeface="Arial"/>
              </a:rPr>
              <a:t>before</a:t>
            </a:r>
            <a:r>
              <a:rPr sz="500" b="1" spc="-25" dirty="0">
                <a:solidFill>
                  <a:srgbClr val="FFFFFF"/>
                </a:solidFill>
                <a:latin typeface="Arial"/>
                <a:cs typeface="Arial"/>
              </a:rPr>
              <a:t> </a:t>
            </a:r>
            <a:r>
              <a:rPr sz="500" b="1" spc="10" dirty="0">
                <a:solidFill>
                  <a:srgbClr val="FFFFFF"/>
                </a:solidFill>
                <a:latin typeface="Arial"/>
                <a:cs typeface="Arial"/>
              </a:rPr>
              <a:t>you</a:t>
            </a:r>
            <a:r>
              <a:rPr sz="500" b="1" spc="-30" dirty="0">
                <a:solidFill>
                  <a:srgbClr val="FFFFFF"/>
                </a:solidFill>
                <a:latin typeface="Arial"/>
                <a:cs typeface="Arial"/>
              </a:rPr>
              <a:t> </a:t>
            </a:r>
            <a:r>
              <a:rPr sz="500" b="1" spc="-5" dirty="0">
                <a:solidFill>
                  <a:srgbClr val="FFFFFF"/>
                </a:solidFill>
                <a:latin typeface="Arial"/>
                <a:cs typeface="Arial"/>
              </a:rPr>
              <a:t>shop!</a:t>
            </a:r>
            <a:endParaRPr sz="500">
              <a:latin typeface="Arial"/>
              <a:cs typeface="Arial"/>
            </a:endParaRPr>
          </a:p>
          <a:p>
            <a:pPr marL="146685" marR="151765" indent="-635" algn="ctr">
              <a:lnSpc>
                <a:spcPts val="540"/>
              </a:lnSpc>
              <a:spcBef>
                <a:spcPts val="15"/>
              </a:spcBef>
            </a:pPr>
            <a:r>
              <a:rPr sz="450" spc="-40" dirty="0">
                <a:solidFill>
                  <a:srgbClr val="FFFFFF"/>
                </a:solidFill>
                <a:latin typeface="Arial Black"/>
                <a:cs typeface="Arial Black"/>
              </a:rPr>
              <a:t>No </a:t>
            </a:r>
            <a:r>
              <a:rPr sz="450" spc="-60" dirty="0">
                <a:solidFill>
                  <a:srgbClr val="FFFFFF"/>
                </a:solidFill>
                <a:latin typeface="Arial Black"/>
                <a:cs typeface="Arial Black"/>
              </a:rPr>
              <a:t>Social </a:t>
            </a:r>
            <a:r>
              <a:rPr sz="450" spc="-50" dirty="0">
                <a:solidFill>
                  <a:srgbClr val="FFFFFF"/>
                </a:solidFill>
                <a:latin typeface="Arial Black"/>
                <a:cs typeface="Arial Black"/>
              </a:rPr>
              <a:t>Security </a:t>
            </a:r>
            <a:r>
              <a:rPr sz="450" spc="-15" dirty="0">
                <a:solidFill>
                  <a:srgbClr val="FFFFFF"/>
                </a:solidFill>
                <a:latin typeface="Arial Black"/>
                <a:cs typeface="Arial Black"/>
              </a:rPr>
              <a:t># </a:t>
            </a:r>
            <a:r>
              <a:rPr sz="450" spc="-45" dirty="0">
                <a:solidFill>
                  <a:srgbClr val="FFFFFF"/>
                </a:solidFill>
                <a:latin typeface="Arial Black"/>
                <a:cs typeface="Arial Black"/>
              </a:rPr>
              <a:t>needed.  </a:t>
            </a:r>
            <a:r>
              <a:rPr sz="450" spc="-40" dirty="0">
                <a:solidFill>
                  <a:srgbClr val="FFFFFF"/>
                </a:solidFill>
                <a:latin typeface="Arial Black"/>
                <a:cs typeface="Arial Black"/>
              </a:rPr>
              <a:t>No </a:t>
            </a:r>
            <a:r>
              <a:rPr sz="450" spc="-50" dirty="0">
                <a:solidFill>
                  <a:srgbClr val="FFFFFF"/>
                </a:solidFill>
                <a:latin typeface="Arial Black"/>
                <a:cs typeface="Arial Black"/>
              </a:rPr>
              <a:t>impact </a:t>
            </a:r>
            <a:r>
              <a:rPr sz="450" spc="-35" dirty="0">
                <a:solidFill>
                  <a:srgbClr val="FFFFFF"/>
                </a:solidFill>
                <a:latin typeface="Arial Black"/>
                <a:cs typeface="Arial Black"/>
              </a:rPr>
              <a:t>on </a:t>
            </a:r>
            <a:r>
              <a:rPr sz="450" spc="-40" dirty="0">
                <a:solidFill>
                  <a:srgbClr val="FFFFFF"/>
                </a:solidFill>
                <a:latin typeface="Arial Black"/>
                <a:cs typeface="Arial Black"/>
              </a:rPr>
              <a:t>your </a:t>
            </a:r>
            <a:r>
              <a:rPr sz="450" spc="-50" dirty="0">
                <a:solidFill>
                  <a:srgbClr val="FFFFFF"/>
                </a:solidFill>
                <a:latin typeface="Arial Black"/>
                <a:cs typeface="Arial Black"/>
              </a:rPr>
              <a:t>credit</a:t>
            </a:r>
            <a:r>
              <a:rPr sz="450" spc="-65" dirty="0">
                <a:solidFill>
                  <a:srgbClr val="FFFFFF"/>
                </a:solidFill>
                <a:latin typeface="Arial Black"/>
                <a:cs typeface="Arial Black"/>
              </a:rPr>
              <a:t> </a:t>
            </a:r>
            <a:r>
              <a:rPr sz="450" spc="-55" dirty="0">
                <a:solidFill>
                  <a:srgbClr val="FFFFFF"/>
                </a:solidFill>
                <a:latin typeface="Arial Black"/>
                <a:cs typeface="Arial Black"/>
              </a:rPr>
              <a:t>score.</a:t>
            </a:r>
            <a:endParaRPr sz="450">
              <a:latin typeface="Arial Black"/>
              <a:cs typeface="Arial Black"/>
            </a:endParaRPr>
          </a:p>
          <a:p>
            <a:pPr marR="4445" algn="ctr">
              <a:lnSpc>
                <a:spcPct val="100000"/>
              </a:lnSpc>
              <a:spcBef>
                <a:spcPts val="439"/>
              </a:spcBef>
            </a:pPr>
            <a:r>
              <a:rPr sz="650" b="1" spc="-30" dirty="0">
                <a:solidFill>
                  <a:srgbClr val="FFFFFF"/>
                </a:solidFill>
                <a:latin typeface="Arial"/>
                <a:cs typeface="Arial"/>
              </a:rPr>
              <a:t>CLICK</a:t>
            </a:r>
            <a:r>
              <a:rPr sz="650" b="1" spc="-20" dirty="0">
                <a:solidFill>
                  <a:srgbClr val="FFFFFF"/>
                </a:solidFill>
                <a:latin typeface="Arial"/>
                <a:cs typeface="Arial"/>
              </a:rPr>
              <a:t> </a:t>
            </a:r>
            <a:r>
              <a:rPr sz="650" b="1" spc="30" dirty="0">
                <a:solidFill>
                  <a:srgbClr val="FFFFFF"/>
                </a:solidFill>
                <a:latin typeface="Arial"/>
                <a:cs typeface="Arial"/>
              </a:rPr>
              <a:t>NOW</a:t>
            </a:r>
            <a:endParaRPr sz="650">
              <a:latin typeface="Arial"/>
              <a:cs typeface="Arial"/>
            </a:endParaRPr>
          </a:p>
        </p:txBody>
      </p:sp>
      <p:sp>
        <p:nvSpPr>
          <p:cNvPr id="37" name="object 37"/>
          <p:cNvSpPr/>
          <p:nvPr/>
        </p:nvSpPr>
        <p:spPr>
          <a:xfrm>
            <a:off x="2008921" y="5209748"/>
            <a:ext cx="0" cy="888365"/>
          </a:xfrm>
          <a:custGeom>
            <a:avLst/>
            <a:gdLst/>
            <a:ahLst/>
            <a:cxnLst/>
            <a:rect l="l" t="t" r="r" b="b"/>
            <a:pathLst>
              <a:path h="888364">
                <a:moveTo>
                  <a:pt x="0" y="0"/>
                </a:moveTo>
                <a:lnTo>
                  <a:pt x="0" y="887983"/>
                </a:lnTo>
              </a:path>
            </a:pathLst>
          </a:custGeom>
          <a:ln w="20091">
            <a:solidFill>
              <a:srgbClr val="FFFFFF"/>
            </a:solidFill>
          </a:ln>
        </p:spPr>
        <p:txBody>
          <a:bodyPr wrap="square" lIns="0" tIns="0" rIns="0" bIns="0" rtlCol="0"/>
          <a:lstStyle/>
          <a:p>
            <a:endParaRPr/>
          </a:p>
        </p:txBody>
      </p:sp>
      <p:sp>
        <p:nvSpPr>
          <p:cNvPr id="38" name="object 38"/>
          <p:cNvSpPr/>
          <p:nvPr/>
        </p:nvSpPr>
        <p:spPr>
          <a:xfrm>
            <a:off x="1066129" y="3447315"/>
            <a:ext cx="1866264" cy="245745"/>
          </a:xfrm>
          <a:custGeom>
            <a:avLst/>
            <a:gdLst/>
            <a:ahLst/>
            <a:cxnLst/>
            <a:rect l="l" t="t" r="r" b="b"/>
            <a:pathLst>
              <a:path w="1866264" h="245745">
                <a:moveTo>
                  <a:pt x="1792401" y="0"/>
                </a:moveTo>
                <a:lnTo>
                  <a:pt x="73355" y="0"/>
                </a:lnTo>
                <a:lnTo>
                  <a:pt x="44802" y="5764"/>
                </a:lnTo>
                <a:lnTo>
                  <a:pt x="21485" y="21485"/>
                </a:lnTo>
                <a:lnTo>
                  <a:pt x="5764" y="44802"/>
                </a:lnTo>
                <a:lnTo>
                  <a:pt x="0" y="73355"/>
                </a:lnTo>
                <a:lnTo>
                  <a:pt x="0" y="172339"/>
                </a:lnTo>
                <a:lnTo>
                  <a:pt x="5764" y="200892"/>
                </a:lnTo>
                <a:lnTo>
                  <a:pt x="21485" y="224208"/>
                </a:lnTo>
                <a:lnTo>
                  <a:pt x="44802" y="239929"/>
                </a:lnTo>
                <a:lnTo>
                  <a:pt x="73355" y="245694"/>
                </a:lnTo>
                <a:lnTo>
                  <a:pt x="1792401" y="245694"/>
                </a:lnTo>
                <a:lnTo>
                  <a:pt x="1820954" y="239929"/>
                </a:lnTo>
                <a:lnTo>
                  <a:pt x="1844271" y="224208"/>
                </a:lnTo>
                <a:lnTo>
                  <a:pt x="1859992" y="200892"/>
                </a:lnTo>
                <a:lnTo>
                  <a:pt x="1865757" y="172339"/>
                </a:lnTo>
                <a:lnTo>
                  <a:pt x="1865757" y="73355"/>
                </a:lnTo>
                <a:lnTo>
                  <a:pt x="1859992" y="44802"/>
                </a:lnTo>
                <a:lnTo>
                  <a:pt x="1844271" y="21485"/>
                </a:lnTo>
                <a:lnTo>
                  <a:pt x="1820954" y="5764"/>
                </a:lnTo>
                <a:lnTo>
                  <a:pt x="1792401" y="0"/>
                </a:lnTo>
                <a:close/>
              </a:path>
            </a:pathLst>
          </a:custGeom>
          <a:solidFill>
            <a:srgbClr val="D71F37"/>
          </a:solidFill>
        </p:spPr>
        <p:txBody>
          <a:bodyPr wrap="square" lIns="0" tIns="0" rIns="0" bIns="0" rtlCol="0"/>
          <a:lstStyle/>
          <a:p>
            <a:endParaRPr/>
          </a:p>
        </p:txBody>
      </p:sp>
      <p:sp>
        <p:nvSpPr>
          <p:cNvPr id="39" name="object 39"/>
          <p:cNvSpPr/>
          <p:nvPr/>
        </p:nvSpPr>
        <p:spPr>
          <a:xfrm>
            <a:off x="1066129" y="3447315"/>
            <a:ext cx="1866264" cy="245745"/>
          </a:xfrm>
          <a:custGeom>
            <a:avLst/>
            <a:gdLst/>
            <a:ahLst/>
            <a:cxnLst/>
            <a:rect l="l" t="t" r="r" b="b"/>
            <a:pathLst>
              <a:path w="1866264" h="245745">
                <a:moveTo>
                  <a:pt x="1865757" y="73355"/>
                </a:moveTo>
                <a:lnTo>
                  <a:pt x="1859992" y="44802"/>
                </a:lnTo>
                <a:lnTo>
                  <a:pt x="1844271" y="21485"/>
                </a:lnTo>
                <a:lnTo>
                  <a:pt x="1820954" y="5764"/>
                </a:lnTo>
                <a:lnTo>
                  <a:pt x="1792401" y="0"/>
                </a:lnTo>
                <a:lnTo>
                  <a:pt x="73355" y="0"/>
                </a:lnTo>
                <a:lnTo>
                  <a:pt x="44802" y="5764"/>
                </a:lnTo>
                <a:lnTo>
                  <a:pt x="21485" y="21485"/>
                </a:lnTo>
                <a:lnTo>
                  <a:pt x="5764" y="44802"/>
                </a:lnTo>
                <a:lnTo>
                  <a:pt x="0" y="73355"/>
                </a:lnTo>
                <a:lnTo>
                  <a:pt x="0" y="172339"/>
                </a:lnTo>
                <a:lnTo>
                  <a:pt x="5764" y="200892"/>
                </a:lnTo>
                <a:lnTo>
                  <a:pt x="21485" y="224208"/>
                </a:lnTo>
                <a:lnTo>
                  <a:pt x="44802" y="239929"/>
                </a:lnTo>
                <a:lnTo>
                  <a:pt x="73355" y="245694"/>
                </a:lnTo>
                <a:lnTo>
                  <a:pt x="1792401" y="245694"/>
                </a:lnTo>
                <a:lnTo>
                  <a:pt x="1820954" y="239929"/>
                </a:lnTo>
                <a:lnTo>
                  <a:pt x="1844271" y="224208"/>
                </a:lnTo>
                <a:lnTo>
                  <a:pt x="1859992" y="200892"/>
                </a:lnTo>
                <a:lnTo>
                  <a:pt x="1865757" y="172339"/>
                </a:lnTo>
                <a:lnTo>
                  <a:pt x="1865757" y="73355"/>
                </a:lnTo>
                <a:close/>
              </a:path>
            </a:pathLst>
          </a:custGeom>
          <a:ln w="14668">
            <a:solidFill>
              <a:srgbClr val="FFFFFF"/>
            </a:solidFill>
          </a:ln>
        </p:spPr>
        <p:txBody>
          <a:bodyPr wrap="square" lIns="0" tIns="0" rIns="0" bIns="0" rtlCol="0"/>
          <a:lstStyle/>
          <a:p>
            <a:endParaRPr/>
          </a:p>
        </p:txBody>
      </p:sp>
      <p:sp>
        <p:nvSpPr>
          <p:cNvPr id="40" name="object 40"/>
          <p:cNvSpPr txBox="1"/>
          <p:nvPr/>
        </p:nvSpPr>
        <p:spPr>
          <a:xfrm>
            <a:off x="904015" y="3141685"/>
            <a:ext cx="1932305" cy="524510"/>
          </a:xfrm>
          <a:prstGeom prst="rect">
            <a:avLst/>
          </a:prstGeom>
        </p:spPr>
        <p:txBody>
          <a:bodyPr vert="horz" wrap="square" lIns="0" tIns="8255" rIns="0" bIns="0" rtlCol="0">
            <a:spAutoFit/>
          </a:bodyPr>
          <a:lstStyle/>
          <a:p>
            <a:pPr marR="238125">
              <a:lnSpc>
                <a:spcPct val="105500"/>
              </a:lnSpc>
              <a:spcBef>
                <a:spcPts val="65"/>
              </a:spcBef>
            </a:pPr>
            <a:r>
              <a:rPr sz="700" spc="-105" dirty="0">
                <a:latin typeface="Arial Black"/>
                <a:cs typeface="Arial Black"/>
                <a:hlinkClick r:id="rId3"/>
              </a:rPr>
              <a:t>phone. </a:t>
            </a:r>
            <a:r>
              <a:rPr sz="700" spc="-140" dirty="0">
                <a:latin typeface="Arial Black"/>
                <a:cs typeface="Arial Black"/>
                <a:hlinkClick r:id="rId3"/>
              </a:rPr>
              <a:t>Click </a:t>
            </a:r>
            <a:r>
              <a:rPr sz="700" spc="-120" dirty="0">
                <a:latin typeface="Arial Black"/>
                <a:cs typeface="Arial Black"/>
                <a:hlinkClick r:id="rId3"/>
              </a:rPr>
              <a:t>below </a:t>
            </a:r>
            <a:r>
              <a:rPr sz="700" spc="-80" dirty="0">
                <a:latin typeface="Arial Black"/>
                <a:cs typeface="Arial Black"/>
                <a:hlinkClick r:id="rId3"/>
              </a:rPr>
              <a:t>for </a:t>
            </a:r>
            <a:r>
              <a:rPr sz="700" spc="-100" dirty="0">
                <a:latin typeface="Arial Black"/>
                <a:cs typeface="Arial Black"/>
                <a:hlinkClick r:id="rId3"/>
              </a:rPr>
              <a:t>your </a:t>
            </a:r>
            <a:r>
              <a:rPr sz="700" b="1" spc="-25" dirty="0">
                <a:latin typeface="Arial"/>
                <a:cs typeface="Arial"/>
                <a:hlinkClick r:id="rId3"/>
              </a:rPr>
              <a:t>instant, </a:t>
            </a:r>
            <a:r>
              <a:rPr sz="700" b="1" spc="-30" dirty="0">
                <a:latin typeface="Arial"/>
                <a:cs typeface="Arial"/>
                <a:hlinkClick r:id="rId3"/>
              </a:rPr>
              <a:t>automatic  </a:t>
            </a:r>
            <a:r>
              <a:rPr sz="700" b="1" spc="-20" dirty="0">
                <a:latin typeface="Arial"/>
                <a:cs typeface="Arial"/>
                <a:hlinkClick r:id="rId3"/>
              </a:rPr>
              <a:t>trade </a:t>
            </a:r>
            <a:r>
              <a:rPr sz="700" b="1" spc="-35" dirty="0">
                <a:latin typeface="Arial"/>
                <a:cs typeface="Arial"/>
                <a:hlinkClick r:id="rId3"/>
              </a:rPr>
              <a:t>value </a:t>
            </a:r>
            <a:r>
              <a:rPr sz="700" b="1" spc="-20" dirty="0">
                <a:latin typeface="Arial"/>
                <a:cs typeface="Arial"/>
                <a:hlinkClick r:id="rId3"/>
              </a:rPr>
              <a:t>text</a:t>
            </a:r>
            <a:r>
              <a:rPr sz="700" spc="-20" dirty="0">
                <a:latin typeface="Arial Black"/>
                <a:cs typeface="Arial Black"/>
                <a:hlinkClick r:id="rId3"/>
              </a:rPr>
              <a:t>.</a:t>
            </a:r>
            <a:r>
              <a:rPr sz="700" spc="-195" dirty="0">
                <a:latin typeface="Arial Black"/>
                <a:cs typeface="Arial Black"/>
                <a:hlinkClick r:id="rId3"/>
              </a:rPr>
              <a:t> </a:t>
            </a:r>
            <a:r>
              <a:rPr sz="700" spc="-105" dirty="0">
                <a:latin typeface="Arial Black"/>
                <a:cs typeface="Arial Black"/>
                <a:hlinkClick r:id="rId3"/>
              </a:rPr>
              <a:t>No phone </a:t>
            </a:r>
            <a:r>
              <a:rPr sz="700" spc="-125" dirty="0">
                <a:latin typeface="Arial Black"/>
                <a:cs typeface="Arial Black"/>
                <a:hlinkClick r:id="rId3"/>
              </a:rPr>
              <a:t>call </a:t>
            </a:r>
            <a:r>
              <a:rPr sz="700" spc="-100" dirty="0">
                <a:latin typeface="Arial Black"/>
                <a:cs typeface="Arial Black"/>
                <a:hlinkClick r:id="rId3"/>
              </a:rPr>
              <a:t>required.</a:t>
            </a:r>
            <a:endParaRPr sz="700">
              <a:latin typeface="Arial Black"/>
              <a:cs typeface="Arial Black"/>
            </a:endParaRPr>
          </a:p>
          <a:p>
            <a:pPr marL="259079">
              <a:lnSpc>
                <a:spcPct val="100000"/>
              </a:lnSpc>
              <a:spcBef>
                <a:spcPts val="805"/>
              </a:spcBef>
            </a:pPr>
            <a:r>
              <a:rPr sz="1150" b="1" spc="-90" dirty="0">
                <a:solidFill>
                  <a:srgbClr val="FFFFFF"/>
                </a:solidFill>
                <a:latin typeface="Arial"/>
                <a:cs typeface="Arial"/>
                <a:hlinkClick r:id="rId3"/>
              </a:rPr>
              <a:t>CLICK </a:t>
            </a:r>
            <a:r>
              <a:rPr sz="1150" b="1" spc="-70" dirty="0">
                <a:solidFill>
                  <a:srgbClr val="FFFFFF"/>
                </a:solidFill>
                <a:latin typeface="Arial"/>
                <a:cs typeface="Arial"/>
                <a:hlinkClick r:id="rId3"/>
              </a:rPr>
              <a:t>FOR TRADE</a:t>
            </a:r>
            <a:r>
              <a:rPr sz="1150" b="1" spc="-225" dirty="0">
                <a:solidFill>
                  <a:srgbClr val="FFFFFF"/>
                </a:solidFill>
                <a:latin typeface="Arial"/>
                <a:cs typeface="Arial"/>
                <a:hlinkClick r:id="rId3"/>
              </a:rPr>
              <a:t> </a:t>
            </a:r>
            <a:r>
              <a:rPr sz="1150" b="1" spc="-85" dirty="0">
                <a:solidFill>
                  <a:srgbClr val="FFFFFF"/>
                </a:solidFill>
                <a:latin typeface="Arial"/>
                <a:cs typeface="Arial"/>
                <a:hlinkClick r:id="rId3"/>
              </a:rPr>
              <a:t>VALUE</a:t>
            </a:r>
            <a:endParaRPr sz="1150">
              <a:latin typeface="Arial"/>
              <a:cs typeface="Arial"/>
            </a:endParaRPr>
          </a:p>
        </p:txBody>
      </p:sp>
      <p:sp>
        <p:nvSpPr>
          <p:cNvPr id="41" name="object 41"/>
          <p:cNvSpPr/>
          <p:nvPr/>
        </p:nvSpPr>
        <p:spPr>
          <a:xfrm>
            <a:off x="2472105" y="6355969"/>
            <a:ext cx="413664" cy="352907"/>
          </a:xfrm>
          <a:prstGeom prst="rect">
            <a:avLst/>
          </a:prstGeom>
          <a:blipFill>
            <a:blip r:embed="rId8" cstate="print"/>
            <a:stretch>
              <a:fillRect/>
            </a:stretch>
          </a:blipFill>
        </p:spPr>
        <p:txBody>
          <a:bodyPr wrap="square" lIns="0" tIns="0" rIns="0" bIns="0" rtlCol="0"/>
          <a:lstStyle/>
          <a:p>
            <a:endParaRPr/>
          </a:p>
        </p:txBody>
      </p:sp>
      <p:sp>
        <p:nvSpPr>
          <p:cNvPr id="42" name="object 42"/>
          <p:cNvSpPr txBox="1"/>
          <p:nvPr/>
        </p:nvSpPr>
        <p:spPr>
          <a:xfrm>
            <a:off x="938847" y="6122184"/>
            <a:ext cx="2144395" cy="508634"/>
          </a:xfrm>
          <a:prstGeom prst="rect">
            <a:avLst/>
          </a:prstGeom>
        </p:spPr>
        <p:txBody>
          <a:bodyPr vert="horz" wrap="square" lIns="0" tIns="13970" rIns="0" bIns="0" rtlCol="0">
            <a:spAutoFit/>
          </a:bodyPr>
          <a:lstStyle/>
          <a:p>
            <a:pPr marL="12700">
              <a:lnSpc>
                <a:spcPct val="100000"/>
              </a:lnSpc>
              <a:spcBef>
                <a:spcPts val="110"/>
              </a:spcBef>
            </a:pPr>
            <a:r>
              <a:rPr sz="1000" spc="-170" dirty="0">
                <a:latin typeface="Arial Black"/>
                <a:cs typeface="Arial Black"/>
              </a:rPr>
              <a:t>Limited </a:t>
            </a:r>
            <a:r>
              <a:rPr sz="1000" spc="-165" dirty="0">
                <a:latin typeface="Arial Black"/>
                <a:cs typeface="Arial Black"/>
              </a:rPr>
              <a:t>time </a:t>
            </a:r>
            <a:r>
              <a:rPr sz="1000" spc="-175" dirty="0">
                <a:latin typeface="Arial Black"/>
                <a:cs typeface="Arial Black"/>
              </a:rPr>
              <a:t>event </a:t>
            </a:r>
            <a:r>
              <a:rPr sz="1000" spc="-45" dirty="0">
                <a:latin typeface="Arial Black"/>
                <a:cs typeface="Arial Black"/>
              </a:rPr>
              <a:t>- </a:t>
            </a:r>
            <a:r>
              <a:rPr sz="1000" spc="-180" dirty="0">
                <a:latin typeface="Arial Black"/>
                <a:cs typeface="Arial Black"/>
              </a:rPr>
              <a:t>sale </a:t>
            </a:r>
            <a:r>
              <a:rPr sz="1000" spc="-170" dirty="0">
                <a:latin typeface="Arial Black"/>
                <a:cs typeface="Arial Black"/>
              </a:rPr>
              <a:t>ends </a:t>
            </a:r>
            <a:r>
              <a:rPr sz="1000" spc="-225" dirty="0">
                <a:latin typeface="Arial Black"/>
                <a:cs typeface="Arial Black"/>
              </a:rPr>
              <a:t>July </a:t>
            </a:r>
            <a:r>
              <a:rPr sz="1000" spc="-190" dirty="0">
                <a:latin typeface="Arial Black"/>
                <a:cs typeface="Arial Black"/>
              </a:rPr>
              <a:t>31,</a:t>
            </a:r>
            <a:r>
              <a:rPr sz="1000" spc="-225" dirty="0">
                <a:latin typeface="Arial Black"/>
                <a:cs typeface="Arial Black"/>
              </a:rPr>
              <a:t> </a:t>
            </a:r>
            <a:r>
              <a:rPr sz="1000" spc="-185" dirty="0">
                <a:latin typeface="Arial Black"/>
                <a:cs typeface="Arial Black"/>
              </a:rPr>
              <a:t>2020</a:t>
            </a:r>
            <a:endParaRPr sz="1000">
              <a:latin typeface="Arial Black"/>
              <a:cs typeface="Arial Black"/>
            </a:endParaRPr>
          </a:p>
          <a:p>
            <a:pPr>
              <a:lnSpc>
                <a:spcPct val="100000"/>
              </a:lnSpc>
              <a:spcBef>
                <a:spcPts val="5"/>
              </a:spcBef>
            </a:pPr>
            <a:endParaRPr sz="850">
              <a:latin typeface="Arial Black"/>
              <a:cs typeface="Arial Black"/>
            </a:endParaRPr>
          </a:p>
          <a:p>
            <a:pPr marL="204470">
              <a:lnSpc>
                <a:spcPct val="100000"/>
              </a:lnSpc>
            </a:pPr>
            <a:r>
              <a:rPr sz="1150" spc="-5" dirty="0">
                <a:solidFill>
                  <a:srgbClr val="D71F37"/>
                </a:solidFill>
                <a:latin typeface="Arial Black"/>
                <a:cs typeface="Arial Black"/>
              </a:rPr>
              <a:t>DAN</a:t>
            </a:r>
            <a:r>
              <a:rPr sz="1150" dirty="0">
                <a:solidFill>
                  <a:srgbClr val="D71F37"/>
                </a:solidFill>
                <a:latin typeface="Arial Black"/>
                <a:cs typeface="Arial Black"/>
              </a:rPr>
              <a:t> </a:t>
            </a:r>
            <a:r>
              <a:rPr sz="1150" spc="10" dirty="0">
                <a:solidFill>
                  <a:srgbClr val="D71F37"/>
                </a:solidFill>
                <a:latin typeface="Arial Black"/>
                <a:cs typeface="Arial Black"/>
              </a:rPr>
              <a:t>JENNINGS</a:t>
            </a:r>
            <a:endParaRPr sz="1150">
              <a:latin typeface="Arial Black"/>
              <a:cs typeface="Arial Black"/>
            </a:endParaRPr>
          </a:p>
        </p:txBody>
      </p:sp>
      <p:sp>
        <p:nvSpPr>
          <p:cNvPr id="43" name="object 43"/>
          <p:cNvSpPr/>
          <p:nvPr/>
        </p:nvSpPr>
        <p:spPr>
          <a:xfrm>
            <a:off x="1831211" y="2898508"/>
            <a:ext cx="937260" cy="230504"/>
          </a:xfrm>
          <a:custGeom>
            <a:avLst/>
            <a:gdLst/>
            <a:ahLst/>
            <a:cxnLst/>
            <a:rect l="l" t="t" r="r" b="b"/>
            <a:pathLst>
              <a:path w="937260" h="230505">
                <a:moveTo>
                  <a:pt x="846289" y="0"/>
                </a:moveTo>
                <a:lnTo>
                  <a:pt x="90411" y="0"/>
                </a:lnTo>
                <a:lnTo>
                  <a:pt x="55217" y="7104"/>
                </a:lnTo>
                <a:lnTo>
                  <a:pt x="26479" y="26479"/>
                </a:lnTo>
                <a:lnTo>
                  <a:pt x="7104" y="55217"/>
                </a:lnTo>
                <a:lnTo>
                  <a:pt x="0" y="90411"/>
                </a:lnTo>
                <a:lnTo>
                  <a:pt x="0" y="139674"/>
                </a:lnTo>
                <a:lnTo>
                  <a:pt x="7104" y="174860"/>
                </a:lnTo>
                <a:lnTo>
                  <a:pt x="26479" y="203595"/>
                </a:lnTo>
                <a:lnTo>
                  <a:pt x="55217" y="222968"/>
                </a:lnTo>
                <a:lnTo>
                  <a:pt x="90411" y="230073"/>
                </a:lnTo>
                <a:lnTo>
                  <a:pt x="846289" y="230073"/>
                </a:lnTo>
                <a:lnTo>
                  <a:pt x="881478" y="222968"/>
                </a:lnTo>
                <a:lnTo>
                  <a:pt x="910216" y="203595"/>
                </a:lnTo>
                <a:lnTo>
                  <a:pt x="929594" y="174860"/>
                </a:lnTo>
                <a:lnTo>
                  <a:pt x="936701" y="139674"/>
                </a:lnTo>
                <a:lnTo>
                  <a:pt x="936701" y="90411"/>
                </a:lnTo>
                <a:lnTo>
                  <a:pt x="929594" y="55217"/>
                </a:lnTo>
                <a:lnTo>
                  <a:pt x="910216" y="26479"/>
                </a:lnTo>
                <a:lnTo>
                  <a:pt x="881478" y="7104"/>
                </a:lnTo>
                <a:lnTo>
                  <a:pt x="846289" y="0"/>
                </a:lnTo>
                <a:close/>
              </a:path>
            </a:pathLst>
          </a:custGeom>
          <a:solidFill>
            <a:srgbClr val="307CC0"/>
          </a:solidFill>
        </p:spPr>
        <p:txBody>
          <a:bodyPr wrap="square" lIns="0" tIns="0" rIns="0" bIns="0" rtlCol="0"/>
          <a:lstStyle/>
          <a:p>
            <a:endParaRPr/>
          </a:p>
        </p:txBody>
      </p:sp>
      <p:sp>
        <p:nvSpPr>
          <p:cNvPr id="44" name="object 44"/>
          <p:cNvSpPr/>
          <p:nvPr/>
        </p:nvSpPr>
        <p:spPr>
          <a:xfrm>
            <a:off x="2674522" y="3006491"/>
            <a:ext cx="142217" cy="123113"/>
          </a:xfrm>
          <a:prstGeom prst="rect">
            <a:avLst/>
          </a:prstGeom>
          <a:blipFill>
            <a:blip r:embed="rId9" cstate="print"/>
            <a:stretch>
              <a:fillRect/>
            </a:stretch>
          </a:blipFill>
        </p:spPr>
        <p:txBody>
          <a:bodyPr wrap="square" lIns="0" tIns="0" rIns="0" bIns="0" rtlCol="0"/>
          <a:lstStyle/>
          <a:p>
            <a:endParaRPr/>
          </a:p>
        </p:txBody>
      </p:sp>
      <p:sp>
        <p:nvSpPr>
          <p:cNvPr id="45" name="object 45"/>
          <p:cNvSpPr txBox="1"/>
          <p:nvPr/>
        </p:nvSpPr>
        <p:spPr>
          <a:xfrm>
            <a:off x="1909322" y="2919304"/>
            <a:ext cx="798830" cy="184150"/>
          </a:xfrm>
          <a:prstGeom prst="rect">
            <a:avLst/>
          </a:prstGeom>
        </p:spPr>
        <p:txBody>
          <a:bodyPr vert="horz" wrap="square" lIns="0" tIns="17145" rIns="0" bIns="0" rtlCol="0">
            <a:spAutoFit/>
          </a:bodyPr>
          <a:lstStyle/>
          <a:p>
            <a:pPr marR="5080">
              <a:lnSpc>
                <a:spcPct val="100000"/>
              </a:lnSpc>
              <a:spcBef>
                <a:spcPts val="135"/>
              </a:spcBef>
            </a:pPr>
            <a:r>
              <a:rPr sz="500" b="1" spc="20" dirty="0">
                <a:solidFill>
                  <a:srgbClr val="FFFFFF"/>
                </a:solidFill>
                <a:latin typeface="Arial"/>
                <a:cs typeface="Arial"/>
                <a:hlinkClick r:id="rId3"/>
              </a:rPr>
              <a:t>WE’LL TEXT </a:t>
            </a:r>
            <a:r>
              <a:rPr sz="500" b="1" spc="25" dirty="0">
                <a:solidFill>
                  <a:srgbClr val="FFFFFF"/>
                </a:solidFill>
                <a:latin typeface="Arial"/>
                <a:cs typeface="Arial"/>
                <a:hlinkClick r:id="rId3"/>
              </a:rPr>
              <a:t>YOU</a:t>
            </a:r>
            <a:r>
              <a:rPr sz="500" b="1" spc="-90" dirty="0">
                <a:solidFill>
                  <a:srgbClr val="FFFFFF"/>
                </a:solidFill>
                <a:latin typeface="Arial"/>
                <a:cs typeface="Arial"/>
                <a:hlinkClick r:id="rId3"/>
              </a:rPr>
              <a:t> </a:t>
            </a:r>
            <a:r>
              <a:rPr sz="500" b="1" spc="25" dirty="0">
                <a:solidFill>
                  <a:srgbClr val="FFFFFF"/>
                </a:solidFill>
                <a:latin typeface="Arial"/>
                <a:cs typeface="Arial"/>
                <a:hlinkClick r:id="rId3"/>
              </a:rPr>
              <a:t>YOUR  </a:t>
            </a:r>
            <a:r>
              <a:rPr sz="500" b="1" spc="20" dirty="0">
                <a:solidFill>
                  <a:srgbClr val="FFFFFF"/>
                </a:solidFill>
                <a:latin typeface="Arial"/>
                <a:cs typeface="Arial"/>
                <a:hlinkClick r:id="rId3"/>
              </a:rPr>
              <a:t>VEHICLE’S</a:t>
            </a:r>
            <a:r>
              <a:rPr sz="500" b="1" dirty="0">
                <a:solidFill>
                  <a:srgbClr val="FFFFFF"/>
                </a:solidFill>
                <a:latin typeface="Arial"/>
                <a:cs typeface="Arial"/>
                <a:hlinkClick r:id="rId3"/>
              </a:rPr>
              <a:t> </a:t>
            </a:r>
            <a:r>
              <a:rPr sz="500" b="1" spc="10" dirty="0">
                <a:solidFill>
                  <a:srgbClr val="FFFFFF"/>
                </a:solidFill>
                <a:latin typeface="Arial"/>
                <a:cs typeface="Arial"/>
                <a:hlinkClick r:id="rId3"/>
              </a:rPr>
              <a:t>VALUE</a:t>
            </a:r>
            <a:endParaRPr sz="500">
              <a:latin typeface="Arial"/>
              <a:cs typeface="Arial"/>
            </a:endParaRPr>
          </a:p>
        </p:txBody>
      </p:sp>
      <p:sp>
        <p:nvSpPr>
          <p:cNvPr id="46" name="object 46"/>
          <p:cNvSpPr/>
          <p:nvPr/>
        </p:nvSpPr>
        <p:spPr>
          <a:xfrm>
            <a:off x="795527" y="3831297"/>
            <a:ext cx="2411095" cy="607695"/>
          </a:xfrm>
          <a:custGeom>
            <a:avLst/>
            <a:gdLst/>
            <a:ahLst/>
            <a:cxnLst/>
            <a:rect l="l" t="t" r="r" b="b"/>
            <a:pathLst>
              <a:path w="2411095" h="607695">
                <a:moveTo>
                  <a:pt x="0" y="607631"/>
                </a:moveTo>
                <a:lnTo>
                  <a:pt x="2410714" y="607631"/>
                </a:lnTo>
                <a:lnTo>
                  <a:pt x="2410714" y="0"/>
                </a:lnTo>
                <a:lnTo>
                  <a:pt x="0" y="0"/>
                </a:lnTo>
                <a:lnTo>
                  <a:pt x="0" y="607631"/>
                </a:lnTo>
                <a:close/>
              </a:path>
            </a:pathLst>
          </a:custGeom>
          <a:solidFill>
            <a:srgbClr val="000000"/>
          </a:solidFill>
        </p:spPr>
        <p:txBody>
          <a:bodyPr wrap="square" lIns="0" tIns="0" rIns="0" bIns="0" rtlCol="0"/>
          <a:lstStyle/>
          <a:p>
            <a:endParaRPr/>
          </a:p>
        </p:txBody>
      </p:sp>
      <p:sp>
        <p:nvSpPr>
          <p:cNvPr id="47" name="object 47"/>
          <p:cNvSpPr/>
          <p:nvPr/>
        </p:nvSpPr>
        <p:spPr>
          <a:xfrm>
            <a:off x="2377135" y="3820166"/>
            <a:ext cx="829310" cy="0"/>
          </a:xfrm>
          <a:custGeom>
            <a:avLst/>
            <a:gdLst/>
            <a:ahLst/>
            <a:cxnLst/>
            <a:rect l="l" t="t" r="r" b="b"/>
            <a:pathLst>
              <a:path w="829310">
                <a:moveTo>
                  <a:pt x="0" y="0"/>
                </a:moveTo>
                <a:lnTo>
                  <a:pt x="829106" y="0"/>
                </a:lnTo>
              </a:path>
            </a:pathLst>
          </a:custGeom>
          <a:ln w="12052">
            <a:solidFill>
              <a:srgbClr val="D71F37"/>
            </a:solidFill>
          </a:ln>
        </p:spPr>
        <p:txBody>
          <a:bodyPr wrap="square" lIns="0" tIns="0" rIns="0" bIns="0" rtlCol="0"/>
          <a:lstStyle/>
          <a:p>
            <a:endParaRPr/>
          </a:p>
        </p:txBody>
      </p:sp>
      <p:sp>
        <p:nvSpPr>
          <p:cNvPr id="48" name="object 48"/>
          <p:cNvSpPr/>
          <p:nvPr/>
        </p:nvSpPr>
        <p:spPr>
          <a:xfrm>
            <a:off x="795527" y="4450073"/>
            <a:ext cx="832485" cy="0"/>
          </a:xfrm>
          <a:custGeom>
            <a:avLst/>
            <a:gdLst/>
            <a:ahLst/>
            <a:cxnLst/>
            <a:rect l="l" t="t" r="r" b="b"/>
            <a:pathLst>
              <a:path w="832485">
                <a:moveTo>
                  <a:pt x="0" y="0"/>
                </a:moveTo>
                <a:lnTo>
                  <a:pt x="832243" y="0"/>
                </a:lnTo>
              </a:path>
            </a:pathLst>
          </a:custGeom>
          <a:ln w="12052">
            <a:solidFill>
              <a:srgbClr val="D71F37"/>
            </a:solidFill>
          </a:ln>
        </p:spPr>
        <p:txBody>
          <a:bodyPr wrap="square" lIns="0" tIns="0" rIns="0" bIns="0" rtlCol="0"/>
          <a:lstStyle/>
          <a:p>
            <a:endParaRPr/>
          </a:p>
        </p:txBody>
      </p:sp>
      <p:sp>
        <p:nvSpPr>
          <p:cNvPr id="49" name="object 49"/>
          <p:cNvSpPr/>
          <p:nvPr/>
        </p:nvSpPr>
        <p:spPr>
          <a:xfrm>
            <a:off x="795527" y="3831297"/>
            <a:ext cx="2410714" cy="607631"/>
          </a:xfrm>
          <a:prstGeom prst="rect">
            <a:avLst/>
          </a:prstGeom>
          <a:blipFill>
            <a:blip r:embed="rId10" cstate="print"/>
            <a:stretch>
              <a:fillRect/>
            </a:stretch>
          </a:blipFill>
        </p:spPr>
        <p:txBody>
          <a:bodyPr wrap="square" lIns="0" tIns="0" rIns="0" bIns="0" rtlCol="0"/>
          <a:lstStyle/>
          <a:p>
            <a:endParaRPr/>
          </a:p>
        </p:txBody>
      </p:sp>
      <p:sp>
        <p:nvSpPr>
          <p:cNvPr id="50" name="object 50"/>
          <p:cNvSpPr/>
          <p:nvPr/>
        </p:nvSpPr>
        <p:spPr>
          <a:xfrm>
            <a:off x="795527" y="3705682"/>
            <a:ext cx="2410714" cy="1060691"/>
          </a:xfrm>
          <a:prstGeom prst="rect">
            <a:avLst/>
          </a:prstGeom>
          <a:blipFill>
            <a:blip r:embed="rId11" cstate="print"/>
            <a:stretch>
              <a:fillRect/>
            </a:stretch>
          </a:blipFill>
        </p:spPr>
        <p:txBody>
          <a:bodyPr wrap="square" lIns="0" tIns="0" rIns="0" bIns="0" rtlCol="0"/>
          <a:lstStyle/>
          <a:p>
            <a:endParaRPr/>
          </a:p>
        </p:txBody>
      </p:sp>
      <p:sp>
        <p:nvSpPr>
          <p:cNvPr id="51" name="object 51"/>
          <p:cNvSpPr txBox="1"/>
          <p:nvPr/>
        </p:nvSpPr>
        <p:spPr>
          <a:xfrm>
            <a:off x="899675" y="4520791"/>
            <a:ext cx="554990" cy="212725"/>
          </a:xfrm>
          <a:prstGeom prst="rect">
            <a:avLst/>
          </a:prstGeom>
        </p:spPr>
        <p:txBody>
          <a:bodyPr vert="horz" wrap="square" lIns="0" tIns="15875" rIns="0" bIns="0" rtlCol="0">
            <a:spAutoFit/>
          </a:bodyPr>
          <a:lstStyle/>
          <a:p>
            <a:pPr>
              <a:lnSpc>
                <a:spcPct val="100000"/>
              </a:lnSpc>
              <a:spcBef>
                <a:spcPts val="125"/>
              </a:spcBef>
            </a:pPr>
            <a:r>
              <a:rPr sz="1200" b="1" spc="150" dirty="0">
                <a:solidFill>
                  <a:srgbClr val="D2232A"/>
                </a:solidFill>
                <a:latin typeface="Arial"/>
                <a:cs typeface="Arial"/>
              </a:rPr>
              <a:t>$399</a:t>
            </a:r>
            <a:r>
              <a:rPr sz="300" b="1" spc="45" dirty="0">
                <a:solidFill>
                  <a:srgbClr val="D2232A"/>
                </a:solidFill>
                <a:latin typeface="Arial"/>
                <a:cs typeface="Arial"/>
              </a:rPr>
              <a:t>/mth*</a:t>
            </a:r>
            <a:endParaRPr sz="300">
              <a:latin typeface="Arial"/>
              <a:cs typeface="Arial"/>
            </a:endParaRPr>
          </a:p>
        </p:txBody>
      </p:sp>
      <p:sp>
        <p:nvSpPr>
          <p:cNvPr id="52" name="object 52"/>
          <p:cNvSpPr txBox="1"/>
          <p:nvPr/>
        </p:nvSpPr>
        <p:spPr>
          <a:xfrm>
            <a:off x="899675" y="4497792"/>
            <a:ext cx="529590" cy="77470"/>
          </a:xfrm>
          <a:prstGeom prst="rect">
            <a:avLst/>
          </a:prstGeom>
        </p:spPr>
        <p:txBody>
          <a:bodyPr vert="horz" wrap="square" lIns="0" tIns="11430" rIns="0" bIns="0" rtlCol="0">
            <a:spAutoFit/>
          </a:bodyPr>
          <a:lstStyle/>
          <a:p>
            <a:pPr>
              <a:lnSpc>
                <a:spcPct val="100000"/>
              </a:lnSpc>
              <a:spcBef>
                <a:spcPts val="90"/>
              </a:spcBef>
            </a:pPr>
            <a:r>
              <a:rPr sz="350" b="1" spc="25" dirty="0">
                <a:latin typeface="Arial"/>
                <a:cs typeface="Arial"/>
              </a:rPr>
              <a:t>2020 </a:t>
            </a:r>
            <a:r>
              <a:rPr sz="350" b="1" spc="10" dirty="0">
                <a:latin typeface="Arial"/>
                <a:cs typeface="Arial"/>
              </a:rPr>
              <a:t>NISSAN</a:t>
            </a:r>
            <a:r>
              <a:rPr sz="350" b="1" spc="-45" dirty="0">
                <a:latin typeface="Arial"/>
                <a:cs typeface="Arial"/>
              </a:rPr>
              <a:t> </a:t>
            </a:r>
            <a:r>
              <a:rPr sz="350" b="1" spc="15" dirty="0">
                <a:latin typeface="Arial"/>
                <a:cs typeface="Arial"/>
              </a:rPr>
              <a:t>MAXIMA</a:t>
            </a:r>
            <a:endParaRPr sz="350">
              <a:latin typeface="Arial"/>
              <a:cs typeface="Arial"/>
            </a:endParaRPr>
          </a:p>
        </p:txBody>
      </p:sp>
      <p:sp>
        <p:nvSpPr>
          <p:cNvPr id="53" name="object 53"/>
          <p:cNvSpPr txBox="1"/>
          <p:nvPr/>
        </p:nvSpPr>
        <p:spPr>
          <a:xfrm>
            <a:off x="899675" y="4691679"/>
            <a:ext cx="589915" cy="66040"/>
          </a:xfrm>
          <a:prstGeom prst="rect">
            <a:avLst/>
          </a:prstGeom>
        </p:spPr>
        <p:txBody>
          <a:bodyPr vert="horz" wrap="square" lIns="0" tIns="13970" rIns="0" bIns="0" rtlCol="0">
            <a:spAutoFit/>
          </a:bodyPr>
          <a:lstStyle/>
          <a:p>
            <a:pPr>
              <a:lnSpc>
                <a:spcPct val="100000"/>
              </a:lnSpc>
              <a:spcBef>
                <a:spcPts val="110"/>
              </a:spcBef>
            </a:pPr>
            <a:r>
              <a:rPr sz="250" b="1" spc="25" dirty="0">
                <a:solidFill>
                  <a:srgbClr val="D2232A"/>
                </a:solidFill>
                <a:latin typeface="Arial"/>
                <a:cs typeface="Arial"/>
              </a:rPr>
              <a:t>Just </a:t>
            </a:r>
            <a:r>
              <a:rPr sz="250" b="1" spc="30" dirty="0">
                <a:solidFill>
                  <a:srgbClr val="D2232A"/>
                </a:solidFill>
                <a:latin typeface="Arial"/>
                <a:cs typeface="Arial"/>
              </a:rPr>
              <a:t>$1,999 down</a:t>
            </a:r>
            <a:r>
              <a:rPr sz="250" b="1" spc="-45" dirty="0">
                <a:solidFill>
                  <a:srgbClr val="D2232A"/>
                </a:solidFill>
                <a:latin typeface="Arial"/>
                <a:cs typeface="Arial"/>
              </a:rPr>
              <a:t> </a:t>
            </a:r>
            <a:r>
              <a:rPr sz="250" b="1" spc="25" dirty="0">
                <a:solidFill>
                  <a:srgbClr val="D2232A"/>
                </a:solidFill>
                <a:latin typeface="Arial"/>
                <a:cs typeface="Arial"/>
              </a:rPr>
              <a:t>cash </a:t>
            </a:r>
            <a:r>
              <a:rPr sz="250" b="1" spc="20" dirty="0">
                <a:solidFill>
                  <a:srgbClr val="D2232A"/>
                </a:solidFill>
                <a:latin typeface="Arial"/>
                <a:cs typeface="Arial"/>
              </a:rPr>
              <a:t>or </a:t>
            </a:r>
            <a:r>
              <a:rPr sz="250" b="1" spc="25" dirty="0">
                <a:solidFill>
                  <a:srgbClr val="D2232A"/>
                </a:solidFill>
                <a:latin typeface="Arial"/>
                <a:cs typeface="Arial"/>
              </a:rPr>
              <a:t>trade</a:t>
            </a:r>
            <a:endParaRPr sz="250">
              <a:latin typeface="Arial"/>
              <a:cs typeface="Arial"/>
            </a:endParaRPr>
          </a:p>
        </p:txBody>
      </p:sp>
      <p:sp>
        <p:nvSpPr>
          <p:cNvPr id="54" name="object 54"/>
          <p:cNvSpPr/>
          <p:nvPr/>
        </p:nvSpPr>
        <p:spPr>
          <a:xfrm>
            <a:off x="1502534" y="4569359"/>
            <a:ext cx="541655" cy="134620"/>
          </a:xfrm>
          <a:custGeom>
            <a:avLst/>
            <a:gdLst/>
            <a:ahLst/>
            <a:cxnLst/>
            <a:rect l="l" t="t" r="r" b="b"/>
            <a:pathLst>
              <a:path w="541655" h="134620">
                <a:moveTo>
                  <a:pt x="501015" y="0"/>
                </a:moveTo>
                <a:lnTo>
                  <a:pt x="40182" y="0"/>
                </a:lnTo>
                <a:lnTo>
                  <a:pt x="24544" y="3158"/>
                </a:lnTo>
                <a:lnTo>
                  <a:pt x="11771" y="11771"/>
                </a:lnTo>
                <a:lnTo>
                  <a:pt x="3158" y="24544"/>
                </a:lnTo>
                <a:lnTo>
                  <a:pt x="0" y="40182"/>
                </a:lnTo>
                <a:lnTo>
                  <a:pt x="0" y="94399"/>
                </a:lnTo>
                <a:lnTo>
                  <a:pt x="3158" y="110037"/>
                </a:lnTo>
                <a:lnTo>
                  <a:pt x="11771" y="122810"/>
                </a:lnTo>
                <a:lnTo>
                  <a:pt x="24544" y="131423"/>
                </a:lnTo>
                <a:lnTo>
                  <a:pt x="40182" y="134581"/>
                </a:lnTo>
                <a:lnTo>
                  <a:pt x="501015" y="134581"/>
                </a:lnTo>
                <a:lnTo>
                  <a:pt x="516659" y="131423"/>
                </a:lnTo>
                <a:lnTo>
                  <a:pt x="529431" y="122810"/>
                </a:lnTo>
                <a:lnTo>
                  <a:pt x="538041" y="110037"/>
                </a:lnTo>
                <a:lnTo>
                  <a:pt x="541197" y="94399"/>
                </a:lnTo>
                <a:lnTo>
                  <a:pt x="541197" y="40182"/>
                </a:lnTo>
                <a:lnTo>
                  <a:pt x="538041" y="24544"/>
                </a:lnTo>
                <a:lnTo>
                  <a:pt x="529431" y="11771"/>
                </a:lnTo>
                <a:lnTo>
                  <a:pt x="516659" y="3158"/>
                </a:lnTo>
                <a:lnTo>
                  <a:pt x="501015" y="0"/>
                </a:lnTo>
                <a:close/>
              </a:path>
            </a:pathLst>
          </a:custGeom>
          <a:solidFill>
            <a:srgbClr val="000000"/>
          </a:solidFill>
        </p:spPr>
        <p:txBody>
          <a:bodyPr wrap="square" lIns="0" tIns="0" rIns="0" bIns="0" rtlCol="0"/>
          <a:lstStyle/>
          <a:p>
            <a:endParaRPr/>
          </a:p>
        </p:txBody>
      </p:sp>
      <p:sp>
        <p:nvSpPr>
          <p:cNvPr id="55" name="object 55"/>
          <p:cNvSpPr/>
          <p:nvPr/>
        </p:nvSpPr>
        <p:spPr>
          <a:xfrm>
            <a:off x="1502534" y="4569359"/>
            <a:ext cx="541655" cy="134620"/>
          </a:xfrm>
          <a:custGeom>
            <a:avLst/>
            <a:gdLst/>
            <a:ahLst/>
            <a:cxnLst/>
            <a:rect l="l" t="t" r="r" b="b"/>
            <a:pathLst>
              <a:path w="541655" h="134620">
                <a:moveTo>
                  <a:pt x="541197" y="40182"/>
                </a:moveTo>
                <a:lnTo>
                  <a:pt x="538041" y="24544"/>
                </a:lnTo>
                <a:lnTo>
                  <a:pt x="529431" y="11771"/>
                </a:lnTo>
                <a:lnTo>
                  <a:pt x="516659" y="3158"/>
                </a:lnTo>
                <a:lnTo>
                  <a:pt x="501015" y="0"/>
                </a:lnTo>
                <a:lnTo>
                  <a:pt x="40182" y="0"/>
                </a:lnTo>
                <a:lnTo>
                  <a:pt x="24544" y="3158"/>
                </a:lnTo>
                <a:lnTo>
                  <a:pt x="11771" y="11771"/>
                </a:lnTo>
                <a:lnTo>
                  <a:pt x="3158" y="24544"/>
                </a:lnTo>
                <a:lnTo>
                  <a:pt x="0" y="40182"/>
                </a:lnTo>
                <a:lnTo>
                  <a:pt x="0" y="94399"/>
                </a:lnTo>
                <a:lnTo>
                  <a:pt x="3158" y="110037"/>
                </a:lnTo>
                <a:lnTo>
                  <a:pt x="11771" y="122810"/>
                </a:lnTo>
                <a:lnTo>
                  <a:pt x="24544" y="131423"/>
                </a:lnTo>
                <a:lnTo>
                  <a:pt x="40182" y="134581"/>
                </a:lnTo>
                <a:lnTo>
                  <a:pt x="501015" y="134581"/>
                </a:lnTo>
                <a:lnTo>
                  <a:pt x="516659" y="131423"/>
                </a:lnTo>
                <a:lnTo>
                  <a:pt x="529431" y="122810"/>
                </a:lnTo>
                <a:lnTo>
                  <a:pt x="538041" y="110037"/>
                </a:lnTo>
                <a:lnTo>
                  <a:pt x="541197" y="94399"/>
                </a:lnTo>
                <a:lnTo>
                  <a:pt x="541197" y="40182"/>
                </a:lnTo>
                <a:close/>
              </a:path>
            </a:pathLst>
          </a:custGeom>
          <a:ln w="8039">
            <a:solidFill>
              <a:srgbClr val="FFFFFF"/>
            </a:solidFill>
          </a:ln>
        </p:spPr>
        <p:txBody>
          <a:bodyPr wrap="square" lIns="0" tIns="0" rIns="0" bIns="0" rtlCol="0"/>
          <a:lstStyle/>
          <a:p>
            <a:endParaRPr/>
          </a:p>
        </p:txBody>
      </p:sp>
      <p:sp>
        <p:nvSpPr>
          <p:cNvPr id="56" name="object 56"/>
          <p:cNvSpPr txBox="1"/>
          <p:nvPr/>
        </p:nvSpPr>
        <p:spPr>
          <a:xfrm>
            <a:off x="1541242" y="4568229"/>
            <a:ext cx="476884" cy="123189"/>
          </a:xfrm>
          <a:prstGeom prst="rect">
            <a:avLst/>
          </a:prstGeom>
        </p:spPr>
        <p:txBody>
          <a:bodyPr vert="horz" wrap="square" lIns="0" tIns="11430" rIns="0" bIns="0" rtlCol="0">
            <a:spAutoFit/>
          </a:bodyPr>
          <a:lstStyle/>
          <a:p>
            <a:pPr>
              <a:lnSpc>
                <a:spcPct val="100000"/>
              </a:lnSpc>
              <a:spcBef>
                <a:spcPts val="90"/>
              </a:spcBef>
            </a:pPr>
            <a:r>
              <a:rPr sz="650" b="1" spc="-20" dirty="0">
                <a:solidFill>
                  <a:srgbClr val="FFFFFF"/>
                </a:solidFill>
                <a:latin typeface="Arial"/>
                <a:cs typeface="Arial"/>
              </a:rPr>
              <a:t>SHOP</a:t>
            </a:r>
            <a:r>
              <a:rPr sz="650" b="1" spc="-60" dirty="0">
                <a:solidFill>
                  <a:srgbClr val="FFFFFF"/>
                </a:solidFill>
                <a:latin typeface="Arial"/>
                <a:cs typeface="Arial"/>
              </a:rPr>
              <a:t> </a:t>
            </a:r>
            <a:r>
              <a:rPr sz="650" b="1" spc="30" dirty="0">
                <a:solidFill>
                  <a:srgbClr val="FFFFFF"/>
                </a:solidFill>
                <a:latin typeface="Arial"/>
                <a:cs typeface="Arial"/>
              </a:rPr>
              <a:t>NOW</a:t>
            </a:r>
            <a:endParaRPr sz="650">
              <a:latin typeface="Arial"/>
              <a:cs typeface="Arial"/>
            </a:endParaRPr>
          </a:p>
        </p:txBody>
      </p:sp>
      <p:sp>
        <p:nvSpPr>
          <p:cNvPr id="57" name="object 57"/>
          <p:cNvSpPr/>
          <p:nvPr/>
        </p:nvSpPr>
        <p:spPr>
          <a:xfrm>
            <a:off x="3840226" y="3378162"/>
            <a:ext cx="4338955" cy="3644265"/>
          </a:xfrm>
          <a:custGeom>
            <a:avLst/>
            <a:gdLst/>
            <a:ahLst/>
            <a:cxnLst/>
            <a:rect l="l" t="t" r="r" b="b"/>
            <a:pathLst>
              <a:path w="4338955" h="3644265">
                <a:moveTo>
                  <a:pt x="0" y="0"/>
                </a:moveTo>
                <a:lnTo>
                  <a:pt x="4338828" y="0"/>
                </a:lnTo>
                <a:lnTo>
                  <a:pt x="4338828" y="3643884"/>
                </a:lnTo>
                <a:lnTo>
                  <a:pt x="0" y="3643884"/>
                </a:lnTo>
                <a:lnTo>
                  <a:pt x="0" y="0"/>
                </a:lnTo>
                <a:close/>
              </a:path>
            </a:pathLst>
          </a:custGeom>
          <a:solidFill>
            <a:srgbClr val="000000">
              <a:alpha val="44999"/>
            </a:srgbClr>
          </a:solidFill>
        </p:spPr>
        <p:txBody>
          <a:bodyPr wrap="square" lIns="0" tIns="0" rIns="0" bIns="0" rtlCol="0"/>
          <a:lstStyle/>
          <a:p>
            <a:endParaRPr/>
          </a:p>
        </p:txBody>
      </p:sp>
      <p:sp>
        <p:nvSpPr>
          <p:cNvPr id="58" name="object 58"/>
          <p:cNvSpPr/>
          <p:nvPr/>
        </p:nvSpPr>
        <p:spPr>
          <a:xfrm>
            <a:off x="3886200" y="3427031"/>
            <a:ext cx="4243421" cy="1194904"/>
          </a:xfrm>
          <a:prstGeom prst="rect">
            <a:avLst/>
          </a:prstGeom>
          <a:blipFill>
            <a:blip r:embed="rId12" cstate="print"/>
            <a:stretch>
              <a:fillRect/>
            </a:stretch>
          </a:blipFill>
        </p:spPr>
        <p:txBody>
          <a:bodyPr wrap="square" lIns="0" tIns="0" rIns="0" bIns="0" rtlCol="0"/>
          <a:lstStyle/>
          <a:p>
            <a:endParaRPr/>
          </a:p>
        </p:txBody>
      </p:sp>
      <p:sp>
        <p:nvSpPr>
          <p:cNvPr id="59" name="object 59"/>
          <p:cNvSpPr/>
          <p:nvPr/>
        </p:nvSpPr>
        <p:spPr>
          <a:xfrm>
            <a:off x="5534888" y="3455771"/>
            <a:ext cx="938530" cy="91440"/>
          </a:xfrm>
          <a:custGeom>
            <a:avLst/>
            <a:gdLst/>
            <a:ahLst/>
            <a:cxnLst/>
            <a:rect l="l" t="t" r="r" b="b"/>
            <a:pathLst>
              <a:path w="938529" h="91439">
                <a:moveTo>
                  <a:pt x="0" y="91262"/>
                </a:moveTo>
                <a:lnTo>
                  <a:pt x="937996" y="91262"/>
                </a:lnTo>
                <a:lnTo>
                  <a:pt x="937996" y="0"/>
                </a:lnTo>
                <a:lnTo>
                  <a:pt x="0" y="0"/>
                </a:lnTo>
                <a:lnTo>
                  <a:pt x="0" y="91262"/>
                </a:lnTo>
                <a:close/>
              </a:path>
            </a:pathLst>
          </a:custGeom>
          <a:solidFill>
            <a:srgbClr val="0663AE"/>
          </a:solidFill>
        </p:spPr>
        <p:txBody>
          <a:bodyPr wrap="square" lIns="0" tIns="0" rIns="0" bIns="0" rtlCol="0"/>
          <a:lstStyle/>
          <a:p>
            <a:endParaRPr/>
          </a:p>
        </p:txBody>
      </p:sp>
      <p:sp>
        <p:nvSpPr>
          <p:cNvPr id="60" name="object 60"/>
          <p:cNvSpPr txBox="1"/>
          <p:nvPr/>
        </p:nvSpPr>
        <p:spPr>
          <a:xfrm>
            <a:off x="3973245" y="4068013"/>
            <a:ext cx="1161415" cy="92710"/>
          </a:xfrm>
          <a:prstGeom prst="rect">
            <a:avLst/>
          </a:prstGeom>
          <a:solidFill>
            <a:srgbClr val="FFFFFF"/>
          </a:solidFill>
        </p:spPr>
        <p:txBody>
          <a:bodyPr vert="horz" wrap="square" lIns="0" tIns="0" rIns="0" bIns="0" rtlCol="0">
            <a:spAutoFit/>
          </a:bodyPr>
          <a:lstStyle/>
          <a:p>
            <a:pPr>
              <a:lnSpc>
                <a:spcPts val="615"/>
              </a:lnSpc>
            </a:pPr>
            <a:r>
              <a:rPr sz="650" spc="5" dirty="0">
                <a:solidFill>
                  <a:srgbClr val="58595B"/>
                </a:solidFill>
                <a:latin typeface="Arial"/>
                <a:cs typeface="Arial"/>
              </a:rPr>
              <a:t>Dan Jennings</a:t>
            </a:r>
            <a:r>
              <a:rPr sz="650" spc="-15" dirty="0">
                <a:solidFill>
                  <a:srgbClr val="58595B"/>
                </a:solidFill>
                <a:latin typeface="Arial"/>
                <a:cs typeface="Arial"/>
              </a:rPr>
              <a:t> </a:t>
            </a:r>
            <a:r>
              <a:rPr sz="650" dirty="0">
                <a:solidFill>
                  <a:srgbClr val="58595B"/>
                </a:solidFill>
                <a:latin typeface="Arial"/>
                <a:cs typeface="Arial"/>
              </a:rPr>
              <a:t>Nissan</a:t>
            </a:r>
            <a:endParaRPr sz="650">
              <a:latin typeface="Arial"/>
              <a:cs typeface="Arial"/>
            </a:endParaRPr>
          </a:p>
        </p:txBody>
      </p:sp>
      <p:sp>
        <p:nvSpPr>
          <p:cNvPr id="61" name="object 61"/>
          <p:cNvSpPr/>
          <p:nvPr/>
        </p:nvSpPr>
        <p:spPr>
          <a:xfrm>
            <a:off x="4013808" y="4261947"/>
            <a:ext cx="279400" cy="279400"/>
          </a:xfrm>
          <a:custGeom>
            <a:avLst/>
            <a:gdLst/>
            <a:ahLst/>
            <a:cxnLst/>
            <a:rect l="l" t="t" r="r" b="b"/>
            <a:pathLst>
              <a:path w="279400" h="279400">
                <a:moveTo>
                  <a:pt x="139433" y="0"/>
                </a:moveTo>
                <a:lnTo>
                  <a:pt x="95359" y="7109"/>
                </a:lnTo>
                <a:lnTo>
                  <a:pt x="57083" y="26904"/>
                </a:lnTo>
                <a:lnTo>
                  <a:pt x="26900" y="57088"/>
                </a:lnTo>
                <a:lnTo>
                  <a:pt x="7107" y="95364"/>
                </a:lnTo>
                <a:lnTo>
                  <a:pt x="0" y="139433"/>
                </a:lnTo>
                <a:lnTo>
                  <a:pt x="7107" y="183507"/>
                </a:lnTo>
                <a:lnTo>
                  <a:pt x="26900" y="221783"/>
                </a:lnTo>
                <a:lnTo>
                  <a:pt x="57083" y="251965"/>
                </a:lnTo>
                <a:lnTo>
                  <a:pt x="95359" y="271758"/>
                </a:lnTo>
                <a:lnTo>
                  <a:pt x="139433" y="278866"/>
                </a:lnTo>
                <a:lnTo>
                  <a:pt x="183507" y="271758"/>
                </a:lnTo>
                <a:lnTo>
                  <a:pt x="221783" y="251965"/>
                </a:lnTo>
                <a:lnTo>
                  <a:pt x="251965" y="221783"/>
                </a:lnTo>
                <a:lnTo>
                  <a:pt x="271758" y="183507"/>
                </a:lnTo>
                <a:lnTo>
                  <a:pt x="278866" y="139433"/>
                </a:lnTo>
                <a:lnTo>
                  <a:pt x="271758" y="95364"/>
                </a:lnTo>
                <a:lnTo>
                  <a:pt x="251965" y="57088"/>
                </a:lnTo>
                <a:lnTo>
                  <a:pt x="221783" y="26904"/>
                </a:lnTo>
                <a:lnTo>
                  <a:pt x="183507" y="7109"/>
                </a:lnTo>
                <a:lnTo>
                  <a:pt x="139433" y="0"/>
                </a:lnTo>
                <a:close/>
              </a:path>
            </a:pathLst>
          </a:custGeom>
          <a:solidFill>
            <a:srgbClr val="D2232A"/>
          </a:solidFill>
        </p:spPr>
        <p:txBody>
          <a:bodyPr wrap="square" lIns="0" tIns="0" rIns="0" bIns="0" rtlCol="0"/>
          <a:lstStyle/>
          <a:p>
            <a:endParaRPr/>
          </a:p>
        </p:txBody>
      </p:sp>
      <p:sp>
        <p:nvSpPr>
          <p:cNvPr id="62" name="object 62"/>
          <p:cNvSpPr txBox="1"/>
          <p:nvPr/>
        </p:nvSpPr>
        <p:spPr>
          <a:xfrm>
            <a:off x="4060204" y="4302209"/>
            <a:ext cx="184785" cy="194945"/>
          </a:xfrm>
          <a:prstGeom prst="rect">
            <a:avLst/>
          </a:prstGeom>
        </p:spPr>
        <p:txBody>
          <a:bodyPr vert="horz" wrap="square" lIns="0" tIns="13335" rIns="0" bIns="0" rtlCol="0">
            <a:spAutoFit/>
          </a:bodyPr>
          <a:lstStyle/>
          <a:p>
            <a:pPr>
              <a:lnSpc>
                <a:spcPct val="100000"/>
              </a:lnSpc>
              <a:spcBef>
                <a:spcPts val="105"/>
              </a:spcBef>
            </a:pPr>
            <a:r>
              <a:rPr sz="1100" dirty="0">
                <a:solidFill>
                  <a:srgbClr val="FFFFFF"/>
                </a:solidFill>
                <a:latin typeface="Arial"/>
                <a:cs typeface="Arial"/>
              </a:rPr>
              <a:t>DJ</a:t>
            </a:r>
            <a:endParaRPr sz="1100">
              <a:latin typeface="Arial"/>
              <a:cs typeface="Arial"/>
            </a:endParaRPr>
          </a:p>
        </p:txBody>
      </p:sp>
      <p:sp>
        <p:nvSpPr>
          <p:cNvPr id="63" name="object 63"/>
          <p:cNvSpPr/>
          <p:nvPr/>
        </p:nvSpPr>
        <p:spPr>
          <a:xfrm>
            <a:off x="4394085" y="4289837"/>
            <a:ext cx="1648460" cy="0"/>
          </a:xfrm>
          <a:custGeom>
            <a:avLst/>
            <a:gdLst/>
            <a:ahLst/>
            <a:cxnLst/>
            <a:rect l="l" t="t" r="r" b="b"/>
            <a:pathLst>
              <a:path w="1648460">
                <a:moveTo>
                  <a:pt x="0" y="0"/>
                </a:moveTo>
                <a:lnTo>
                  <a:pt x="1648091" y="0"/>
                </a:lnTo>
              </a:path>
            </a:pathLst>
          </a:custGeom>
          <a:ln w="73799">
            <a:solidFill>
              <a:srgbClr val="FFFFFF"/>
            </a:solidFill>
          </a:ln>
        </p:spPr>
        <p:txBody>
          <a:bodyPr wrap="square" lIns="0" tIns="0" rIns="0" bIns="0" rtlCol="0"/>
          <a:lstStyle/>
          <a:p>
            <a:endParaRPr/>
          </a:p>
        </p:txBody>
      </p:sp>
      <p:sp>
        <p:nvSpPr>
          <p:cNvPr id="64" name="object 64"/>
          <p:cNvSpPr/>
          <p:nvPr/>
        </p:nvSpPr>
        <p:spPr>
          <a:xfrm>
            <a:off x="4399153" y="4378572"/>
            <a:ext cx="704850" cy="0"/>
          </a:xfrm>
          <a:custGeom>
            <a:avLst/>
            <a:gdLst/>
            <a:ahLst/>
            <a:cxnLst/>
            <a:rect l="l" t="t" r="r" b="b"/>
            <a:pathLst>
              <a:path w="704850">
                <a:moveTo>
                  <a:pt x="0" y="0"/>
                </a:moveTo>
                <a:lnTo>
                  <a:pt x="704773" y="0"/>
                </a:lnTo>
              </a:path>
            </a:pathLst>
          </a:custGeom>
          <a:ln w="70980">
            <a:solidFill>
              <a:srgbClr val="FFFFFF"/>
            </a:solidFill>
          </a:ln>
        </p:spPr>
        <p:txBody>
          <a:bodyPr wrap="square" lIns="0" tIns="0" rIns="0" bIns="0" rtlCol="0"/>
          <a:lstStyle/>
          <a:p>
            <a:endParaRPr/>
          </a:p>
        </p:txBody>
      </p:sp>
      <p:sp>
        <p:nvSpPr>
          <p:cNvPr id="65" name="object 65"/>
          <p:cNvSpPr txBox="1"/>
          <p:nvPr/>
        </p:nvSpPr>
        <p:spPr>
          <a:xfrm>
            <a:off x="4394079" y="4207823"/>
            <a:ext cx="1088390" cy="200660"/>
          </a:xfrm>
          <a:prstGeom prst="rect">
            <a:avLst/>
          </a:prstGeom>
        </p:spPr>
        <p:txBody>
          <a:bodyPr vert="horz" wrap="square" lIns="0" tIns="31115" rIns="0" bIns="0" rtlCol="0">
            <a:spAutoFit/>
          </a:bodyPr>
          <a:lstStyle/>
          <a:p>
            <a:pPr>
              <a:lnSpc>
                <a:spcPct val="100000"/>
              </a:lnSpc>
              <a:spcBef>
                <a:spcPts val="245"/>
              </a:spcBef>
            </a:pPr>
            <a:r>
              <a:rPr sz="500" b="1" spc="15" dirty="0">
                <a:latin typeface="Arial"/>
                <a:cs typeface="Arial"/>
              </a:rPr>
              <a:t>Tim Rice</a:t>
            </a:r>
            <a:r>
              <a:rPr sz="500" b="1" spc="-50" dirty="0">
                <a:latin typeface="Arial"/>
                <a:cs typeface="Arial"/>
              </a:rPr>
              <a:t> </a:t>
            </a:r>
            <a:r>
              <a:rPr sz="500" b="1" spc="20" dirty="0">
                <a:latin typeface="Arial"/>
                <a:cs typeface="Arial"/>
                <a:hlinkClick r:id="rId13"/>
              </a:rPr>
              <a:t>&lt;trice@djenncars.com&gt;</a:t>
            </a:r>
            <a:endParaRPr sz="500">
              <a:latin typeface="Arial"/>
              <a:cs typeface="Arial"/>
            </a:endParaRPr>
          </a:p>
          <a:p>
            <a:pPr marL="4445">
              <a:lnSpc>
                <a:spcPct val="100000"/>
              </a:lnSpc>
              <a:spcBef>
                <a:spcPts val="90"/>
              </a:spcBef>
            </a:pPr>
            <a:r>
              <a:rPr sz="450" spc="-5" dirty="0">
                <a:solidFill>
                  <a:srgbClr val="58595B"/>
                </a:solidFill>
                <a:latin typeface="Arial"/>
                <a:cs typeface="Arial"/>
              </a:rPr>
              <a:t>Becky</a:t>
            </a:r>
            <a:r>
              <a:rPr sz="450" spc="-10" dirty="0">
                <a:solidFill>
                  <a:srgbClr val="58595B"/>
                </a:solidFill>
                <a:latin typeface="Arial"/>
                <a:cs typeface="Arial"/>
              </a:rPr>
              <a:t> Harris</a:t>
            </a:r>
            <a:endParaRPr sz="450">
              <a:latin typeface="Arial"/>
              <a:cs typeface="Arial"/>
            </a:endParaRPr>
          </a:p>
        </p:txBody>
      </p:sp>
      <p:sp>
        <p:nvSpPr>
          <p:cNvPr id="66" name="object 66"/>
          <p:cNvSpPr/>
          <p:nvPr/>
        </p:nvSpPr>
        <p:spPr>
          <a:xfrm>
            <a:off x="3889586" y="4588700"/>
            <a:ext cx="4243417" cy="2238819"/>
          </a:xfrm>
          <a:prstGeom prst="rect">
            <a:avLst/>
          </a:prstGeom>
          <a:blipFill>
            <a:blip r:embed="rId14" cstate="print"/>
            <a:stretch>
              <a:fillRect/>
            </a:stretch>
          </a:blipFill>
        </p:spPr>
        <p:txBody>
          <a:bodyPr wrap="square" lIns="0" tIns="0" rIns="0" bIns="0" rtlCol="0"/>
          <a:lstStyle/>
          <a:p>
            <a:endParaRPr/>
          </a:p>
        </p:txBody>
      </p:sp>
      <p:sp>
        <p:nvSpPr>
          <p:cNvPr id="67" name="object 67"/>
          <p:cNvSpPr/>
          <p:nvPr/>
        </p:nvSpPr>
        <p:spPr>
          <a:xfrm>
            <a:off x="3887050" y="4608995"/>
            <a:ext cx="4183379" cy="1990725"/>
          </a:xfrm>
          <a:custGeom>
            <a:avLst/>
            <a:gdLst/>
            <a:ahLst/>
            <a:cxnLst/>
            <a:rect l="l" t="t" r="r" b="b"/>
            <a:pathLst>
              <a:path w="4183379" h="1990725">
                <a:moveTo>
                  <a:pt x="0" y="1990343"/>
                </a:moveTo>
                <a:lnTo>
                  <a:pt x="4182986" y="1990343"/>
                </a:lnTo>
                <a:lnTo>
                  <a:pt x="4182986" y="0"/>
                </a:lnTo>
                <a:lnTo>
                  <a:pt x="0" y="0"/>
                </a:lnTo>
                <a:lnTo>
                  <a:pt x="0" y="1990343"/>
                </a:lnTo>
                <a:close/>
              </a:path>
            </a:pathLst>
          </a:custGeom>
          <a:solidFill>
            <a:srgbClr val="FFFFFF"/>
          </a:solidFill>
        </p:spPr>
        <p:txBody>
          <a:bodyPr wrap="square" lIns="0" tIns="0" rIns="0" bIns="0" rtlCol="0"/>
          <a:lstStyle/>
          <a:p>
            <a:endParaRPr/>
          </a:p>
        </p:txBody>
      </p:sp>
      <p:sp>
        <p:nvSpPr>
          <p:cNvPr id="68" name="object 68"/>
          <p:cNvSpPr/>
          <p:nvPr/>
        </p:nvSpPr>
        <p:spPr>
          <a:xfrm>
            <a:off x="3889586" y="6627241"/>
            <a:ext cx="4243417" cy="337172"/>
          </a:xfrm>
          <a:prstGeom prst="rect">
            <a:avLst/>
          </a:prstGeom>
          <a:blipFill>
            <a:blip r:embed="rId15" cstate="print"/>
            <a:stretch>
              <a:fillRect/>
            </a:stretch>
          </a:blipFill>
        </p:spPr>
        <p:txBody>
          <a:bodyPr wrap="square" lIns="0" tIns="0" rIns="0" bIns="0" rtlCol="0"/>
          <a:lstStyle/>
          <a:p>
            <a:endParaRPr/>
          </a:p>
        </p:txBody>
      </p:sp>
      <p:sp>
        <p:nvSpPr>
          <p:cNvPr id="69" name="object 69"/>
          <p:cNvSpPr/>
          <p:nvPr/>
        </p:nvSpPr>
        <p:spPr>
          <a:xfrm>
            <a:off x="3887050" y="6599339"/>
            <a:ext cx="4183379" cy="309880"/>
          </a:xfrm>
          <a:custGeom>
            <a:avLst/>
            <a:gdLst/>
            <a:ahLst/>
            <a:cxnLst/>
            <a:rect l="l" t="t" r="r" b="b"/>
            <a:pathLst>
              <a:path w="4183379" h="309879">
                <a:moveTo>
                  <a:pt x="0" y="309295"/>
                </a:moveTo>
                <a:lnTo>
                  <a:pt x="4182986" y="309295"/>
                </a:lnTo>
                <a:lnTo>
                  <a:pt x="4182986" y="0"/>
                </a:lnTo>
                <a:lnTo>
                  <a:pt x="0" y="0"/>
                </a:lnTo>
                <a:lnTo>
                  <a:pt x="0" y="309295"/>
                </a:lnTo>
                <a:close/>
              </a:path>
            </a:pathLst>
          </a:custGeom>
          <a:solidFill>
            <a:srgbClr val="FFFFFF"/>
          </a:solidFill>
        </p:spPr>
        <p:txBody>
          <a:bodyPr wrap="square" lIns="0" tIns="0" rIns="0" bIns="0" rtlCol="0"/>
          <a:lstStyle/>
          <a:p>
            <a:endParaRPr/>
          </a:p>
        </p:txBody>
      </p:sp>
      <p:sp>
        <p:nvSpPr>
          <p:cNvPr id="70" name="object 70"/>
          <p:cNvSpPr/>
          <p:nvPr/>
        </p:nvSpPr>
        <p:spPr>
          <a:xfrm>
            <a:off x="6635533" y="4718329"/>
            <a:ext cx="640778" cy="546671"/>
          </a:xfrm>
          <a:prstGeom prst="rect">
            <a:avLst/>
          </a:prstGeom>
          <a:blipFill>
            <a:blip r:embed="rId16" cstate="print"/>
            <a:stretch>
              <a:fillRect/>
            </a:stretch>
          </a:blipFill>
        </p:spPr>
        <p:txBody>
          <a:bodyPr wrap="square" lIns="0" tIns="0" rIns="0" bIns="0" rtlCol="0"/>
          <a:lstStyle/>
          <a:p>
            <a:endParaRPr/>
          </a:p>
        </p:txBody>
      </p:sp>
      <p:sp>
        <p:nvSpPr>
          <p:cNvPr id="71" name="object 71"/>
          <p:cNvSpPr txBox="1"/>
          <p:nvPr/>
        </p:nvSpPr>
        <p:spPr>
          <a:xfrm>
            <a:off x="4089862" y="4738893"/>
            <a:ext cx="3745229" cy="1852295"/>
          </a:xfrm>
          <a:prstGeom prst="rect">
            <a:avLst/>
          </a:prstGeom>
        </p:spPr>
        <p:txBody>
          <a:bodyPr vert="horz" wrap="square" lIns="0" tIns="109855" rIns="0" bIns="0" rtlCol="0">
            <a:spAutoFit/>
          </a:bodyPr>
          <a:lstStyle/>
          <a:p>
            <a:pPr marR="802640" algn="ctr">
              <a:lnSpc>
                <a:spcPct val="100000"/>
              </a:lnSpc>
              <a:spcBef>
                <a:spcPts val="865"/>
              </a:spcBef>
            </a:pPr>
            <a:r>
              <a:rPr sz="1800" spc="-20" dirty="0">
                <a:solidFill>
                  <a:srgbClr val="D71635"/>
                </a:solidFill>
                <a:latin typeface="Arial Black"/>
                <a:cs typeface="Arial Black"/>
              </a:rPr>
              <a:t>DAN</a:t>
            </a:r>
            <a:r>
              <a:rPr sz="1800" spc="-10" dirty="0">
                <a:solidFill>
                  <a:srgbClr val="D71635"/>
                </a:solidFill>
                <a:latin typeface="Arial Black"/>
                <a:cs typeface="Arial Black"/>
              </a:rPr>
              <a:t> </a:t>
            </a:r>
            <a:r>
              <a:rPr sz="1800" spc="5" dirty="0">
                <a:solidFill>
                  <a:srgbClr val="D71635"/>
                </a:solidFill>
                <a:latin typeface="Arial Black"/>
                <a:cs typeface="Arial Black"/>
              </a:rPr>
              <a:t>JENNINGS</a:t>
            </a:r>
            <a:endParaRPr sz="1800">
              <a:latin typeface="Arial Black"/>
              <a:cs typeface="Arial Black"/>
            </a:endParaRPr>
          </a:p>
          <a:p>
            <a:pPr marL="695325" marR="1497330" algn="ctr">
              <a:lnSpc>
                <a:spcPct val="105600"/>
              </a:lnSpc>
              <a:spcBef>
                <a:spcPts val="280"/>
              </a:spcBef>
            </a:pPr>
            <a:r>
              <a:rPr sz="650" spc="-45" dirty="0">
                <a:latin typeface="Arial Black"/>
                <a:cs typeface="Arial Black"/>
              </a:rPr>
              <a:t>1234 </a:t>
            </a:r>
            <a:r>
              <a:rPr sz="650" spc="-30" dirty="0">
                <a:latin typeface="Arial Black"/>
                <a:cs typeface="Arial Black"/>
              </a:rPr>
              <a:t>Main </a:t>
            </a:r>
            <a:r>
              <a:rPr sz="650" spc="-60" dirty="0">
                <a:latin typeface="Arial Black"/>
                <a:cs typeface="Arial Black"/>
              </a:rPr>
              <a:t>St. </a:t>
            </a:r>
            <a:r>
              <a:rPr sz="650" spc="-70" dirty="0">
                <a:latin typeface="Arial Black"/>
                <a:cs typeface="Arial Black"/>
              </a:rPr>
              <a:t>• </a:t>
            </a:r>
            <a:r>
              <a:rPr sz="650" spc="-65" dirty="0">
                <a:latin typeface="Arial Black"/>
                <a:cs typeface="Arial Black"/>
              </a:rPr>
              <a:t>Typical </a:t>
            </a:r>
            <a:r>
              <a:rPr sz="650" spc="-55" dirty="0">
                <a:latin typeface="Arial Black"/>
                <a:cs typeface="Arial Black"/>
              </a:rPr>
              <a:t>City, </a:t>
            </a:r>
            <a:r>
              <a:rPr sz="650" spc="-5" dirty="0">
                <a:latin typeface="Arial Black"/>
                <a:cs typeface="Arial Black"/>
              </a:rPr>
              <a:t>MO </a:t>
            </a:r>
            <a:r>
              <a:rPr sz="650" spc="-45" dirty="0">
                <a:latin typeface="Arial Black"/>
                <a:cs typeface="Arial Black"/>
              </a:rPr>
              <a:t>63033  </a:t>
            </a:r>
            <a:r>
              <a:rPr sz="650" spc="-35" dirty="0">
                <a:latin typeface="Arial Black"/>
                <a:cs typeface="Arial Black"/>
              </a:rPr>
              <a:t>555-555-5555 </a:t>
            </a:r>
            <a:r>
              <a:rPr sz="650" spc="195" dirty="0">
                <a:latin typeface="Arial Black"/>
                <a:cs typeface="Arial Black"/>
              </a:rPr>
              <a:t>|</a:t>
            </a:r>
            <a:r>
              <a:rPr sz="650" spc="-70" dirty="0">
                <a:latin typeface="Arial Black"/>
                <a:cs typeface="Arial Black"/>
              </a:rPr>
              <a:t> </a:t>
            </a:r>
            <a:r>
              <a:rPr sz="650" spc="-60" dirty="0">
                <a:latin typeface="Arial Black"/>
                <a:cs typeface="Arial Black"/>
                <a:hlinkClick r:id="rId5"/>
              </a:rPr>
              <a:t>www.DJennCars.com</a:t>
            </a:r>
            <a:endParaRPr sz="650">
              <a:latin typeface="Arial Black"/>
              <a:cs typeface="Arial Black"/>
            </a:endParaRPr>
          </a:p>
          <a:p>
            <a:pPr>
              <a:lnSpc>
                <a:spcPct val="100000"/>
              </a:lnSpc>
              <a:spcBef>
                <a:spcPts val="60"/>
              </a:spcBef>
            </a:pPr>
            <a:endParaRPr sz="1050">
              <a:latin typeface="Arial Black"/>
              <a:cs typeface="Arial Black"/>
            </a:endParaRPr>
          </a:p>
          <a:p>
            <a:pPr marR="5080">
              <a:lnSpc>
                <a:spcPct val="102400"/>
              </a:lnSpc>
            </a:pPr>
            <a:r>
              <a:rPr sz="650" dirty="0">
                <a:latin typeface="Calibri"/>
                <a:cs typeface="Calibri"/>
              </a:rPr>
              <a:t>Hi </a:t>
            </a:r>
            <a:r>
              <a:rPr sz="650" spc="-5" dirty="0">
                <a:latin typeface="Calibri"/>
                <a:cs typeface="Calibri"/>
              </a:rPr>
              <a:t>Becky. </a:t>
            </a:r>
            <a:r>
              <a:rPr sz="650" dirty="0">
                <a:latin typeface="Calibri"/>
                <a:cs typeface="Calibri"/>
              </a:rPr>
              <a:t>Thank you </a:t>
            </a:r>
            <a:r>
              <a:rPr sz="650" spc="-5" dirty="0">
                <a:latin typeface="Calibri"/>
                <a:cs typeface="Calibri"/>
              </a:rPr>
              <a:t>for </a:t>
            </a:r>
            <a:r>
              <a:rPr sz="650" dirty="0">
                <a:latin typeface="Calibri"/>
                <a:cs typeface="Calibri"/>
              </a:rPr>
              <a:t>your interest in </a:t>
            </a:r>
            <a:r>
              <a:rPr sz="650" spc="5" dirty="0">
                <a:latin typeface="Calibri"/>
                <a:cs typeface="Calibri"/>
              </a:rPr>
              <a:t>a 2020 </a:t>
            </a:r>
            <a:r>
              <a:rPr sz="650" dirty="0">
                <a:latin typeface="Calibri"/>
                <a:cs typeface="Calibri"/>
              </a:rPr>
              <a:t>Nissan </a:t>
            </a:r>
            <a:r>
              <a:rPr sz="650" spc="5" dirty="0">
                <a:latin typeface="Calibri"/>
                <a:cs typeface="Calibri"/>
              </a:rPr>
              <a:t>Altima. </a:t>
            </a:r>
            <a:r>
              <a:rPr sz="650" dirty="0">
                <a:latin typeface="Calibri"/>
                <a:cs typeface="Calibri"/>
              </a:rPr>
              <a:t>Someone </a:t>
            </a:r>
            <a:r>
              <a:rPr sz="650" spc="5" dirty="0">
                <a:latin typeface="Calibri"/>
                <a:cs typeface="Calibri"/>
              </a:rPr>
              <a:t>will </a:t>
            </a:r>
            <a:r>
              <a:rPr sz="650" dirty="0">
                <a:latin typeface="Calibri"/>
                <a:cs typeface="Calibri"/>
              </a:rPr>
              <a:t>get back to you </a:t>
            </a:r>
            <a:r>
              <a:rPr sz="650" spc="5" dirty="0">
                <a:latin typeface="Calibri"/>
                <a:cs typeface="Calibri"/>
              </a:rPr>
              <a:t>as </a:t>
            </a:r>
            <a:r>
              <a:rPr sz="650" dirty="0">
                <a:latin typeface="Calibri"/>
                <a:cs typeface="Calibri"/>
              </a:rPr>
              <a:t>soon </a:t>
            </a:r>
            <a:r>
              <a:rPr sz="650" spc="5" dirty="0">
                <a:latin typeface="Calibri"/>
                <a:cs typeface="Calibri"/>
              </a:rPr>
              <a:t>as </a:t>
            </a:r>
            <a:r>
              <a:rPr sz="650" dirty="0">
                <a:latin typeface="Calibri"/>
                <a:cs typeface="Calibri"/>
              </a:rPr>
              <a:t>we  open in </a:t>
            </a:r>
            <a:r>
              <a:rPr sz="650" spc="5" dirty="0">
                <a:latin typeface="Calibri"/>
                <a:cs typeface="Calibri"/>
              </a:rPr>
              <a:t>the morning. </a:t>
            </a:r>
            <a:r>
              <a:rPr sz="650" dirty="0">
                <a:latin typeface="Calibri"/>
                <a:cs typeface="Calibri"/>
              </a:rPr>
              <a:t>If </a:t>
            </a:r>
            <a:r>
              <a:rPr sz="650" spc="-10" dirty="0">
                <a:latin typeface="Calibri"/>
                <a:cs typeface="Calibri"/>
              </a:rPr>
              <a:t>you’d </a:t>
            </a:r>
            <a:r>
              <a:rPr sz="650" spc="-5" dirty="0">
                <a:latin typeface="Calibri"/>
                <a:cs typeface="Calibri"/>
              </a:rPr>
              <a:t>like </a:t>
            </a:r>
            <a:r>
              <a:rPr sz="650" dirty="0">
                <a:latin typeface="Calibri"/>
                <a:cs typeface="Calibri"/>
              </a:rPr>
              <a:t>to get </a:t>
            </a:r>
            <a:r>
              <a:rPr sz="650" spc="5" dirty="0">
                <a:latin typeface="Calibri"/>
                <a:cs typeface="Calibri"/>
              </a:rPr>
              <a:t>a </a:t>
            </a:r>
            <a:r>
              <a:rPr sz="650" dirty="0">
                <a:latin typeface="Calibri"/>
                <a:cs typeface="Calibri"/>
              </a:rPr>
              <a:t>value </a:t>
            </a:r>
            <a:r>
              <a:rPr sz="650" spc="-5" dirty="0">
                <a:latin typeface="Calibri"/>
                <a:cs typeface="Calibri"/>
              </a:rPr>
              <a:t>for </a:t>
            </a:r>
            <a:r>
              <a:rPr sz="650" dirty="0">
                <a:latin typeface="Calibri"/>
                <a:cs typeface="Calibri"/>
              </a:rPr>
              <a:t>your vehicle, our </a:t>
            </a:r>
            <a:r>
              <a:rPr sz="650" spc="-5" dirty="0">
                <a:latin typeface="Calibri"/>
                <a:cs typeface="Calibri"/>
              </a:rPr>
              <a:t>system </a:t>
            </a:r>
            <a:r>
              <a:rPr sz="650" dirty="0">
                <a:latin typeface="Calibri"/>
                <a:cs typeface="Calibri"/>
              </a:rPr>
              <a:t>can </a:t>
            </a:r>
            <a:r>
              <a:rPr sz="650" spc="-5" dirty="0">
                <a:latin typeface="Calibri"/>
                <a:cs typeface="Calibri"/>
              </a:rPr>
              <a:t>text </a:t>
            </a:r>
            <a:r>
              <a:rPr sz="650" dirty="0">
                <a:latin typeface="Calibri"/>
                <a:cs typeface="Calibri"/>
              </a:rPr>
              <a:t>you one automatically at  anytime. </a:t>
            </a:r>
            <a:r>
              <a:rPr sz="650" spc="-5" dirty="0">
                <a:latin typeface="Calibri"/>
                <a:cs typeface="Calibri"/>
              </a:rPr>
              <a:t>It’s </a:t>
            </a:r>
            <a:r>
              <a:rPr sz="650" dirty="0">
                <a:latin typeface="Calibri"/>
                <a:cs typeface="Calibri"/>
              </a:rPr>
              <a:t>simple. Just </a:t>
            </a:r>
            <a:r>
              <a:rPr sz="650" spc="5" dirty="0">
                <a:latin typeface="Calibri"/>
                <a:cs typeface="Calibri"/>
              </a:rPr>
              <a:t>click </a:t>
            </a:r>
            <a:r>
              <a:rPr sz="650" dirty="0">
                <a:latin typeface="Calibri"/>
                <a:cs typeface="Calibri"/>
              </a:rPr>
              <a:t>here</a:t>
            </a:r>
            <a:r>
              <a:rPr sz="650" spc="5" dirty="0">
                <a:latin typeface="Calibri"/>
                <a:cs typeface="Calibri"/>
              </a:rPr>
              <a:t> </a:t>
            </a:r>
            <a:r>
              <a:rPr sz="650" u="sng" dirty="0">
                <a:solidFill>
                  <a:srgbClr val="006BFF"/>
                </a:solidFill>
                <a:uFill>
                  <a:solidFill>
                    <a:srgbClr val="006BFF"/>
                  </a:solidFill>
                </a:uFill>
                <a:latin typeface="Calibri"/>
                <a:cs typeface="Calibri"/>
                <a:hlinkClick r:id="rId17"/>
              </a:rPr>
              <a:t>www.DJennCars.com/instant-trade-value.htm</a:t>
            </a:r>
            <a:endParaRPr sz="650">
              <a:latin typeface="Calibri"/>
              <a:cs typeface="Calibri"/>
            </a:endParaRPr>
          </a:p>
          <a:p>
            <a:pPr marR="3413760">
              <a:lnSpc>
                <a:spcPct val="204700"/>
              </a:lnSpc>
            </a:pPr>
            <a:r>
              <a:rPr sz="650" dirty="0">
                <a:latin typeface="Calibri"/>
                <a:cs typeface="Calibri"/>
              </a:rPr>
              <a:t>Since</a:t>
            </a:r>
            <a:r>
              <a:rPr sz="650" spc="-5" dirty="0">
                <a:latin typeface="Calibri"/>
                <a:cs typeface="Calibri"/>
              </a:rPr>
              <a:t>r</a:t>
            </a:r>
            <a:r>
              <a:rPr sz="650" spc="5" dirty="0">
                <a:latin typeface="Calibri"/>
                <a:cs typeface="Calibri"/>
              </a:rPr>
              <a:t>el</a:t>
            </a:r>
            <a:r>
              <a:rPr sz="650" spc="-45" dirty="0">
                <a:latin typeface="Calibri"/>
                <a:cs typeface="Calibri"/>
              </a:rPr>
              <a:t>y</a:t>
            </a:r>
            <a:r>
              <a:rPr sz="650" dirty="0">
                <a:latin typeface="Calibri"/>
                <a:cs typeface="Calibri"/>
              </a:rPr>
              <a:t>,  Tim</a:t>
            </a:r>
            <a:r>
              <a:rPr sz="650" spc="-30" dirty="0">
                <a:latin typeface="Calibri"/>
                <a:cs typeface="Calibri"/>
              </a:rPr>
              <a:t> </a:t>
            </a:r>
            <a:r>
              <a:rPr sz="650" spc="5" dirty="0">
                <a:latin typeface="Calibri"/>
                <a:cs typeface="Calibri"/>
              </a:rPr>
              <a:t>Rice</a:t>
            </a:r>
            <a:endParaRPr sz="650">
              <a:latin typeface="Calibri"/>
              <a:cs typeface="Calibri"/>
            </a:endParaRPr>
          </a:p>
          <a:p>
            <a:pPr marR="3131185">
              <a:lnSpc>
                <a:spcPct val="102400"/>
              </a:lnSpc>
            </a:pPr>
            <a:r>
              <a:rPr sz="650" dirty="0">
                <a:latin typeface="Calibri"/>
                <a:cs typeface="Calibri"/>
              </a:rPr>
              <a:t>Internet</a:t>
            </a:r>
            <a:r>
              <a:rPr sz="650" spc="-55" dirty="0">
                <a:latin typeface="Calibri"/>
                <a:cs typeface="Calibri"/>
              </a:rPr>
              <a:t> </a:t>
            </a:r>
            <a:r>
              <a:rPr sz="650" spc="5" dirty="0">
                <a:latin typeface="Calibri"/>
                <a:cs typeface="Calibri"/>
              </a:rPr>
              <a:t>Manager  555-555-5555</a:t>
            </a:r>
            <a:endParaRPr sz="650">
              <a:latin typeface="Calibri"/>
              <a:cs typeface="Calibri"/>
            </a:endParaRPr>
          </a:p>
          <a:p>
            <a:pPr>
              <a:lnSpc>
                <a:spcPct val="100000"/>
              </a:lnSpc>
              <a:spcBef>
                <a:spcPts val="20"/>
              </a:spcBef>
            </a:pPr>
            <a:r>
              <a:rPr sz="650" u="sng" dirty="0">
                <a:solidFill>
                  <a:srgbClr val="006BFF"/>
                </a:solidFill>
                <a:uFill>
                  <a:solidFill>
                    <a:srgbClr val="006BFF"/>
                  </a:solidFill>
                </a:uFill>
                <a:latin typeface="Calibri"/>
                <a:cs typeface="Calibri"/>
                <a:hlinkClick r:id="rId13"/>
              </a:rPr>
              <a:t>trice@djenncars.com</a:t>
            </a:r>
            <a:endParaRPr sz="650">
              <a:latin typeface="Calibri"/>
              <a:cs typeface="Calibri"/>
            </a:endParaRPr>
          </a:p>
        </p:txBody>
      </p:sp>
      <p:sp>
        <p:nvSpPr>
          <p:cNvPr id="72" name="object 72"/>
          <p:cNvSpPr/>
          <p:nvPr/>
        </p:nvSpPr>
        <p:spPr>
          <a:xfrm>
            <a:off x="3892117" y="3430426"/>
            <a:ext cx="4236720" cy="3539490"/>
          </a:xfrm>
          <a:custGeom>
            <a:avLst/>
            <a:gdLst/>
            <a:ahLst/>
            <a:cxnLst/>
            <a:rect l="l" t="t" r="r" b="b"/>
            <a:pathLst>
              <a:path w="4236720" h="3539490">
                <a:moveTo>
                  <a:pt x="9131" y="0"/>
                </a:moveTo>
                <a:lnTo>
                  <a:pt x="4089" y="0"/>
                </a:lnTo>
                <a:lnTo>
                  <a:pt x="0" y="4089"/>
                </a:lnTo>
                <a:lnTo>
                  <a:pt x="0" y="9118"/>
                </a:lnTo>
                <a:lnTo>
                  <a:pt x="0" y="3529926"/>
                </a:lnTo>
                <a:lnTo>
                  <a:pt x="0" y="3534968"/>
                </a:lnTo>
                <a:lnTo>
                  <a:pt x="4089" y="3539058"/>
                </a:lnTo>
                <a:lnTo>
                  <a:pt x="9131" y="3539058"/>
                </a:lnTo>
                <a:lnTo>
                  <a:pt x="4227106" y="3539058"/>
                </a:lnTo>
                <a:lnTo>
                  <a:pt x="4232148" y="3539058"/>
                </a:lnTo>
                <a:lnTo>
                  <a:pt x="4236224" y="3534968"/>
                </a:lnTo>
                <a:lnTo>
                  <a:pt x="4236224" y="3529926"/>
                </a:lnTo>
                <a:lnTo>
                  <a:pt x="4236224" y="9118"/>
                </a:lnTo>
                <a:lnTo>
                  <a:pt x="4236224" y="4089"/>
                </a:lnTo>
                <a:lnTo>
                  <a:pt x="4232148" y="0"/>
                </a:lnTo>
                <a:lnTo>
                  <a:pt x="4227106" y="0"/>
                </a:lnTo>
                <a:lnTo>
                  <a:pt x="9131" y="0"/>
                </a:lnTo>
                <a:close/>
              </a:path>
            </a:pathLst>
          </a:custGeom>
          <a:ln w="5638">
            <a:solidFill>
              <a:srgbClr val="BCBEC0"/>
            </a:solidFill>
          </a:ln>
        </p:spPr>
        <p:txBody>
          <a:bodyPr wrap="square" lIns="0" tIns="0" rIns="0" bIns="0" rtlCol="0"/>
          <a:lstStyle/>
          <a:p>
            <a:endParaRPr/>
          </a:p>
        </p:txBody>
      </p:sp>
      <p:sp>
        <p:nvSpPr>
          <p:cNvPr id="73" name="object 73"/>
          <p:cNvSpPr/>
          <p:nvPr/>
        </p:nvSpPr>
        <p:spPr>
          <a:xfrm>
            <a:off x="638301" y="2463292"/>
            <a:ext cx="2719070" cy="1427480"/>
          </a:xfrm>
          <a:custGeom>
            <a:avLst/>
            <a:gdLst/>
            <a:ahLst/>
            <a:cxnLst/>
            <a:rect l="l" t="t" r="r" b="b"/>
            <a:pathLst>
              <a:path w="2719070" h="1427479">
                <a:moveTo>
                  <a:pt x="75437" y="0"/>
                </a:moveTo>
                <a:lnTo>
                  <a:pt x="46071" y="5927"/>
                </a:lnTo>
                <a:lnTo>
                  <a:pt x="22093" y="22093"/>
                </a:lnTo>
                <a:lnTo>
                  <a:pt x="5927" y="46071"/>
                </a:lnTo>
                <a:lnTo>
                  <a:pt x="0" y="75438"/>
                </a:lnTo>
                <a:lnTo>
                  <a:pt x="0" y="1352042"/>
                </a:lnTo>
                <a:lnTo>
                  <a:pt x="5927" y="1381408"/>
                </a:lnTo>
                <a:lnTo>
                  <a:pt x="22093" y="1405386"/>
                </a:lnTo>
                <a:lnTo>
                  <a:pt x="46071" y="1421552"/>
                </a:lnTo>
                <a:lnTo>
                  <a:pt x="75437" y="1427480"/>
                </a:lnTo>
                <a:lnTo>
                  <a:pt x="2643124" y="1427480"/>
                </a:lnTo>
                <a:lnTo>
                  <a:pt x="2672490" y="1421552"/>
                </a:lnTo>
                <a:lnTo>
                  <a:pt x="2696468" y="1405386"/>
                </a:lnTo>
                <a:lnTo>
                  <a:pt x="2712634" y="1381408"/>
                </a:lnTo>
                <a:lnTo>
                  <a:pt x="2718562" y="1352042"/>
                </a:lnTo>
                <a:lnTo>
                  <a:pt x="2718562" y="75438"/>
                </a:lnTo>
                <a:lnTo>
                  <a:pt x="2712634" y="46071"/>
                </a:lnTo>
                <a:lnTo>
                  <a:pt x="2696468" y="22093"/>
                </a:lnTo>
                <a:lnTo>
                  <a:pt x="2672490" y="5927"/>
                </a:lnTo>
                <a:lnTo>
                  <a:pt x="2643124" y="0"/>
                </a:lnTo>
                <a:lnTo>
                  <a:pt x="75437" y="0"/>
                </a:lnTo>
                <a:close/>
              </a:path>
            </a:pathLst>
          </a:custGeom>
          <a:ln w="25400">
            <a:solidFill>
              <a:srgbClr val="0F3B55"/>
            </a:solidFill>
          </a:ln>
        </p:spPr>
        <p:txBody>
          <a:bodyPr wrap="square" lIns="0" tIns="0" rIns="0" bIns="0" rtlCol="0"/>
          <a:lstStyle/>
          <a:p>
            <a:endParaRPr/>
          </a:p>
        </p:txBody>
      </p:sp>
      <p:sp>
        <p:nvSpPr>
          <p:cNvPr id="77" name="object 77"/>
          <p:cNvSpPr/>
          <p:nvPr/>
        </p:nvSpPr>
        <p:spPr>
          <a:xfrm>
            <a:off x="3922776" y="1938696"/>
            <a:ext cx="73151" cy="73151"/>
          </a:xfrm>
          <a:prstGeom prst="rect">
            <a:avLst/>
          </a:prstGeom>
          <a:blipFill>
            <a:blip r:embed="rId18" cstate="print"/>
            <a:stretch>
              <a:fillRect/>
            </a:stretch>
          </a:blipFill>
        </p:spPr>
        <p:txBody>
          <a:bodyPr wrap="square" lIns="0" tIns="0" rIns="0" bIns="0" rtlCol="0"/>
          <a:lstStyle/>
          <a:p>
            <a:endParaRPr/>
          </a:p>
        </p:txBody>
      </p:sp>
      <p:sp>
        <p:nvSpPr>
          <p:cNvPr id="78" name="object 78"/>
          <p:cNvSpPr/>
          <p:nvPr/>
        </p:nvSpPr>
        <p:spPr>
          <a:xfrm>
            <a:off x="3922776" y="2256873"/>
            <a:ext cx="73151" cy="73151"/>
          </a:xfrm>
          <a:prstGeom prst="rect">
            <a:avLst/>
          </a:prstGeom>
          <a:blipFill>
            <a:blip r:embed="rId19" cstate="print"/>
            <a:stretch>
              <a:fillRect/>
            </a:stretch>
          </a:blipFill>
        </p:spPr>
        <p:txBody>
          <a:bodyPr wrap="square" lIns="0" tIns="0" rIns="0" bIns="0" rtlCol="0"/>
          <a:lstStyle/>
          <a:p>
            <a:endParaRPr/>
          </a:p>
        </p:txBody>
      </p:sp>
      <p:sp>
        <p:nvSpPr>
          <p:cNvPr id="79" name="object 79"/>
          <p:cNvSpPr/>
          <p:nvPr/>
        </p:nvSpPr>
        <p:spPr>
          <a:xfrm>
            <a:off x="3922776" y="2575051"/>
            <a:ext cx="73151" cy="73151"/>
          </a:xfrm>
          <a:prstGeom prst="rect">
            <a:avLst/>
          </a:prstGeom>
          <a:blipFill>
            <a:blip r:embed="rId18" cstate="print"/>
            <a:stretch>
              <a:fillRect/>
            </a:stretch>
          </a:blipFill>
        </p:spPr>
        <p:txBody>
          <a:bodyPr wrap="square" lIns="0" tIns="0" rIns="0" bIns="0" rtlCol="0"/>
          <a:lstStyle/>
          <a:p>
            <a:endParaRPr/>
          </a:p>
        </p:txBody>
      </p:sp>
      <p:sp>
        <p:nvSpPr>
          <p:cNvPr id="80" name="object 80"/>
          <p:cNvSpPr/>
          <p:nvPr/>
        </p:nvSpPr>
        <p:spPr>
          <a:xfrm>
            <a:off x="3922776" y="1620518"/>
            <a:ext cx="73151" cy="73151"/>
          </a:xfrm>
          <a:prstGeom prst="rect">
            <a:avLst/>
          </a:prstGeom>
          <a:blipFill>
            <a:blip r:embed="rId20" cstate="print"/>
            <a:stretch>
              <a:fillRect/>
            </a:stretch>
          </a:blipFill>
        </p:spPr>
        <p:txBody>
          <a:bodyPr wrap="square" lIns="0" tIns="0" rIns="0" bIns="0" rtlCol="0"/>
          <a:lstStyle/>
          <a:p>
            <a:endParaRPr/>
          </a:p>
        </p:txBody>
      </p:sp>
      <p:sp>
        <p:nvSpPr>
          <p:cNvPr id="81" name="object 81"/>
          <p:cNvSpPr/>
          <p:nvPr/>
        </p:nvSpPr>
        <p:spPr>
          <a:xfrm>
            <a:off x="2868000" y="3128607"/>
            <a:ext cx="372745" cy="372745"/>
          </a:xfrm>
          <a:custGeom>
            <a:avLst/>
            <a:gdLst/>
            <a:ahLst/>
            <a:cxnLst/>
            <a:rect l="l" t="t" r="r" b="b"/>
            <a:pathLst>
              <a:path w="372744" h="372745">
                <a:moveTo>
                  <a:pt x="173259" y="0"/>
                </a:moveTo>
                <a:lnTo>
                  <a:pt x="126427" y="9365"/>
                </a:lnTo>
                <a:lnTo>
                  <a:pt x="82954" y="30681"/>
                </a:lnTo>
                <a:lnTo>
                  <a:pt x="45350" y="63771"/>
                </a:ln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close/>
              </a:path>
            </a:pathLst>
          </a:custGeom>
          <a:solidFill>
            <a:srgbClr val="90C33E"/>
          </a:solidFill>
        </p:spPr>
        <p:txBody>
          <a:bodyPr wrap="square" lIns="0" tIns="0" rIns="0" bIns="0" rtlCol="0"/>
          <a:lstStyle/>
          <a:p>
            <a:endParaRPr/>
          </a:p>
        </p:txBody>
      </p:sp>
      <p:sp>
        <p:nvSpPr>
          <p:cNvPr id="82" name="object 82"/>
          <p:cNvSpPr/>
          <p:nvPr/>
        </p:nvSpPr>
        <p:spPr>
          <a:xfrm>
            <a:off x="2868000" y="3128607"/>
            <a:ext cx="372745" cy="372745"/>
          </a:xfrm>
          <a:custGeom>
            <a:avLst/>
            <a:gdLst/>
            <a:ahLst/>
            <a:cxnLst/>
            <a:rect l="l" t="t" r="r" b="b"/>
            <a:pathLst>
              <a:path w="372744" h="372745">
                <a:moveTo>
                  <a:pt x="45350" y="63771"/>
                </a:move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lnTo>
                  <a:pt x="126427" y="9365"/>
                </a:lnTo>
                <a:lnTo>
                  <a:pt x="82954" y="30681"/>
                </a:lnTo>
                <a:lnTo>
                  <a:pt x="45350" y="63771"/>
                </a:lnTo>
                <a:close/>
              </a:path>
            </a:pathLst>
          </a:custGeom>
          <a:ln w="20091">
            <a:solidFill>
              <a:srgbClr val="FFFFFF"/>
            </a:solidFill>
          </a:ln>
        </p:spPr>
        <p:txBody>
          <a:bodyPr wrap="square" lIns="0" tIns="0" rIns="0" bIns="0" rtlCol="0"/>
          <a:lstStyle/>
          <a:p>
            <a:endParaRPr/>
          </a:p>
        </p:txBody>
      </p:sp>
      <p:sp>
        <p:nvSpPr>
          <p:cNvPr id="83" name="object 83"/>
          <p:cNvSpPr/>
          <p:nvPr/>
        </p:nvSpPr>
        <p:spPr>
          <a:xfrm>
            <a:off x="2993891" y="3172057"/>
            <a:ext cx="183515" cy="210820"/>
          </a:xfrm>
          <a:custGeom>
            <a:avLst/>
            <a:gdLst/>
            <a:ahLst/>
            <a:cxnLst/>
            <a:rect l="l" t="t" r="r" b="b"/>
            <a:pathLst>
              <a:path w="183514" h="210820">
                <a:moveTo>
                  <a:pt x="183070" y="0"/>
                </a:moveTo>
                <a:lnTo>
                  <a:pt x="0" y="210604"/>
                </a:lnTo>
              </a:path>
            </a:pathLst>
          </a:custGeom>
          <a:ln w="40182">
            <a:solidFill>
              <a:srgbClr val="FFFFFF"/>
            </a:solidFill>
          </a:ln>
        </p:spPr>
        <p:txBody>
          <a:bodyPr wrap="square" lIns="0" tIns="0" rIns="0" bIns="0" rtlCol="0"/>
          <a:lstStyle/>
          <a:p>
            <a:endParaRPr/>
          </a:p>
        </p:txBody>
      </p:sp>
      <p:sp>
        <p:nvSpPr>
          <p:cNvPr id="84" name="object 84"/>
          <p:cNvSpPr/>
          <p:nvPr/>
        </p:nvSpPr>
        <p:spPr>
          <a:xfrm>
            <a:off x="2990226" y="3272895"/>
            <a:ext cx="113030" cy="109855"/>
          </a:xfrm>
          <a:custGeom>
            <a:avLst/>
            <a:gdLst/>
            <a:ahLst/>
            <a:cxnLst/>
            <a:rect l="l" t="t" r="r" b="b"/>
            <a:pathLst>
              <a:path w="113030" h="109854">
                <a:moveTo>
                  <a:pt x="112864" y="98120"/>
                </a:moveTo>
                <a:lnTo>
                  <a:pt x="3657" y="109766"/>
                </a:lnTo>
                <a:lnTo>
                  <a:pt x="0" y="0"/>
                </a:lnTo>
              </a:path>
            </a:pathLst>
          </a:custGeom>
          <a:ln w="40182">
            <a:solidFill>
              <a:srgbClr val="FFFFFF"/>
            </a:solidFill>
          </a:ln>
        </p:spPr>
        <p:txBody>
          <a:bodyPr wrap="square" lIns="0" tIns="0" rIns="0" bIns="0" rtlCol="0"/>
          <a:lstStyle/>
          <a:p>
            <a:endParaRPr/>
          </a:p>
        </p:txBody>
      </p:sp>
      <p:sp>
        <p:nvSpPr>
          <p:cNvPr id="85" name="object 85"/>
          <p:cNvSpPr/>
          <p:nvPr/>
        </p:nvSpPr>
        <p:spPr>
          <a:xfrm>
            <a:off x="6713056" y="5368885"/>
            <a:ext cx="372745" cy="372745"/>
          </a:xfrm>
          <a:custGeom>
            <a:avLst/>
            <a:gdLst/>
            <a:ahLst/>
            <a:cxnLst/>
            <a:rect l="l" t="t" r="r" b="b"/>
            <a:pathLst>
              <a:path w="372745" h="372745">
                <a:moveTo>
                  <a:pt x="173259" y="0"/>
                </a:moveTo>
                <a:lnTo>
                  <a:pt x="126427" y="9365"/>
                </a:lnTo>
                <a:lnTo>
                  <a:pt x="82954" y="30681"/>
                </a:lnTo>
                <a:lnTo>
                  <a:pt x="45350" y="63771"/>
                </a:ln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close/>
              </a:path>
            </a:pathLst>
          </a:custGeom>
          <a:solidFill>
            <a:srgbClr val="90C33E"/>
          </a:solidFill>
        </p:spPr>
        <p:txBody>
          <a:bodyPr wrap="square" lIns="0" tIns="0" rIns="0" bIns="0" rtlCol="0"/>
          <a:lstStyle/>
          <a:p>
            <a:endParaRPr/>
          </a:p>
        </p:txBody>
      </p:sp>
      <p:sp>
        <p:nvSpPr>
          <p:cNvPr id="86" name="object 86"/>
          <p:cNvSpPr/>
          <p:nvPr/>
        </p:nvSpPr>
        <p:spPr>
          <a:xfrm>
            <a:off x="6713056" y="5368885"/>
            <a:ext cx="372745" cy="372745"/>
          </a:xfrm>
          <a:custGeom>
            <a:avLst/>
            <a:gdLst/>
            <a:ahLst/>
            <a:cxnLst/>
            <a:rect l="l" t="t" r="r" b="b"/>
            <a:pathLst>
              <a:path w="372745" h="372745">
                <a:moveTo>
                  <a:pt x="45350" y="63771"/>
                </a:moveTo>
                <a:lnTo>
                  <a:pt x="17814" y="105614"/>
                </a:lnTo>
                <a:lnTo>
                  <a:pt x="2756" y="151631"/>
                </a:lnTo>
                <a:lnTo>
                  <a:pt x="0" y="199310"/>
                </a:lnTo>
                <a:lnTo>
                  <a:pt x="9368" y="246142"/>
                </a:lnTo>
                <a:lnTo>
                  <a:pt x="30686" y="289615"/>
                </a:lnTo>
                <a:lnTo>
                  <a:pt x="63777" y="327220"/>
                </a:lnTo>
                <a:lnTo>
                  <a:pt x="105620" y="354755"/>
                </a:lnTo>
                <a:lnTo>
                  <a:pt x="151637" y="369813"/>
                </a:lnTo>
                <a:lnTo>
                  <a:pt x="199316" y="372570"/>
                </a:lnTo>
                <a:lnTo>
                  <a:pt x="246148" y="363201"/>
                </a:lnTo>
                <a:lnTo>
                  <a:pt x="289622" y="341883"/>
                </a:lnTo>
                <a:lnTo>
                  <a:pt x="327226" y="308792"/>
                </a:lnTo>
                <a:lnTo>
                  <a:pt x="354757" y="266954"/>
                </a:lnTo>
                <a:lnTo>
                  <a:pt x="369814" y="220939"/>
                </a:lnTo>
                <a:lnTo>
                  <a:pt x="372571" y="173259"/>
                </a:lnTo>
                <a:lnTo>
                  <a:pt x="363205" y="126428"/>
                </a:lnTo>
                <a:lnTo>
                  <a:pt x="341889" y="82956"/>
                </a:lnTo>
                <a:lnTo>
                  <a:pt x="308798" y="45356"/>
                </a:lnTo>
                <a:lnTo>
                  <a:pt x="266955" y="17820"/>
                </a:lnTo>
                <a:lnTo>
                  <a:pt x="220939" y="2759"/>
                </a:lnTo>
                <a:lnTo>
                  <a:pt x="173259" y="0"/>
                </a:lnTo>
                <a:lnTo>
                  <a:pt x="126427" y="9365"/>
                </a:lnTo>
                <a:lnTo>
                  <a:pt x="82954" y="30681"/>
                </a:lnTo>
                <a:lnTo>
                  <a:pt x="45350" y="63771"/>
                </a:lnTo>
                <a:close/>
              </a:path>
            </a:pathLst>
          </a:custGeom>
          <a:ln w="20091">
            <a:solidFill>
              <a:srgbClr val="FFFFFF"/>
            </a:solidFill>
          </a:ln>
        </p:spPr>
        <p:txBody>
          <a:bodyPr wrap="square" lIns="0" tIns="0" rIns="0" bIns="0" rtlCol="0"/>
          <a:lstStyle/>
          <a:p>
            <a:endParaRPr/>
          </a:p>
        </p:txBody>
      </p:sp>
      <p:sp>
        <p:nvSpPr>
          <p:cNvPr id="87" name="object 87"/>
          <p:cNvSpPr/>
          <p:nvPr/>
        </p:nvSpPr>
        <p:spPr>
          <a:xfrm>
            <a:off x="6838941" y="5412336"/>
            <a:ext cx="183515" cy="210820"/>
          </a:xfrm>
          <a:custGeom>
            <a:avLst/>
            <a:gdLst/>
            <a:ahLst/>
            <a:cxnLst/>
            <a:rect l="l" t="t" r="r" b="b"/>
            <a:pathLst>
              <a:path w="183515" h="210820">
                <a:moveTo>
                  <a:pt x="183070" y="0"/>
                </a:moveTo>
                <a:lnTo>
                  <a:pt x="0" y="210604"/>
                </a:lnTo>
              </a:path>
            </a:pathLst>
          </a:custGeom>
          <a:ln w="40182">
            <a:solidFill>
              <a:srgbClr val="FFFFFF"/>
            </a:solidFill>
          </a:ln>
        </p:spPr>
        <p:txBody>
          <a:bodyPr wrap="square" lIns="0" tIns="0" rIns="0" bIns="0" rtlCol="0"/>
          <a:lstStyle/>
          <a:p>
            <a:endParaRPr/>
          </a:p>
        </p:txBody>
      </p:sp>
      <p:sp>
        <p:nvSpPr>
          <p:cNvPr id="88" name="object 88"/>
          <p:cNvSpPr/>
          <p:nvPr/>
        </p:nvSpPr>
        <p:spPr>
          <a:xfrm>
            <a:off x="6835275" y="5513173"/>
            <a:ext cx="113030" cy="109855"/>
          </a:xfrm>
          <a:custGeom>
            <a:avLst/>
            <a:gdLst/>
            <a:ahLst/>
            <a:cxnLst/>
            <a:rect l="l" t="t" r="r" b="b"/>
            <a:pathLst>
              <a:path w="113029" h="109854">
                <a:moveTo>
                  <a:pt x="112864" y="98120"/>
                </a:moveTo>
                <a:lnTo>
                  <a:pt x="3657" y="109766"/>
                </a:lnTo>
                <a:lnTo>
                  <a:pt x="0" y="0"/>
                </a:lnTo>
              </a:path>
            </a:pathLst>
          </a:custGeom>
          <a:ln w="40182">
            <a:solidFill>
              <a:srgbClr val="FFFFFF"/>
            </a:solidFill>
          </a:ln>
        </p:spPr>
        <p:txBody>
          <a:bodyPr wrap="square" lIns="0" tIns="0" rIns="0" bIns="0" rtlCol="0"/>
          <a:lstStyle/>
          <a:p>
            <a:endParaRPr/>
          </a:p>
        </p:txBody>
      </p:sp>
      <p:sp>
        <p:nvSpPr>
          <p:cNvPr id="89" name="object 89"/>
          <p:cNvSpPr/>
          <p:nvPr/>
        </p:nvSpPr>
        <p:spPr>
          <a:xfrm>
            <a:off x="1407794" y="1152903"/>
            <a:ext cx="1212850" cy="247650"/>
          </a:xfrm>
          <a:custGeom>
            <a:avLst/>
            <a:gdLst/>
            <a:ahLst/>
            <a:cxnLst/>
            <a:rect l="l" t="t" r="r" b="b"/>
            <a:pathLst>
              <a:path w="1212850" h="247650">
                <a:moveTo>
                  <a:pt x="1088745"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1088745" y="247192"/>
                </a:lnTo>
                <a:lnTo>
                  <a:pt x="1136855" y="237480"/>
                </a:lnTo>
                <a:lnTo>
                  <a:pt x="1176142" y="210993"/>
                </a:lnTo>
                <a:lnTo>
                  <a:pt x="1202629" y="171706"/>
                </a:lnTo>
                <a:lnTo>
                  <a:pt x="1212342" y="123596"/>
                </a:lnTo>
                <a:lnTo>
                  <a:pt x="1202629" y="75486"/>
                </a:lnTo>
                <a:lnTo>
                  <a:pt x="1176142" y="36199"/>
                </a:lnTo>
                <a:lnTo>
                  <a:pt x="1136855" y="9712"/>
                </a:lnTo>
                <a:lnTo>
                  <a:pt x="1088745" y="0"/>
                </a:lnTo>
                <a:close/>
              </a:path>
            </a:pathLst>
          </a:custGeom>
          <a:solidFill>
            <a:srgbClr val="0F3B55"/>
          </a:solidFill>
        </p:spPr>
        <p:txBody>
          <a:bodyPr wrap="square" lIns="0" tIns="0" rIns="0" bIns="0" rtlCol="0"/>
          <a:lstStyle/>
          <a:p>
            <a:endParaRPr/>
          </a:p>
        </p:txBody>
      </p:sp>
      <p:sp>
        <p:nvSpPr>
          <p:cNvPr id="90" name="object 90"/>
          <p:cNvSpPr/>
          <p:nvPr/>
        </p:nvSpPr>
        <p:spPr>
          <a:xfrm>
            <a:off x="1407794" y="1152903"/>
            <a:ext cx="1212850" cy="247650"/>
          </a:xfrm>
          <a:custGeom>
            <a:avLst/>
            <a:gdLst/>
            <a:ahLst/>
            <a:cxnLst/>
            <a:rect l="l" t="t" r="r" b="b"/>
            <a:pathLst>
              <a:path w="1212850" h="247650">
                <a:moveTo>
                  <a:pt x="123596" y="0"/>
                </a:moveTo>
                <a:lnTo>
                  <a:pt x="75486" y="9712"/>
                </a:lnTo>
                <a:lnTo>
                  <a:pt x="36199" y="36199"/>
                </a:lnTo>
                <a:lnTo>
                  <a:pt x="9712" y="75486"/>
                </a:lnTo>
                <a:lnTo>
                  <a:pt x="0" y="123596"/>
                </a:lnTo>
                <a:lnTo>
                  <a:pt x="9712" y="171706"/>
                </a:lnTo>
                <a:lnTo>
                  <a:pt x="36199" y="210993"/>
                </a:lnTo>
                <a:lnTo>
                  <a:pt x="75486" y="237480"/>
                </a:lnTo>
                <a:lnTo>
                  <a:pt x="123596" y="247192"/>
                </a:lnTo>
                <a:lnTo>
                  <a:pt x="1088745" y="247192"/>
                </a:lnTo>
                <a:lnTo>
                  <a:pt x="1136855" y="237480"/>
                </a:lnTo>
                <a:lnTo>
                  <a:pt x="1176142" y="210993"/>
                </a:lnTo>
                <a:lnTo>
                  <a:pt x="1202629" y="171706"/>
                </a:lnTo>
                <a:lnTo>
                  <a:pt x="1212342" y="123596"/>
                </a:lnTo>
                <a:lnTo>
                  <a:pt x="1202629" y="75486"/>
                </a:lnTo>
                <a:lnTo>
                  <a:pt x="1176142" y="36199"/>
                </a:lnTo>
                <a:lnTo>
                  <a:pt x="1136855" y="9712"/>
                </a:lnTo>
                <a:lnTo>
                  <a:pt x="1088745" y="0"/>
                </a:lnTo>
                <a:lnTo>
                  <a:pt x="123596" y="0"/>
                </a:lnTo>
                <a:close/>
              </a:path>
            </a:pathLst>
          </a:custGeom>
          <a:ln w="38100">
            <a:solidFill>
              <a:srgbClr val="FFFFFF"/>
            </a:solidFill>
          </a:ln>
        </p:spPr>
        <p:txBody>
          <a:bodyPr wrap="square" lIns="0" tIns="0" rIns="0" bIns="0" rtlCol="0"/>
          <a:lstStyle/>
          <a:p>
            <a:endParaRPr/>
          </a:p>
        </p:txBody>
      </p:sp>
      <p:sp>
        <p:nvSpPr>
          <p:cNvPr id="91" name="object 91"/>
          <p:cNvSpPr txBox="1"/>
          <p:nvPr/>
        </p:nvSpPr>
        <p:spPr>
          <a:xfrm>
            <a:off x="1596015" y="1180209"/>
            <a:ext cx="838200" cy="177800"/>
          </a:xfrm>
          <a:prstGeom prst="rect">
            <a:avLst/>
          </a:prstGeom>
        </p:spPr>
        <p:txBody>
          <a:bodyPr vert="horz" wrap="square" lIns="0" tIns="12700" rIns="0" bIns="0" rtlCol="0">
            <a:spAutoFit/>
          </a:bodyPr>
          <a:lstStyle/>
          <a:p>
            <a:pPr marL="12700">
              <a:lnSpc>
                <a:spcPct val="100000"/>
              </a:lnSpc>
              <a:spcBef>
                <a:spcPts val="100"/>
              </a:spcBef>
            </a:pPr>
            <a:r>
              <a:rPr sz="1000" spc="-25" dirty="0">
                <a:solidFill>
                  <a:srgbClr val="FFFFFF"/>
                </a:solidFill>
                <a:latin typeface="Calibri"/>
                <a:cs typeface="Calibri"/>
              </a:rPr>
              <a:t>Email </a:t>
            </a:r>
            <a:r>
              <a:rPr sz="1000" spc="-35" dirty="0">
                <a:solidFill>
                  <a:srgbClr val="FFFFFF"/>
                </a:solidFill>
                <a:latin typeface="Calibri"/>
                <a:cs typeface="Calibri"/>
              </a:rPr>
              <a:t>campaigns</a:t>
            </a:r>
            <a:endParaRPr sz="1000">
              <a:latin typeface="Calibri"/>
              <a:cs typeface="Calibri"/>
            </a:endParaRPr>
          </a:p>
        </p:txBody>
      </p:sp>
      <p:sp>
        <p:nvSpPr>
          <p:cNvPr id="92" name="object 92"/>
          <p:cNvSpPr/>
          <p:nvPr/>
        </p:nvSpPr>
        <p:spPr>
          <a:xfrm>
            <a:off x="5002529" y="3105150"/>
            <a:ext cx="2074545" cy="247650"/>
          </a:xfrm>
          <a:custGeom>
            <a:avLst/>
            <a:gdLst/>
            <a:ahLst/>
            <a:cxnLst/>
            <a:rect l="l" t="t" r="r" b="b"/>
            <a:pathLst>
              <a:path w="2074545" h="247650">
                <a:moveTo>
                  <a:pt x="1950567"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1950567" y="247192"/>
                </a:lnTo>
                <a:lnTo>
                  <a:pt x="1998677" y="237480"/>
                </a:lnTo>
                <a:lnTo>
                  <a:pt x="2037964" y="210993"/>
                </a:lnTo>
                <a:lnTo>
                  <a:pt x="2064451" y="171706"/>
                </a:lnTo>
                <a:lnTo>
                  <a:pt x="2074164" y="123596"/>
                </a:lnTo>
                <a:lnTo>
                  <a:pt x="2064451" y="75486"/>
                </a:lnTo>
                <a:lnTo>
                  <a:pt x="2037964" y="36199"/>
                </a:lnTo>
                <a:lnTo>
                  <a:pt x="1998677" y="9712"/>
                </a:lnTo>
                <a:lnTo>
                  <a:pt x="1950567" y="0"/>
                </a:lnTo>
                <a:close/>
              </a:path>
            </a:pathLst>
          </a:custGeom>
          <a:solidFill>
            <a:srgbClr val="0F3B55"/>
          </a:solidFill>
        </p:spPr>
        <p:txBody>
          <a:bodyPr wrap="square" lIns="0" tIns="0" rIns="0" bIns="0" rtlCol="0"/>
          <a:lstStyle/>
          <a:p>
            <a:endParaRPr/>
          </a:p>
        </p:txBody>
      </p:sp>
      <p:sp>
        <p:nvSpPr>
          <p:cNvPr id="93" name="object 93"/>
          <p:cNvSpPr/>
          <p:nvPr/>
        </p:nvSpPr>
        <p:spPr>
          <a:xfrm>
            <a:off x="5002529" y="3105150"/>
            <a:ext cx="2074545" cy="247650"/>
          </a:xfrm>
          <a:custGeom>
            <a:avLst/>
            <a:gdLst/>
            <a:ahLst/>
            <a:cxnLst/>
            <a:rect l="l" t="t" r="r" b="b"/>
            <a:pathLst>
              <a:path w="2074545" h="247650">
                <a:moveTo>
                  <a:pt x="123596" y="0"/>
                </a:moveTo>
                <a:lnTo>
                  <a:pt x="75486" y="9712"/>
                </a:lnTo>
                <a:lnTo>
                  <a:pt x="36199" y="36199"/>
                </a:lnTo>
                <a:lnTo>
                  <a:pt x="9712" y="75486"/>
                </a:lnTo>
                <a:lnTo>
                  <a:pt x="0" y="123596"/>
                </a:lnTo>
                <a:lnTo>
                  <a:pt x="9712" y="171706"/>
                </a:lnTo>
                <a:lnTo>
                  <a:pt x="36199" y="210993"/>
                </a:lnTo>
                <a:lnTo>
                  <a:pt x="75486" y="237480"/>
                </a:lnTo>
                <a:lnTo>
                  <a:pt x="123596" y="247192"/>
                </a:lnTo>
                <a:lnTo>
                  <a:pt x="1950567" y="247192"/>
                </a:lnTo>
                <a:lnTo>
                  <a:pt x="1998677" y="237480"/>
                </a:lnTo>
                <a:lnTo>
                  <a:pt x="2037964" y="210993"/>
                </a:lnTo>
                <a:lnTo>
                  <a:pt x="2064451" y="171706"/>
                </a:lnTo>
                <a:lnTo>
                  <a:pt x="2074164" y="123596"/>
                </a:lnTo>
                <a:lnTo>
                  <a:pt x="2064451" y="75486"/>
                </a:lnTo>
                <a:lnTo>
                  <a:pt x="2037964" y="36199"/>
                </a:lnTo>
                <a:lnTo>
                  <a:pt x="1998677" y="9712"/>
                </a:lnTo>
                <a:lnTo>
                  <a:pt x="1950567" y="0"/>
                </a:lnTo>
                <a:lnTo>
                  <a:pt x="123596" y="0"/>
                </a:lnTo>
                <a:close/>
              </a:path>
            </a:pathLst>
          </a:custGeom>
          <a:ln w="38100">
            <a:solidFill>
              <a:srgbClr val="FFFFFF"/>
            </a:solidFill>
          </a:ln>
        </p:spPr>
        <p:txBody>
          <a:bodyPr wrap="square" lIns="0" tIns="0" rIns="0" bIns="0" rtlCol="0"/>
          <a:lstStyle/>
          <a:p>
            <a:endParaRPr/>
          </a:p>
        </p:txBody>
      </p:sp>
      <p:sp>
        <p:nvSpPr>
          <p:cNvPr id="94" name="object 94"/>
          <p:cNvSpPr txBox="1">
            <a:spLocks noGrp="1"/>
          </p:cNvSpPr>
          <p:nvPr>
            <p:ph type="body" idx="1"/>
          </p:nvPr>
        </p:nvSpPr>
        <p:spPr>
          <a:prstGeom prst="rect">
            <a:avLst/>
          </a:prstGeom>
        </p:spPr>
        <p:txBody>
          <a:bodyPr vert="horz" wrap="square" lIns="0" tIns="12700" rIns="0" bIns="0" rtlCol="0">
            <a:spAutoFit/>
          </a:bodyPr>
          <a:lstStyle/>
          <a:p>
            <a:pPr marL="3029585" marR="5080" indent="-1905">
              <a:lnSpc>
                <a:spcPct val="133100"/>
              </a:lnSpc>
              <a:spcBef>
                <a:spcPts val="100"/>
              </a:spcBef>
            </a:pPr>
            <a:r>
              <a:rPr spc="-50" dirty="0"/>
              <a:t>Plug </a:t>
            </a:r>
            <a:r>
              <a:rPr lang="en-US" spc="-90" dirty="0"/>
              <a:t>Quick2Credit</a:t>
            </a:r>
            <a:r>
              <a:rPr spc="-90" dirty="0"/>
              <a:t> </a:t>
            </a:r>
            <a:r>
              <a:rPr spc="-35" dirty="0"/>
              <a:t>URL </a:t>
            </a:r>
            <a:r>
              <a:rPr spc="-90" dirty="0"/>
              <a:t>into </a:t>
            </a:r>
            <a:r>
              <a:rPr spc="-60" dirty="0"/>
              <a:t>all </a:t>
            </a:r>
            <a:r>
              <a:rPr spc="-75" dirty="0"/>
              <a:t>internal </a:t>
            </a:r>
            <a:r>
              <a:rPr spc="-95" dirty="0"/>
              <a:t>and </a:t>
            </a:r>
            <a:r>
              <a:rPr spc="-85" dirty="0"/>
              <a:t>outsourced </a:t>
            </a:r>
            <a:r>
              <a:rPr spc="-100" dirty="0"/>
              <a:t>email </a:t>
            </a:r>
            <a:r>
              <a:rPr spc="-80" dirty="0"/>
              <a:t>marketing  </a:t>
            </a:r>
            <a:r>
              <a:rPr spc="-130" dirty="0"/>
              <a:t>Move </a:t>
            </a:r>
            <a:r>
              <a:rPr spc="-85" dirty="0"/>
              <a:t>interested shoppers </a:t>
            </a:r>
            <a:r>
              <a:rPr spc="-100" dirty="0"/>
              <a:t>to </a:t>
            </a:r>
            <a:r>
              <a:rPr spc="-90" dirty="0"/>
              <a:t>a </a:t>
            </a:r>
            <a:r>
              <a:rPr lang="en-US" spc="-60" dirty="0"/>
              <a:t>streamlined</a:t>
            </a:r>
            <a:r>
              <a:rPr spc="-90" dirty="0"/>
              <a:t> experience</a:t>
            </a:r>
          </a:p>
          <a:p>
            <a:pPr marL="3029585">
              <a:lnSpc>
                <a:spcPct val="100000"/>
              </a:lnSpc>
              <a:spcBef>
                <a:spcPts val="545"/>
              </a:spcBef>
            </a:pPr>
            <a:r>
              <a:rPr spc="-50" dirty="0"/>
              <a:t>Instantly </a:t>
            </a:r>
            <a:r>
              <a:rPr spc="-110" dirty="0"/>
              <a:t>drop </a:t>
            </a:r>
            <a:r>
              <a:rPr spc="-120" dirty="0"/>
              <a:t>them </a:t>
            </a:r>
            <a:r>
              <a:rPr spc="-114" dirty="0"/>
              <a:t>onto </a:t>
            </a:r>
            <a:r>
              <a:rPr spc="-80" dirty="0"/>
              <a:t>your </a:t>
            </a:r>
            <a:r>
              <a:rPr spc="-85" dirty="0"/>
              <a:t>website </a:t>
            </a:r>
            <a:r>
              <a:rPr spc="-100" dirty="0"/>
              <a:t>to </a:t>
            </a:r>
            <a:r>
              <a:rPr spc="-40" dirty="0"/>
              <a:t>start</a:t>
            </a:r>
            <a:r>
              <a:rPr spc="-180" dirty="0"/>
              <a:t> </a:t>
            </a:r>
            <a:r>
              <a:rPr spc="-90" dirty="0"/>
              <a:t>shopping</a:t>
            </a:r>
          </a:p>
          <a:p>
            <a:pPr marL="3029585" marR="837565">
              <a:lnSpc>
                <a:spcPts val="1900"/>
              </a:lnSpc>
              <a:spcBef>
                <a:spcPts val="725"/>
              </a:spcBef>
            </a:pPr>
            <a:r>
              <a:rPr lang="en-US" spc="-90" dirty="0"/>
              <a:t>Quick2Credit </a:t>
            </a:r>
            <a:r>
              <a:rPr spc="-100" dirty="0"/>
              <a:t>Automation </a:t>
            </a:r>
            <a:r>
              <a:rPr spc="-85" dirty="0"/>
              <a:t>continues </a:t>
            </a:r>
            <a:r>
              <a:rPr spc="-100" dirty="0"/>
              <a:t>to </a:t>
            </a:r>
            <a:r>
              <a:rPr spc="-90" dirty="0"/>
              <a:t>follow-up </a:t>
            </a:r>
            <a:r>
              <a:rPr spc="-100" dirty="0"/>
              <a:t>to </a:t>
            </a:r>
            <a:r>
              <a:rPr spc="-95" dirty="0"/>
              <a:t>generate  </a:t>
            </a:r>
            <a:r>
              <a:rPr spc="-125" dirty="0"/>
              <a:t>more </a:t>
            </a:r>
            <a:r>
              <a:rPr spc="-55" dirty="0"/>
              <a:t>sales </a:t>
            </a:r>
            <a:r>
              <a:rPr spc="-95" dirty="0"/>
              <a:t>and</a:t>
            </a:r>
            <a:r>
              <a:rPr spc="-110" dirty="0"/>
              <a:t> </a:t>
            </a:r>
            <a:r>
              <a:rPr spc="-75" dirty="0"/>
              <a:t>leads</a:t>
            </a:r>
          </a:p>
          <a:p>
            <a:pPr marL="4046854">
              <a:lnSpc>
                <a:spcPct val="100000"/>
              </a:lnSpc>
              <a:spcBef>
                <a:spcPts val="1370"/>
              </a:spcBef>
            </a:pPr>
            <a:r>
              <a:rPr sz="1000" spc="-55" dirty="0">
                <a:solidFill>
                  <a:srgbClr val="FFFFFF"/>
                </a:solidFill>
              </a:rPr>
              <a:t>CRM </a:t>
            </a:r>
            <a:r>
              <a:rPr sz="1000" spc="-45" dirty="0">
                <a:solidFill>
                  <a:srgbClr val="FFFFFF"/>
                </a:solidFill>
              </a:rPr>
              <a:t>autoresponder </a:t>
            </a:r>
            <a:r>
              <a:rPr sz="1000" spc="-50" dirty="0">
                <a:solidFill>
                  <a:srgbClr val="FFFFFF"/>
                </a:solidFill>
              </a:rPr>
              <a:t>and </a:t>
            </a:r>
            <a:r>
              <a:rPr sz="1000" spc="-25" dirty="0">
                <a:solidFill>
                  <a:srgbClr val="FFFFFF"/>
                </a:solidFill>
              </a:rPr>
              <a:t>BDC</a:t>
            </a:r>
            <a:r>
              <a:rPr sz="1000" spc="-120" dirty="0">
                <a:solidFill>
                  <a:srgbClr val="FFFFFF"/>
                </a:solidFill>
              </a:rPr>
              <a:t> </a:t>
            </a:r>
            <a:r>
              <a:rPr sz="1000" spc="-35" dirty="0">
                <a:solidFill>
                  <a:srgbClr val="FFFFFF"/>
                </a:solidFill>
              </a:rPr>
              <a:t>emails</a:t>
            </a:r>
            <a:endParaRPr sz="1000" dirty="0"/>
          </a:p>
        </p:txBody>
      </p:sp>
      <p:sp>
        <p:nvSpPr>
          <p:cNvPr id="97" name="object 5">
            <a:extLst>
              <a:ext uri="{FF2B5EF4-FFF2-40B4-BE49-F238E27FC236}">
                <a16:creationId xmlns:a16="http://schemas.microsoft.com/office/drawing/2014/main" id="{5CB47AA1-8A1E-4508-9F4D-FA46A6A2CEEF}"/>
              </a:ext>
            </a:extLst>
          </p:cNvPr>
          <p:cNvSpPr/>
          <p:nvPr/>
        </p:nvSpPr>
        <p:spPr>
          <a:xfrm>
            <a:off x="-5316" y="7148475"/>
            <a:ext cx="10058399" cy="701731"/>
          </a:xfrm>
          <a:prstGeom prst="rect">
            <a:avLst/>
          </a:prstGeom>
          <a:blipFill>
            <a:blip r:embed="rId21" cstate="print"/>
            <a:stretch>
              <a:fillRect/>
            </a:stretch>
          </a:blipFill>
        </p:spPr>
        <p:txBody>
          <a:bodyPr wrap="square" lIns="0" tIns="0" rIns="0" bIns="0" rtlCol="0"/>
          <a:lstStyle/>
          <a:p>
            <a:endParaRPr/>
          </a:p>
        </p:txBody>
      </p:sp>
      <p:pic>
        <p:nvPicPr>
          <p:cNvPr id="98" name="Picture 97">
            <a:extLst>
              <a:ext uri="{FF2B5EF4-FFF2-40B4-BE49-F238E27FC236}">
                <a16:creationId xmlns:a16="http://schemas.microsoft.com/office/drawing/2014/main" id="{9F09B1AD-6B07-4ED0-A5B2-F34E30D24EDF}"/>
              </a:ext>
            </a:extLst>
          </p:cNvPr>
          <p:cNvPicPr>
            <a:picLocks noChangeAspect="1"/>
          </p:cNvPicPr>
          <p:nvPr/>
        </p:nvPicPr>
        <p:blipFill>
          <a:blip r:embed="rId22"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99" name="Picture 98">
            <a:extLst>
              <a:ext uri="{FF2B5EF4-FFF2-40B4-BE49-F238E27FC236}">
                <a16:creationId xmlns:a16="http://schemas.microsoft.com/office/drawing/2014/main" id="{57BA5F55-AB7B-4879-B6C6-673852F7EC42}"/>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935284" y="918966"/>
            <a:ext cx="4467662" cy="5751736"/>
          </a:xfrm>
          <a:prstGeom prst="rect">
            <a:avLst/>
          </a:prstGeom>
          <a:blipFill>
            <a:blip r:embed="rId2" cstate="print"/>
            <a:stretch>
              <a:fillRect/>
            </a:stretch>
          </a:blipFill>
        </p:spPr>
        <p:txBody>
          <a:bodyPr wrap="square" lIns="0" tIns="0" rIns="0" bIns="0" rtlCol="0"/>
          <a:lstStyle/>
          <a:p>
            <a:endParaRPr sz="1980"/>
          </a:p>
        </p:txBody>
      </p:sp>
      <p:sp>
        <p:nvSpPr>
          <p:cNvPr id="3" name="object 3"/>
          <p:cNvSpPr/>
          <p:nvPr/>
        </p:nvSpPr>
        <p:spPr>
          <a:xfrm>
            <a:off x="5029200" y="1026261"/>
            <a:ext cx="4274820" cy="5532120"/>
          </a:xfrm>
          <a:prstGeom prst="rect">
            <a:avLst/>
          </a:prstGeom>
          <a:blipFill>
            <a:blip r:embed="rId3" cstate="print"/>
            <a:stretch>
              <a:fillRect/>
            </a:stretch>
          </a:blipFill>
        </p:spPr>
        <p:txBody>
          <a:bodyPr wrap="square" lIns="0" tIns="0" rIns="0" bIns="0" rtlCol="0"/>
          <a:lstStyle/>
          <a:p>
            <a:endParaRPr sz="1980"/>
          </a:p>
        </p:txBody>
      </p:sp>
      <p:sp>
        <p:nvSpPr>
          <p:cNvPr id="4" name="object 4"/>
          <p:cNvSpPr/>
          <p:nvPr/>
        </p:nvSpPr>
        <p:spPr>
          <a:xfrm>
            <a:off x="6548019" y="4739474"/>
            <a:ext cx="3217011" cy="2191054"/>
          </a:xfrm>
          <a:prstGeom prst="rect">
            <a:avLst/>
          </a:prstGeom>
          <a:blipFill>
            <a:blip r:embed="rId4" cstate="print"/>
            <a:stretch>
              <a:fillRect/>
            </a:stretch>
          </a:blipFill>
        </p:spPr>
        <p:txBody>
          <a:bodyPr wrap="square" lIns="0" tIns="0" rIns="0" bIns="0" rtlCol="0"/>
          <a:lstStyle/>
          <a:p>
            <a:endParaRPr sz="1980"/>
          </a:p>
        </p:txBody>
      </p:sp>
      <p:sp>
        <p:nvSpPr>
          <p:cNvPr id="5" name="object 5"/>
          <p:cNvSpPr/>
          <p:nvPr/>
        </p:nvSpPr>
        <p:spPr>
          <a:xfrm>
            <a:off x="6650279" y="4831689"/>
            <a:ext cx="3017519" cy="2011680"/>
          </a:xfrm>
          <a:prstGeom prst="rect">
            <a:avLst/>
          </a:prstGeom>
          <a:blipFill>
            <a:blip r:embed="rId5" cstate="print"/>
            <a:stretch>
              <a:fillRect/>
            </a:stretch>
          </a:blipFill>
        </p:spPr>
        <p:txBody>
          <a:bodyPr wrap="square" lIns="0" tIns="0" rIns="0" bIns="0" rtlCol="0"/>
          <a:lstStyle/>
          <a:p>
            <a:endParaRPr sz="1980"/>
          </a:p>
        </p:txBody>
      </p:sp>
      <p:sp>
        <p:nvSpPr>
          <p:cNvPr id="6" name="object 6"/>
          <p:cNvSpPr/>
          <p:nvPr/>
        </p:nvSpPr>
        <p:spPr>
          <a:xfrm>
            <a:off x="2933700" y="2159507"/>
            <a:ext cx="2308403" cy="4757623"/>
          </a:xfrm>
          <a:prstGeom prst="rect">
            <a:avLst/>
          </a:prstGeom>
          <a:blipFill>
            <a:blip r:embed="rId6" cstate="print"/>
            <a:stretch>
              <a:fillRect/>
            </a:stretch>
          </a:blipFill>
        </p:spPr>
        <p:txBody>
          <a:bodyPr wrap="square" lIns="0" tIns="0" rIns="0" bIns="0" rtlCol="0"/>
          <a:lstStyle/>
          <a:p>
            <a:endParaRPr sz="1980"/>
          </a:p>
        </p:txBody>
      </p:sp>
      <p:sp>
        <p:nvSpPr>
          <p:cNvPr id="9" name="object 9"/>
          <p:cNvSpPr txBox="1">
            <a:spLocks noGrp="1"/>
          </p:cNvSpPr>
          <p:nvPr>
            <p:ph type="title"/>
          </p:nvPr>
        </p:nvSpPr>
        <p:spPr>
          <a:xfrm>
            <a:off x="477885" y="1104214"/>
            <a:ext cx="3808919" cy="552715"/>
          </a:xfrm>
          <a:prstGeom prst="rect">
            <a:avLst/>
          </a:prstGeom>
        </p:spPr>
        <p:txBody>
          <a:bodyPr vert="horz" wrap="square" lIns="0" tIns="13970" rIns="0" bIns="0" rtlCol="0">
            <a:spAutoFit/>
          </a:bodyPr>
          <a:lstStyle/>
          <a:p>
            <a:pPr marL="13970">
              <a:spcBef>
                <a:spcPts val="110"/>
              </a:spcBef>
            </a:pPr>
            <a:r>
              <a:rPr spc="11" dirty="0"/>
              <a:t>PRIAIR</a:t>
            </a:r>
            <a:r>
              <a:rPr spc="-143" dirty="0"/>
              <a:t> </a:t>
            </a:r>
            <a:r>
              <a:rPr spc="-61" dirty="0"/>
              <a:t>POST-IT</a:t>
            </a:r>
          </a:p>
        </p:txBody>
      </p:sp>
      <p:sp>
        <p:nvSpPr>
          <p:cNvPr id="10" name="object 10"/>
          <p:cNvSpPr txBox="1"/>
          <p:nvPr/>
        </p:nvSpPr>
        <p:spPr>
          <a:xfrm>
            <a:off x="609539" y="3332708"/>
            <a:ext cx="2022856" cy="3015249"/>
          </a:xfrm>
          <a:prstGeom prst="rect">
            <a:avLst/>
          </a:prstGeom>
        </p:spPr>
        <p:txBody>
          <a:bodyPr vert="horz" wrap="square" lIns="0" tIns="13272" rIns="0" bIns="0" rtlCol="0">
            <a:spAutoFit/>
          </a:bodyPr>
          <a:lstStyle/>
          <a:p>
            <a:pPr marL="41910" marR="33528">
              <a:spcBef>
                <a:spcPts val="105"/>
              </a:spcBef>
            </a:pPr>
            <a:r>
              <a:rPr sz="1430" b="1" spc="-17" dirty="0">
                <a:solidFill>
                  <a:srgbClr val="1F5C97"/>
                </a:solidFill>
                <a:latin typeface="Tahoma"/>
                <a:cs typeface="Tahoma"/>
              </a:rPr>
              <a:t>Target Audience:</a:t>
            </a:r>
            <a:r>
              <a:rPr sz="1430" b="1" spc="-149" dirty="0">
                <a:solidFill>
                  <a:srgbClr val="1F5C97"/>
                </a:solidFill>
                <a:latin typeface="Tahoma"/>
                <a:cs typeface="Tahoma"/>
              </a:rPr>
              <a:t> </a:t>
            </a:r>
            <a:r>
              <a:rPr sz="1430" spc="-176" dirty="0">
                <a:latin typeface="Arial Black"/>
                <a:cs typeface="Arial Black"/>
              </a:rPr>
              <a:t>Sent  </a:t>
            </a:r>
            <a:r>
              <a:rPr sz="1430" spc="-143" dirty="0">
                <a:latin typeface="Arial Black"/>
                <a:cs typeface="Arial Black"/>
              </a:rPr>
              <a:t>to </a:t>
            </a:r>
            <a:r>
              <a:rPr sz="1430" spc="-204" dirty="0">
                <a:latin typeface="Arial Black"/>
                <a:cs typeface="Arial Black"/>
              </a:rPr>
              <a:t>a </a:t>
            </a:r>
            <a:r>
              <a:rPr sz="1430" spc="-160" dirty="0">
                <a:latin typeface="Arial Black"/>
                <a:cs typeface="Arial Black"/>
              </a:rPr>
              <a:t>combination </a:t>
            </a:r>
            <a:r>
              <a:rPr sz="1430" spc="-125" dirty="0">
                <a:latin typeface="Arial Black"/>
                <a:cs typeface="Arial Black"/>
              </a:rPr>
              <a:t>of  </a:t>
            </a:r>
            <a:r>
              <a:rPr sz="1430" spc="-138" dirty="0">
                <a:latin typeface="Arial Black"/>
                <a:cs typeface="Arial Black"/>
              </a:rPr>
              <a:t>your </a:t>
            </a:r>
            <a:r>
              <a:rPr sz="1430" spc="-193" dirty="0">
                <a:latin typeface="Arial Black"/>
                <a:cs typeface="Arial Black"/>
              </a:rPr>
              <a:t>sales </a:t>
            </a:r>
            <a:r>
              <a:rPr sz="1430" spc="-143" dirty="0">
                <a:latin typeface="Arial Black"/>
                <a:cs typeface="Arial Black"/>
              </a:rPr>
              <a:t>and </a:t>
            </a:r>
            <a:r>
              <a:rPr sz="1430" spc="-187" dirty="0">
                <a:latin typeface="Arial Black"/>
                <a:cs typeface="Arial Black"/>
              </a:rPr>
              <a:t>service  </a:t>
            </a:r>
            <a:r>
              <a:rPr sz="1430" spc="-176" dirty="0">
                <a:latin typeface="Arial Black"/>
                <a:cs typeface="Arial Black"/>
              </a:rPr>
              <a:t>database </a:t>
            </a:r>
            <a:r>
              <a:rPr sz="1430" spc="-143" dirty="0">
                <a:latin typeface="Arial Black"/>
                <a:cs typeface="Arial Black"/>
              </a:rPr>
              <a:t>and </a:t>
            </a:r>
            <a:r>
              <a:rPr sz="1430" spc="-165" dirty="0">
                <a:latin typeface="Arial Black"/>
                <a:cs typeface="Arial Black"/>
              </a:rPr>
              <a:t>conquest  </a:t>
            </a:r>
            <a:r>
              <a:rPr sz="1430" spc="-171" dirty="0">
                <a:latin typeface="Arial Black"/>
                <a:cs typeface="Arial Black"/>
              </a:rPr>
              <a:t>owners. We </a:t>
            </a:r>
            <a:r>
              <a:rPr sz="1430" spc="-204" dirty="0">
                <a:latin typeface="Arial Black"/>
                <a:cs typeface="Arial Black"/>
              </a:rPr>
              <a:t>can </a:t>
            </a:r>
            <a:r>
              <a:rPr sz="1430" spc="-149" dirty="0">
                <a:latin typeface="Arial Black"/>
                <a:cs typeface="Arial Black"/>
              </a:rPr>
              <a:t>filter </a:t>
            </a:r>
            <a:r>
              <a:rPr sz="1430" spc="-171" dirty="0">
                <a:latin typeface="Arial Black"/>
                <a:cs typeface="Arial Black"/>
              </a:rPr>
              <a:t>by  </a:t>
            </a:r>
            <a:r>
              <a:rPr sz="1430" spc="-204" dirty="0">
                <a:latin typeface="Arial Black"/>
                <a:cs typeface="Arial Black"/>
              </a:rPr>
              <a:t>make, </a:t>
            </a:r>
            <a:r>
              <a:rPr sz="1430" spc="-160" dirty="0">
                <a:latin typeface="Arial Black"/>
                <a:cs typeface="Arial Black"/>
              </a:rPr>
              <a:t>purchase/service  </a:t>
            </a:r>
            <a:r>
              <a:rPr sz="1430" spc="-171" dirty="0">
                <a:latin typeface="Arial Black"/>
                <a:cs typeface="Arial Black"/>
              </a:rPr>
              <a:t>date, </a:t>
            </a:r>
            <a:r>
              <a:rPr sz="1430" spc="-143" dirty="0">
                <a:latin typeface="Arial Black"/>
                <a:cs typeface="Arial Black"/>
              </a:rPr>
              <a:t>and </a:t>
            </a:r>
            <a:r>
              <a:rPr sz="1430" spc="-149" dirty="0">
                <a:latin typeface="Arial Black"/>
                <a:cs typeface="Arial Black"/>
              </a:rPr>
              <a:t>model</a:t>
            </a:r>
            <a:r>
              <a:rPr sz="1430" spc="22" dirty="0">
                <a:latin typeface="Arial Black"/>
                <a:cs typeface="Arial Black"/>
              </a:rPr>
              <a:t> </a:t>
            </a:r>
            <a:r>
              <a:rPr sz="1430" spc="-171" dirty="0">
                <a:latin typeface="Arial Black"/>
                <a:cs typeface="Arial Black"/>
              </a:rPr>
              <a:t>year.</a:t>
            </a:r>
            <a:endParaRPr sz="1430">
              <a:latin typeface="Arial Black"/>
              <a:cs typeface="Arial Black"/>
            </a:endParaRPr>
          </a:p>
          <a:p>
            <a:pPr marL="41910" marR="59373">
              <a:spcBef>
                <a:spcPts val="1051"/>
              </a:spcBef>
            </a:pPr>
            <a:r>
              <a:rPr sz="1430" b="1" spc="-22" dirty="0">
                <a:solidFill>
                  <a:srgbClr val="1F5C97"/>
                </a:solidFill>
                <a:latin typeface="Tahoma"/>
                <a:cs typeface="Tahoma"/>
              </a:rPr>
              <a:t>Text </a:t>
            </a:r>
            <a:r>
              <a:rPr sz="1430" b="1" spc="-33" dirty="0">
                <a:solidFill>
                  <a:srgbClr val="1F5C97"/>
                </a:solidFill>
                <a:latin typeface="Tahoma"/>
                <a:cs typeface="Tahoma"/>
              </a:rPr>
              <a:t>Response:  </a:t>
            </a:r>
            <a:r>
              <a:rPr sz="1430" spc="-165" dirty="0">
                <a:latin typeface="Arial Black"/>
                <a:cs typeface="Arial Black"/>
              </a:rPr>
              <a:t>Consumers </a:t>
            </a:r>
            <a:r>
              <a:rPr sz="1430" spc="-204" dirty="0">
                <a:latin typeface="Arial Black"/>
                <a:cs typeface="Arial Black"/>
              </a:rPr>
              <a:t>can </a:t>
            </a:r>
            <a:r>
              <a:rPr sz="1430" spc="-292" dirty="0">
                <a:latin typeface="Arial Black"/>
                <a:cs typeface="Arial Black"/>
              </a:rPr>
              <a:t>TEXT </a:t>
            </a:r>
            <a:r>
              <a:rPr sz="1430" spc="-138" dirty="0">
                <a:latin typeface="Arial Black"/>
                <a:cs typeface="Arial Black"/>
              </a:rPr>
              <a:t>to  </a:t>
            </a:r>
            <a:r>
              <a:rPr sz="1430" spc="-187" dirty="0">
                <a:latin typeface="Arial Black"/>
                <a:cs typeface="Arial Black"/>
              </a:rPr>
              <a:t>receive </a:t>
            </a:r>
            <a:r>
              <a:rPr sz="1430" spc="-204" dirty="0">
                <a:latin typeface="Arial Black"/>
                <a:cs typeface="Arial Black"/>
              </a:rPr>
              <a:t>a </a:t>
            </a:r>
            <a:r>
              <a:rPr sz="1430" spc="-231" dirty="0">
                <a:latin typeface="Arial Black"/>
                <a:cs typeface="Arial Black"/>
              </a:rPr>
              <a:t>Black </a:t>
            </a:r>
            <a:r>
              <a:rPr sz="1430" spc="-138" dirty="0">
                <a:latin typeface="Arial Black"/>
                <a:cs typeface="Arial Black"/>
              </a:rPr>
              <a:t>Book</a:t>
            </a:r>
            <a:r>
              <a:rPr sz="1403" spc="-206" baseline="26143" dirty="0">
                <a:latin typeface="Arial Black"/>
                <a:cs typeface="Arial Black"/>
              </a:rPr>
              <a:t>®  </a:t>
            </a:r>
            <a:r>
              <a:rPr sz="1430" spc="-182" dirty="0">
                <a:latin typeface="Arial Black"/>
                <a:cs typeface="Arial Black"/>
              </a:rPr>
              <a:t>Certificate </a:t>
            </a:r>
            <a:r>
              <a:rPr sz="1430" spc="-121" dirty="0">
                <a:latin typeface="Arial Black"/>
                <a:cs typeface="Arial Black"/>
              </a:rPr>
              <a:t>on </a:t>
            </a:r>
            <a:r>
              <a:rPr sz="1430" spc="-138" dirty="0">
                <a:latin typeface="Arial Black"/>
                <a:cs typeface="Arial Black"/>
              </a:rPr>
              <a:t>their  </a:t>
            </a:r>
            <a:r>
              <a:rPr sz="1430" spc="-182" dirty="0">
                <a:latin typeface="Arial Black"/>
                <a:cs typeface="Arial Black"/>
              </a:rPr>
              <a:t>vehicle, </a:t>
            </a:r>
            <a:r>
              <a:rPr sz="1430" spc="-154" dirty="0">
                <a:latin typeface="Arial Black"/>
                <a:cs typeface="Arial Black"/>
              </a:rPr>
              <a:t>plus </a:t>
            </a:r>
            <a:r>
              <a:rPr sz="1430" spc="-204" dirty="0">
                <a:latin typeface="Arial Black"/>
                <a:cs typeface="Arial Black"/>
              </a:rPr>
              <a:t>two  </a:t>
            </a:r>
            <a:r>
              <a:rPr sz="1430" spc="-154" dirty="0">
                <a:latin typeface="Arial Black"/>
                <a:cs typeface="Arial Black"/>
              </a:rPr>
              <a:t>additional</a:t>
            </a:r>
            <a:r>
              <a:rPr sz="1430" spc="-61" dirty="0">
                <a:latin typeface="Arial Black"/>
                <a:cs typeface="Arial Black"/>
              </a:rPr>
              <a:t> </a:t>
            </a:r>
            <a:r>
              <a:rPr sz="1430" spc="-187" dirty="0">
                <a:latin typeface="Arial Black"/>
                <a:cs typeface="Arial Black"/>
              </a:rPr>
              <a:t>vehicles!</a:t>
            </a:r>
            <a:endParaRPr sz="1430">
              <a:latin typeface="Arial Black"/>
              <a:cs typeface="Arial Black"/>
            </a:endParaRPr>
          </a:p>
        </p:txBody>
      </p:sp>
      <p:sp>
        <p:nvSpPr>
          <p:cNvPr id="11" name="object 11"/>
          <p:cNvSpPr/>
          <p:nvPr/>
        </p:nvSpPr>
        <p:spPr>
          <a:xfrm>
            <a:off x="942137" y="2436113"/>
            <a:ext cx="2450897" cy="650443"/>
          </a:xfrm>
          <a:prstGeom prst="rect">
            <a:avLst/>
          </a:prstGeom>
          <a:blipFill>
            <a:blip r:embed="rId7" cstate="print"/>
            <a:stretch>
              <a:fillRect/>
            </a:stretch>
          </a:blipFill>
        </p:spPr>
        <p:txBody>
          <a:bodyPr wrap="square" lIns="0" tIns="0" rIns="0" bIns="0" rtlCol="0"/>
          <a:lstStyle/>
          <a:p>
            <a:endParaRPr sz="1980"/>
          </a:p>
        </p:txBody>
      </p:sp>
      <p:sp>
        <p:nvSpPr>
          <p:cNvPr id="12" name="object 12"/>
          <p:cNvSpPr/>
          <p:nvPr/>
        </p:nvSpPr>
        <p:spPr>
          <a:xfrm>
            <a:off x="551535" y="2436113"/>
            <a:ext cx="781202" cy="650443"/>
          </a:xfrm>
          <a:prstGeom prst="rect">
            <a:avLst/>
          </a:prstGeom>
          <a:blipFill>
            <a:blip r:embed="rId8" cstate="print"/>
            <a:stretch>
              <a:fillRect/>
            </a:stretch>
          </a:blipFill>
        </p:spPr>
        <p:txBody>
          <a:bodyPr wrap="square" lIns="0" tIns="0" rIns="0" bIns="0" rtlCol="0"/>
          <a:lstStyle/>
          <a:p>
            <a:endParaRPr sz="1980"/>
          </a:p>
        </p:txBody>
      </p:sp>
      <p:sp>
        <p:nvSpPr>
          <p:cNvPr id="13" name="object 13"/>
          <p:cNvSpPr txBox="1"/>
          <p:nvPr/>
        </p:nvSpPr>
        <p:spPr>
          <a:xfrm>
            <a:off x="477885" y="1565224"/>
            <a:ext cx="2458022" cy="1392945"/>
          </a:xfrm>
          <a:prstGeom prst="rect">
            <a:avLst/>
          </a:prstGeom>
        </p:spPr>
        <p:txBody>
          <a:bodyPr vert="horz" wrap="square" lIns="0" tIns="13970" rIns="0" bIns="0" rtlCol="0">
            <a:spAutoFit/>
          </a:bodyPr>
          <a:lstStyle/>
          <a:p>
            <a:pPr marL="13970">
              <a:spcBef>
                <a:spcPts val="110"/>
              </a:spcBef>
            </a:pPr>
            <a:r>
              <a:rPr sz="3960" b="1" spc="-99" dirty="0">
                <a:latin typeface="Arial"/>
                <a:cs typeface="Arial"/>
              </a:rPr>
              <a:t>BUYBACK</a:t>
            </a:r>
            <a:endParaRPr sz="3960" dirty="0">
              <a:latin typeface="Arial"/>
              <a:cs typeface="Arial"/>
            </a:endParaRPr>
          </a:p>
          <a:p>
            <a:pPr marL="393954" algn="ctr">
              <a:lnSpc>
                <a:spcPts val="1749"/>
              </a:lnSpc>
              <a:spcBef>
                <a:spcPts val="2613"/>
              </a:spcBef>
            </a:pPr>
            <a:r>
              <a:rPr sz="1540" spc="-143" dirty="0">
                <a:solidFill>
                  <a:srgbClr val="FFFFFF"/>
                </a:solidFill>
                <a:latin typeface="Arial"/>
                <a:cs typeface="Arial"/>
              </a:rPr>
              <a:t>TRY </a:t>
            </a:r>
            <a:r>
              <a:rPr sz="1540" spc="-44" dirty="0">
                <a:solidFill>
                  <a:srgbClr val="FFFFFF"/>
                </a:solidFill>
                <a:latin typeface="Arial"/>
                <a:cs typeface="Arial"/>
              </a:rPr>
              <a:t>IT</a:t>
            </a:r>
            <a:r>
              <a:rPr sz="1540" spc="-248" dirty="0">
                <a:solidFill>
                  <a:srgbClr val="FFFFFF"/>
                </a:solidFill>
                <a:latin typeface="Arial"/>
                <a:cs typeface="Arial"/>
              </a:rPr>
              <a:t> </a:t>
            </a:r>
            <a:r>
              <a:rPr sz="1540" spc="-6" dirty="0">
                <a:solidFill>
                  <a:srgbClr val="FFFFFF"/>
                </a:solidFill>
                <a:latin typeface="Arial"/>
                <a:cs typeface="Arial"/>
              </a:rPr>
              <a:t>NOW!</a:t>
            </a:r>
            <a:endParaRPr sz="1540" dirty="0">
              <a:latin typeface="Arial"/>
              <a:cs typeface="Arial"/>
            </a:endParaRPr>
          </a:p>
          <a:p>
            <a:pPr marL="393954" algn="ctr">
              <a:lnSpc>
                <a:spcPts val="1749"/>
              </a:lnSpc>
            </a:pPr>
            <a:r>
              <a:rPr sz="1540" spc="-17" dirty="0">
                <a:solidFill>
                  <a:srgbClr val="FFFFFF"/>
                </a:solidFill>
                <a:latin typeface="Arial"/>
                <a:cs typeface="Arial"/>
              </a:rPr>
              <a:t>Text </a:t>
            </a:r>
            <a:r>
              <a:rPr sz="1540" b="1" spc="-88" dirty="0">
                <a:solidFill>
                  <a:srgbClr val="FFFFFF"/>
                </a:solidFill>
                <a:latin typeface="Arial"/>
                <a:cs typeface="Arial"/>
              </a:rPr>
              <a:t>FPRJGX </a:t>
            </a:r>
            <a:r>
              <a:rPr sz="1540" spc="94" dirty="0">
                <a:solidFill>
                  <a:srgbClr val="FFFFFF"/>
                </a:solidFill>
                <a:latin typeface="Arial"/>
                <a:cs typeface="Arial"/>
              </a:rPr>
              <a:t>to</a:t>
            </a:r>
            <a:r>
              <a:rPr sz="1540" spc="-72" dirty="0">
                <a:solidFill>
                  <a:srgbClr val="FFFFFF"/>
                </a:solidFill>
                <a:latin typeface="Arial"/>
                <a:cs typeface="Arial"/>
              </a:rPr>
              <a:t> </a:t>
            </a:r>
            <a:r>
              <a:rPr sz="1540" b="1" spc="50" dirty="0">
                <a:solidFill>
                  <a:srgbClr val="FFFFFF"/>
                </a:solidFill>
                <a:latin typeface="Arial"/>
                <a:cs typeface="Arial"/>
              </a:rPr>
              <a:t>48498</a:t>
            </a:r>
            <a:endParaRPr sz="1540" dirty="0">
              <a:latin typeface="Arial"/>
              <a:cs typeface="Arial"/>
            </a:endParaRPr>
          </a:p>
        </p:txBody>
      </p:sp>
      <p:sp>
        <p:nvSpPr>
          <p:cNvPr id="14" name="object 14"/>
          <p:cNvSpPr txBox="1">
            <a:spLocks noGrp="1"/>
          </p:cNvSpPr>
          <p:nvPr>
            <p:ph type="ftr" sz="quarter" idx="5"/>
          </p:nvPr>
        </p:nvSpPr>
        <p:spPr>
          <a:xfrm>
            <a:off x="6845510" y="8362063"/>
            <a:ext cx="2324607" cy="145681"/>
          </a:xfrm>
          <a:prstGeom prst="rect">
            <a:avLst/>
          </a:prstGeom>
        </p:spPr>
        <p:txBody>
          <a:bodyPr vert="horz" wrap="square" lIns="0" tIns="22352" rIns="0" bIns="0" rtlCol="0">
            <a:spAutoFit/>
          </a:bodyPr>
          <a:lstStyle/>
          <a:p>
            <a:pPr marL="13970">
              <a:spcBef>
                <a:spcPts val="176"/>
              </a:spcBef>
            </a:pPr>
            <a:r>
              <a:rPr spc="-116" dirty="0"/>
              <a:t>POWERED</a:t>
            </a:r>
            <a:r>
              <a:rPr spc="-154" dirty="0"/>
              <a:t> </a:t>
            </a:r>
            <a:r>
              <a:rPr spc="-176" dirty="0"/>
              <a:t>BY</a:t>
            </a:r>
          </a:p>
        </p:txBody>
      </p:sp>
      <p:sp>
        <p:nvSpPr>
          <p:cNvPr id="15" name="object 5">
            <a:extLst>
              <a:ext uri="{FF2B5EF4-FFF2-40B4-BE49-F238E27FC236}">
                <a16:creationId xmlns:a16="http://schemas.microsoft.com/office/drawing/2014/main" id="{FC659511-7EAC-461C-BD12-163AFA5C88AC}"/>
              </a:ext>
            </a:extLst>
          </p:cNvPr>
          <p:cNvSpPr/>
          <p:nvPr/>
        </p:nvSpPr>
        <p:spPr>
          <a:xfrm>
            <a:off x="-5316" y="7148475"/>
            <a:ext cx="10058399" cy="701731"/>
          </a:xfrm>
          <a:prstGeom prst="rect">
            <a:avLst/>
          </a:prstGeom>
          <a:blipFill>
            <a:blip r:embed="rId9" cstate="print"/>
            <a:stretch>
              <a:fillRect/>
            </a:stretch>
          </a:blipFill>
        </p:spPr>
        <p:txBody>
          <a:bodyPr wrap="square" lIns="0" tIns="0" rIns="0" bIns="0" rtlCol="0"/>
          <a:lstStyle/>
          <a:p>
            <a:endParaRPr/>
          </a:p>
        </p:txBody>
      </p:sp>
      <p:pic>
        <p:nvPicPr>
          <p:cNvPr id="16" name="Picture 15">
            <a:extLst>
              <a:ext uri="{FF2B5EF4-FFF2-40B4-BE49-F238E27FC236}">
                <a16:creationId xmlns:a16="http://schemas.microsoft.com/office/drawing/2014/main" id="{ED42E643-28DF-4A4A-95F4-3E7DD7C0AB1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17" name="Picture 16">
            <a:extLst>
              <a:ext uri="{FF2B5EF4-FFF2-40B4-BE49-F238E27FC236}">
                <a16:creationId xmlns:a16="http://schemas.microsoft.com/office/drawing/2014/main" id="{558209E2-3C2A-42A6-92C1-4F2694EDA54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81D32F-0118-D744-A95C-8A48178F670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24200" y="8627"/>
            <a:ext cx="6928883" cy="7175290"/>
          </a:xfrm>
          <a:prstGeom prst="rect">
            <a:avLst/>
          </a:prstGeom>
        </p:spPr>
      </p:pic>
      <p:sp>
        <p:nvSpPr>
          <p:cNvPr id="32" name="TextBox 31">
            <a:extLst>
              <a:ext uri="{FF2B5EF4-FFF2-40B4-BE49-F238E27FC236}">
                <a16:creationId xmlns:a16="http://schemas.microsoft.com/office/drawing/2014/main" id="{37610B81-B8B9-4240-A50D-39B0AA1F3AA5}"/>
              </a:ext>
            </a:extLst>
          </p:cNvPr>
          <p:cNvSpPr txBox="1"/>
          <p:nvPr/>
        </p:nvSpPr>
        <p:spPr>
          <a:xfrm>
            <a:off x="152400" y="2277505"/>
            <a:ext cx="3516604" cy="461665"/>
          </a:xfrm>
          <a:prstGeom prst="rect">
            <a:avLst/>
          </a:prstGeom>
          <a:noFill/>
        </p:spPr>
        <p:txBody>
          <a:bodyPr wrap="none" rtlCol="0">
            <a:spAutoFit/>
          </a:bodyPr>
          <a:lstStyle/>
          <a:p>
            <a:r>
              <a:rPr lang="en-US" sz="2400" b="1" dirty="0">
                <a:solidFill>
                  <a:srgbClr val="315C93"/>
                </a:solidFill>
                <a:latin typeface="Open Sans Extrabold" panose="020B0606030504020204" pitchFamily="34" charset="0"/>
                <a:ea typeface="Open Sans Extrabold" panose="020B0606030504020204" pitchFamily="34" charset="0"/>
                <a:cs typeface="Open Sans Extrabold" panose="020B0606030504020204" pitchFamily="34" charset="0"/>
              </a:rPr>
              <a:t>MOTIVATING FACTORS</a:t>
            </a:r>
          </a:p>
        </p:txBody>
      </p:sp>
      <p:sp>
        <p:nvSpPr>
          <p:cNvPr id="33" name="TextBox 32">
            <a:extLst>
              <a:ext uri="{FF2B5EF4-FFF2-40B4-BE49-F238E27FC236}">
                <a16:creationId xmlns:a16="http://schemas.microsoft.com/office/drawing/2014/main" id="{9E444568-B66C-2F4E-BD5F-F10021AA088E}"/>
              </a:ext>
            </a:extLst>
          </p:cNvPr>
          <p:cNvSpPr txBox="1"/>
          <p:nvPr/>
        </p:nvSpPr>
        <p:spPr>
          <a:xfrm>
            <a:off x="204396" y="2739170"/>
            <a:ext cx="3653050" cy="4358116"/>
          </a:xfrm>
          <a:prstGeom prst="rect">
            <a:avLst/>
          </a:prstGeom>
          <a:noFill/>
        </p:spPr>
        <p:txBody>
          <a:bodyPr wrap="square" rtlCol="0">
            <a:spAutoFit/>
          </a:bodyPr>
          <a:lstStyle/>
          <a:p>
            <a:pPr marL="285750" indent="-285750">
              <a:buFont typeface="Arial" panose="020B0604020202020204" pitchFamily="34" charset="0"/>
              <a:buChar char="•"/>
            </a:pPr>
            <a:r>
              <a:rPr lang="en-US" sz="1320" b="1"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As online shopping increases websites must have tools to convert that traffic into high quality exclusive leads.</a:t>
            </a:r>
          </a:p>
          <a:p>
            <a:pPr marL="285750" indent="-285750">
              <a:buFont typeface="Arial" panose="020B0604020202020204" pitchFamily="34" charset="0"/>
              <a:buChar char="•"/>
            </a:pPr>
            <a:endParaRPr lang="en-US" sz="1320" b="1"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pPr marL="285750" indent="-285750">
              <a:buFont typeface="Arial" panose="020B0604020202020204" pitchFamily="34" charset="0"/>
              <a:buChar char="•"/>
            </a:pPr>
            <a:r>
              <a:rPr lang="en-US" sz="1320" b="1"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To achieve high conversations ratios there must be an equitable exchange of accurate data between shopper and dealer. Consumers don’t want to give up any part of their SS number online, but they do want to know where they stand as the financial part of a vehicle purchase is always top of mind</a:t>
            </a:r>
          </a:p>
          <a:p>
            <a:pPr marL="285750" indent="-285750">
              <a:buFont typeface="Arial" panose="020B0604020202020204" pitchFamily="34" charset="0"/>
              <a:buChar char="•"/>
            </a:pPr>
            <a:endParaRPr lang="en-US" sz="1320" b="1"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pPr marL="285750" indent="-285750">
              <a:buFont typeface="Arial" panose="020B0604020202020204" pitchFamily="34" charset="0"/>
              <a:buChar char="•"/>
            </a:pPr>
            <a:r>
              <a:rPr lang="en-US" sz="1320" b="1"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Leads must be sent and easily reportable inside the dealers current CRM vs requiring the use of a third- party tool.</a:t>
            </a:r>
          </a:p>
          <a:p>
            <a:pPr marL="285750" indent="-285750">
              <a:buFont typeface="Arial" panose="020B0604020202020204" pitchFamily="34" charset="0"/>
              <a:buChar char="•"/>
            </a:pPr>
            <a:endParaRPr lang="en-US" sz="1320" b="1"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pPr marL="285750" indent="-285750">
              <a:buFont typeface="Arial" panose="020B0604020202020204" pitchFamily="34" charset="0"/>
              <a:buChar char="•"/>
            </a:pPr>
            <a:r>
              <a:rPr lang="en-US" sz="1320" b="1"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Triggered follow including email, direct mail, and text cadence to assist dealer with conversions. </a:t>
            </a:r>
          </a:p>
        </p:txBody>
      </p:sp>
      <p:sp>
        <p:nvSpPr>
          <p:cNvPr id="15" name="object 5">
            <a:extLst>
              <a:ext uri="{FF2B5EF4-FFF2-40B4-BE49-F238E27FC236}">
                <a16:creationId xmlns:a16="http://schemas.microsoft.com/office/drawing/2014/main" id="{4F2EDB91-EAE5-4362-8EDB-D33CC25136D0}"/>
              </a:ext>
            </a:extLst>
          </p:cNvPr>
          <p:cNvSpPr/>
          <p:nvPr/>
        </p:nvSpPr>
        <p:spPr>
          <a:xfrm>
            <a:off x="-5316" y="7148475"/>
            <a:ext cx="10058399" cy="701731"/>
          </a:xfrm>
          <a:prstGeom prst="rect">
            <a:avLst/>
          </a:prstGeom>
          <a:blipFill>
            <a:blip r:embed="rId3" cstate="print"/>
            <a:stretch>
              <a:fillRect/>
            </a:stretch>
          </a:blipFill>
        </p:spPr>
        <p:txBody>
          <a:bodyPr wrap="square" lIns="0" tIns="0" rIns="0" bIns="0" rtlCol="0"/>
          <a:lstStyle/>
          <a:p>
            <a:endParaRPr/>
          </a:p>
        </p:txBody>
      </p:sp>
      <p:pic>
        <p:nvPicPr>
          <p:cNvPr id="8" name="Picture 7">
            <a:extLst>
              <a:ext uri="{FF2B5EF4-FFF2-40B4-BE49-F238E27FC236}">
                <a16:creationId xmlns:a16="http://schemas.microsoft.com/office/drawing/2014/main" id="{730155F3-87B5-42E4-AAEA-E6D0640FA21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9" name="Picture 8">
            <a:extLst>
              <a:ext uri="{FF2B5EF4-FFF2-40B4-BE49-F238E27FC236}">
                <a16:creationId xmlns:a16="http://schemas.microsoft.com/office/drawing/2014/main" id="{6F646933-8CA8-4C45-BC87-212A1D5B1F3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Tree>
    <p:extLst>
      <p:ext uri="{BB962C8B-B14F-4D97-AF65-F5344CB8AC3E}">
        <p14:creationId xmlns:p14="http://schemas.microsoft.com/office/powerpoint/2010/main" val="7280571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object 5">
            <a:extLst>
              <a:ext uri="{FF2B5EF4-FFF2-40B4-BE49-F238E27FC236}">
                <a16:creationId xmlns:a16="http://schemas.microsoft.com/office/drawing/2014/main" id="{56D5C2A7-3EFC-43AB-B4E5-57FCCB2E1DB9}"/>
              </a:ext>
            </a:extLst>
          </p:cNvPr>
          <p:cNvSpPr/>
          <p:nvPr/>
        </p:nvSpPr>
        <p:spPr>
          <a:xfrm>
            <a:off x="-5317" y="4567931"/>
            <a:ext cx="10058399" cy="1244005"/>
          </a:xfrm>
          <a:prstGeom prst="rect">
            <a:avLst/>
          </a:prstGeom>
          <a:blipFill>
            <a:blip r:embed="rId2" cstate="print"/>
            <a:stretch>
              <a:fillRect/>
            </a:stretch>
          </a:blipFill>
        </p:spPr>
        <p:txBody>
          <a:bodyPr wrap="square" lIns="0" tIns="0" rIns="0" bIns="0" rtlCol="0"/>
          <a:lstStyle/>
          <a:p>
            <a:endParaRPr/>
          </a:p>
        </p:txBody>
      </p:sp>
      <p:sp>
        <p:nvSpPr>
          <p:cNvPr id="234" name="object 5">
            <a:extLst>
              <a:ext uri="{FF2B5EF4-FFF2-40B4-BE49-F238E27FC236}">
                <a16:creationId xmlns:a16="http://schemas.microsoft.com/office/drawing/2014/main" id="{BBDA4884-E76C-4F15-A1E9-AC4A0AB5C3A3}"/>
              </a:ext>
            </a:extLst>
          </p:cNvPr>
          <p:cNvSpPr/>
          <p:nvPr/>
        </p:nvSpPr>
        <p:spPr>
          <a:xfrm>
            <a:off x="-19139" y="7150064"/>
            <a:ext cx="10058399" cy="701731"/>
          </a:xfrm>
          <a:prstGeom prst="rect">
            <a:avLst/>
          </a:prstGeom>
          <a:blipFill>
            <a:blip r:embed="rId2" cstate="print"/>
            <a:stretch>
              <a:fillRect/>
            </a:stretch>
          </a:blipFill>
        </p:spPr>
        <p:txBody>
          <a:bodyPr wrap="square" lIns="0" tIns="0" rIns="0" bIns="0" rtlCol="0"/>
          <a:lstStyle/>
          <a:p>
            <a:endParaRPr/>
          </a:p>
        </p:txBody>
      </p:sp>
      <p:sp>
        <p:nvSpPr>
          <p:cNvPr id="228" name="Rectangle: Rounded Corners 227">
            <a:extLst>
              <a:ext uri="{FF2B5EF4-FFF2-40B4-BE49-F238E27FC236}">
                <a16:creationId xmlns:a16="http://schemas.microsoft.com/office/drawing/2014/main" id="{BCB93C63-3BAF-41A8-A371-4033FF3E86A5}"/>
              </a:ext>
            </a:extLst>
          </p:cNvPr>
          <p:cNvSpPr/>
          <p:nvPr/>
        </p:nvSpPr>
        <p:spPr>
          <a:xfrm>
            <a:off x="758065" y="3494729"/>
            <a:ext cx="2527556" cy="4922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p:nvPr/>
        </p:nvSpPr>
        <p:spPr>
          <a:xfrm>
            <a:off x="6880072" y="4758245"/>
            <a:ext cx="2626525" cy="1555089"/>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6684266" y="6304173"/>
            <a:ext cx="2992755" cy="63500"/>
          </a:xfrm>
          <a:custGeom>
            <a:avLst/>
            <a:gdLst/>
            <a:ahLst/>
            <a:cxnLst/>
            <a:rect l="l" t="t" r="r" b="b"/>
            <a:pathLst>
              <a:path w="2992754" h="63500">
                <a:moveTo>
                  <a:pt x="2474760" y="0"/>
                </a:moveTo>
                <a:lnTo>
                  <a:pt x="515759" y="0"/>
                </a:lnTo>
                <a:lnTo>
                  <a:pt x="357852" y="920"/>
                </a:lnTo>
                <a:lnTo>
                  <a:pt x="264007" y="4743"/>
                </a:lnTo>
                <a:lnTo>
                  <a:pt x="197137" y="14633"/>
                </a:lnTo>
                <a:lnTo>
                  <a:pt x="0" y="63423"/>
                </a:lnTo>
                <a:lnTo>
                  <a:pt x="2992386" y="62750"/>
                </a:lnTo>
                <a:lnTo>
                  <a:pt x="2849346" y="27660"/>
                </a:lnTo>
                <a:lnTo>
                  <a:pt x="2789236" y="11669"/>
                </a:lnTo>
                <a:lnTo>
                  <a:pt x="2730180" y="3457"/>
                </a:lnTo>
                <a:lnTo>
                  <a:pt x="2637061" y="432"/>
                </a:lnTo>
                <a:lnTo>
                  <a:pt x="2474760" y="0"/>
                </a:lnTo>
                <a:close/>
              </a:path>
            </a:pathLst>
          </a:custGeom>
          <a:solidFill>
            <a:srgbClr val="000000">
              <a:alpha val="47999"/>
            </a:srgbClr>
          </a:solidFill>
        </p:spPr>
        <p:txBody>
          <a:bodyPr wrap="square" lIns="0" tIns="0" rIns="0" bIns="0" rtlCol="0"/>
          <a:lstStyle/>
          <a:p>
            <a:endParaRPr/>
          </a:p>
        </p:txBody>
      </p:sp>
      <p:sp>
        <p:nvSpPr>
          <p:cNvPr id="5" name="object 5"/>
          <p:cNvSpPr/>
          <p:nvPr/>
        </p:nvSpPr>
        <p:spPr>
          <a:xfrm>
            <a:off x="7207656" y="5171160"/>
            <a:ext cx="1944370" cy="972185"/>
          </a:xfrm>
          <a:custGeom>
            <a:avLst/>
            <a:gdLst/>
            <a:ahLst/>
            <a:cxnLst/>
            <a:rect l="l" t="t" r="r" b="b"/>
            <a:pathLst>
              <a:path w="1944370" h="972185">
                <a:moveTo>
                  <a:pt x="0" y="971905"/>
                </a:moveTo>
                <a:lnTo>
                  <a:pt x="1943747" y="971905"/>
                </a:lnTo>
                <a:lnTo>
                  <a:pt x="1943747" y="0"/>
                </a:lnTo>
                <a:lnTo>
                  <a:pt x="0" y="0"/>
                </a:lnTo>
                <a:lnTo>
                  <a:pt x="0" y="971905"/>
                </a:lnTo>
                <a:close/>
              </a:path>
            </a:pathLst>
          </a:custGeom>
          <a:solidFill>
            <a:srgbClr val="FFFFFF"/>
          </a:solidFill>
        </p:spPr>
        <p:txBody>
          <a:bodyPr wrap="square" lIns="0" tIns="0" rIns="0" bIns="0" rtlCol="0"/>
          <a:lstStyle/>
          <a:p>
            <a:endParaRPr/>
          </a:p>
        </p:txBody>
      </p:sp>
      <p:sp>
        <p:nvSpPr>
          <p:cNvPr id="6" name="object 6"/>
          <p:cNvSpPr/>
          <p:nvPr/>
        </p:nvSpPr>
        <p:spPr>
          <a:xfrm>
            <a:off x="7219518" y="5241455"/>
            <a:ext cx="462280" cy="422275"/>
          </a:xfrm>
          <a:custGeom>
            <a:avLst/>
            <a:gdLst/>
            <a:ahLst/>
            <a:cxnLst/>
            <a:rect l="l" t="t" r="r" b="b"/>
            <a:pathLst>
              <a:path w="462279" h="422275">
                <a:moveTo>
                  <a:pt x="0" y="422211"/>
                </a:moveTo>
                <a:lnTo>
                  <a:pt x="461759" y="422211"/>
                </a:lnTo>
                <a:lnTo>
                  <a:pt x="461759" y="0"/>
                </a:lnTo>
                <a:lnTo>
                  <a:pt x="0" y="0"/>
                </a:lnTo>
                <a:lnTo>
                  <a:pt x="0" y="422211"/>
                </a:lnTo>
                <a:close/>
              </a:path>
            </a:pathLst>
          </a:custGeom>
          <a:solidFill>
            <a:srgbClr val="F2F2F2"/>
          </a:solidFill>
        </p:spPr>
        <p:txBody>
          <a:bodyPr wrap="square" lIns="0" tIns="0" rIns="0" bIns="0" rtlCol="0"/>
          <a:lstStyle/>
          <a:p>
            <a:endParaRPr/>
          </a:p>
        </p:txBody>
      </p:sp>
      <p:sp>
        <p:nvSpPr>
          <p:cNvPr id="7" name="object 7"/>
          <p:cNvSpPr/>
          <p:nvPr/>
        </p:nvSpPr>
        <p:spPr>
          <a:xfrm>
            <a:off x="7220534" y="5189766"/>
            <a:ext cx="461645" cy="52069"/>
          </a:xfrm>
          <a:custGeom>
            <a:avLst/>
            <a:gdLst/>
            <a:ahLst/>
            <a:cxnLst/>
            <a:rect l="l" t="t" r="r" b="b"/>
            <a:pathLst>
              <a:path w="461645" h="52070">
                <a:moveTo>
                  <a:pt x="0" y="51688"/>
                </a:moveTo>
                <a:lnTo>
                  <a:pt x="461098" y="51688"/>
                </a:lnTo>
                <a:lnTo>
                  <a:pt x="461098" y="0"/>
                </a:lnTo>
                <a:lnTo>
                  <a:pt x="0" y="0"/>
                </a:lnTo>
                <a:lnTo>
                  <a:pt x="0" y="51688"/>
                </a:lnTo>
                <a:close/>
              </a:path>
            </a:pathLst>
          </a:custGeom>
          <a:solidFill>
            <a:srgbClr val="CBCBCA"/>
          </a:solidFill>
        </p:spPr>
        <p:txBody>
          <a:bodyPr wrap="square" lIns="0" tIns="0" rIns="0" bIns="0" rtlCol="0"/>
          <a:lstStyle/>
          <a:p>
            <a:endParaRPr/>
          </a:p>
        </p:txBody>
      </p:sp>
      <p:sp>
        <p:nvSpPr>
          <p:cNvPr id="8" name="object 8"/>
          <p:cNvSpPr txBox="1"/>
          <p:nvPr/>
        </p:nvSpPr>
        <p:spPr>
          <a:xfrm>
            <a:off x="7220005" y="5189230"/>
            <a:ext cx="164465" cy="52705"/>
          </a:xfrm>
          <a:prstGeom prst="rect">
            <a:avLst/>
          </a:prstGeom>
        </p:spPr>
        <p:txBody>
          <a:bodyPr vert="horz" wrap="square" lIns="0" tIns="15875" rIns="0" bIns="0" rtlCol="0">
            <a:spAutoFit/>
          </a:bodyPr>
          <a:lstStyle/>
          <a:p>
            <a:pPr marL="12700">
              <a:lnSpc>
                <a:spcPct val="100000"/>
              </a:lnSpc>
              <a:spcBef>
                <a:spcPts val="125"/>
              </a:spcBef>
            </a:pPr>
            <a:r>
              <a:rPr sz="150" b="1" spc="10" dirty="0">
                <a:solidFill>
                  <a:srgbClr val="4D4E4E"/>
                </a:solidFill>
                <a:latin typeface="Arial"/>
                <a:cs typeface="Arial"/>
              </a:rPr>
              <a:t>Sales</a:t>
            </a:r>
            <a:r>
              <a:rPr sz="150" b="1" spc="-25" dirty="0">
                <a:solidFill>
                  <a:srgbClr val="4D4E4E"/>
                </a:solidFill>
                <a:latin typeface="Arial"/>
                <a:cs typeface="Arial"/>
              </a:rPr>
              <a:t> </a:t>
            </a:r>
            <a:r>
              <a:rPr sz="150" b="1" spc="15" dirty="0">
                <a:solidFill>
                  <a:srgbClr val="4D4E4E"/>
                </a:solidFill>
                <a:latin typeface="Arial"/>
                <a:cs typeface="Arial"/>
              </a:rPr>
              <a:t>Funnel</a:t>
            </a:r>
            <a:endParaRPr sz="150">
              <a:latin typeface="Arial"/>
              <a:cs typeface="Arial"/>
            </a:endParaRPr>
          </a:p>
        </p:txBody>
      </p:sp>
      <p:sp>
        <p:nvSpPr>
          <p:cNvPr id="9" name="object 9"/>
          <p:cNvSpPr/>
          <p:nvPr/>
        </p:nvSpPr>
        <p:spPr>
          <a:xfrm>
            <a:off x="7291489" y="5589054"/>
            <a:ext cx="52705" cy="18415"/>
          </a:xfrm>
          <a:custGeom>
            <a:avLst/>
            <a:gdLst/>
            <a:ahLst/>
            <a:cxnLst/>
            <a:rect l="l" t="t" r="r" b="b"/>
            <a:pathLst>
              <a:path w="52704" h="18414">
                <a:moveTo>
                  <a:pt x="52692" y="18237"/>
                </a:moveTo>
                <a:lnTo>
                  <a:pt x="0" y="18237"/>
                </a:lnTo>
                <a:lnTo>
                  <a:pt x="0" y="0"/>
                </a:lnTo>
                <a:lnTo>
                  <a:pt x="52692" y="0"/>
                </a:lnTo>
                <a:lnTo>
                  <a:pt x="52692" y="18237"/>
                </a:lnTo>
                <a:close/>
              </a:path>
            </a:pathLst>
          </a:custGeom>
          <a:solidFill>
            <a:srgbClr val="143757"/>
          </a:solidFill>
        </p:spPr>
        <p:txBody>
          <a:bodyPr wrap="square" lIns="0" tIns="0" rIns="0" bIns="0" rtlCol="0"/>
          <a:lstStyle/>
          <a:p>
            <a:endParaRPr/>
          </a:p>
        </p:txBody>
      </p:sp>
      <p:sp>
        <p:nvSpPr>
          <p:cNvPr id="10" name="object 10"/>
          <p:cNvSpPr/>
          <p:nvPr/>
        </p:nvSpPr>
        <p:spPr>
          <a:xfrm>
            <a:off x="7488084" y="5589054"/>
            <a:ext cx="52705" cy="18415"/>
          </a:xfrm>
          <a:custGeom>
            <a:avLst/>
            <a:gdLst/>
            <a:ahLst/>
            <a:cxnLst/>
            <a:rect l="l" t="t" r="r" b="b"/>
            <a:pathLst>
              <a:path w="52704" h="18414">
                <a:moveTo>
                  <a:pt x="52692" y="18237"/>
                </a:moveTo>
                <a:lnTo>
                  <a:pt x="0" y="18237"/>
                </a:lnTo>
                <a:lnTo>
                  <a:pt x="0" y="0"/>
                </a:lnTo>
                <a:lnTo>
                  <a:pt x="52692" y="0"/>
                </a:lnTo>
                <a:lnTo>
                  <a:pt x="52692" y="18237"/>
                </a:lnTo>
                <a:close/>
              </a:path>
            </a:pathLst>
          </a:custGeom>
          <a:solidFill>
            <a:srgbClr val="F27374"/>
          </a:solidFill>
        </p:spPr>
        <p:txBody>
          <a:bodyPr wrap="square" lIns="0" tIns="0" rIns="0" bIns="0" rtlCol="0"/>
          <a:lstStyle/>
          <a:p>
            <a:endParaRPr/>
          </a:p>
        </p:txBody>
      </p:sp>
      <p:sp>
        <p:nvSpPr>
          <p:cNvPr id="11" name="object 11"/>
          <p:cNvSpPr/>
          <p:nvPr/>
        </p:nvSpPr>
        <p:spPr>
          <a:xfrm>
            <a:off x="7291489" y="5621477"/>
            <a:ext cx="52705" cy="18415"/>
          </a:xfrm>
          <a:custGeom>
            <a:avLst/>
            <a:gdLst/>
            <a:ahLst/>
            <a:cxnLst/>
            <a:rect l="l" t="t" r="r" b="b"/>
            <a:pathLst>
              <a:path w="52704" h="18414">
                <a:moveTo>
                  <a:pt x="52692" y="18237"/>
                </a:moveTo>
                <a:lnTo>
                  <a:pt x="0" y="18237"/>
                </a:lnTo>
                <a:lnTo>
                  <a:pt x="0" y="0"/>
                </a:lnTo>
                <a:lnTo>
                  <a:pt x="52692" y="0"/>
                </a:lnTo>
                <a:lnTo>
                  <a:pt x="52692" y="18237"/>
                </a:lnTo>
                <a:close/>
              </a:path>
            </a:pathLst>
          </a:custGeom>
          <a:solidFill>
            <a:srgbClr val="2C7EC2"/>
          </a:solidFill>
        </p:spPr>
        <p:txBody>
          <a:bodyPr wrap="square" lIns="0" tIns="0" rIns="0" bIns="0" rtlCol="0"/>
          <a:lstStyle/>
          <a:p>
            <a:endParaRPr/>
          </a:p>
        </p:txBody>
      </p:sp>
      <p:sp>
        <p:nvSpPr>
          <p:cNvPr id="12" name="object 12"/>
          <p:cNvSpPr/>
          <p:nvPr/>
        </p:nvSpPr>
        <p:spPr>
          <a:xfrm>
            <a:off x="7488084" y="5621477"/>
            <a:ext cx="52705" cy="18415"/>
          </a:xfrm>
          <a:custGeom>
            <a:avLst/>
            <a:gdLst/>
            <a:ahLst/>
            <a:cxnLst/>
            <a:rect l="l" t="t" r="r" b="b"/>
            <a:pathLst>
              <a:path w="52704" h="18414">
                <a:moveTo>
                  <a:pt x="52692" y="18237"/>
                </a:moveTo>
                <a:lnTo>
                  <a:pt x="0" y="18237"/>
                </a:lnTo>
                <a:lnTo>
                  <a:pt x="0" y="0"/>
                </a:lnTo>
                <a:lnTo>
                  <a:pt x="52692" y="0"/>
                </a:lnTo>
                <a:lnTo>
                  <a:pt x="52692" y="18237"/>
                </a:lnTo>
                <a:close/>
              </a:path>
            </a:pathLst>
          </a:custGeom>
          <a:solidFill>
            <a:srgbClr val="80C46B"/>
          </a:solidFill>
        </p:spPr>
        <p:txBody>
          <a:bodyPr wrap="square" lIns="0" tIns="0" rIns="0" bIns="0" rtlCol="0"/>
          <a:lstStyle/>
          <a:p>
            <a:endParaRPr/>
          </a:p>
        </p:txBody>
      </p:sp>
      <p:sp>
        <p:nvSpPr>
          <p:cNvPr id="13" name="object 13"/>
          <p:cNvSpPr txBox="1"/>
          <p:nvPr/>
        </p:nvSpPr>
        <p:spPr>
          <a:xfrm>
            <a:off x="7342625" y="5562564"/>
            <a:ext cx="268605" cy="90805"/>
          </a:xfrm>
          <a:prstGeom prst="rect">
            <a:avLst/>
          </a:prstGeom>
        </p:spPr>
        <p:txBody>
          <a:bodyPr vert="horz" wrap="square" lIns="0" tIns="6985" rIns="0" bIns="0" rtlCol="0">
            <a:spAutoFit/>
          </a:bodyPr>
          <a:lstStyle/>
          <a:p>
            <a:pPr>
              <a:lnSpc>
                <a:spcPct val="100000"/>
              </a:lnSpc>
              <a:spcBef>
                <a:spcPts val="55"/>
              </a:spcBef>
            </a:pPr>
            <a:endParaRPr sz="150">
              <a:latin typeface="Times New Roman"/>
              <a:cs typeface="Times New Roman"/>
            </a:endParaRPr>
          </a:p>
          <a:p>
            <a:pPr marL="13335">
              <a:lnSpc>
                <a:spcPct val="100000"/>
              </a:lnSpc>
            </a:pPr>
            <a:r>
              <a:rPr sz="100" spc="10" dirty="0">
                <a:solidFill>
                  <a:srgbClr val="4D4E4E"/>
                </a:solidFill>
                <a:latin typeface="Arial Black"/>
                <a:cs typeface="Arial Black"/>
              </a:rPr>
              <a:t>Customers                  </a:t>
            </a:r>
            <a:r>
              <a:rPr sz="100" spc="5" dirty="0">
                <a:solidFill>
                  <a:srgbClr val="4D4E4E"/>
                </a:solidFill>
                <a:latin typeface="Arial Black"/>
                <a:cs typeface="Arial Black"/>
              </a:rPr>
              <a:t>Appts</a:t>
            </a:r>
            <a:endParaRPr sz="100">
              <a:latin typeface="Arial Black"/>
              <a:cs typeface="Arial Black"/>
            </a:endParaRPr>
          </a:p>
          <a:p>
            <a:pPr marL="12700">
              <a:lnSpc>
                <a:spcPct val="100000"/>
              </a:lnSpc>
              <a:spcBef>
                <a:spcPts val="135"/>
              </a:spcBef>
            </a:pPr>
            <a:r>
              <a:rPr sz="100" spc="5" dirty="0">
                <a:solidFill>
                  <a:srgbClr val="4D4E4E"/>
                </a:solidFill>
                <a:latin typeface="Arial Black"/>
                <a:cs typeface="Arial Black"/>
              </a:rPr>
              <a:t>Contacted                     </a:t>
            </a:r>
            <a:r>
              <a:rPr sz="100" spc="10" dirty="0">
                <a:solidFill>
                  <a:srgbClr val="4D4E4E"/>
                </a:solidFill>
                <a:latin typeface="Arial Black"/>
                <a:cs typeface="Arial Black"/>
              </a:rPr>
              <a:t> </a:t>
            </a:r>
            <a:r>
              <a:rPr sz="100" spc="5" dirty="0">
                <a:solidFill>
                  <a:srgbClr val="4D4E4E"/>
                </a:solidFill>
                <a:latin typeface="Arial Black"/>
                <a:cs typeface="Arial Black"/>
              </a:rPr>
              <a:t>Sold</a:t>
            </a:r>
            <a:endParaRPr sz="100">
              <a:latin typeface="Arial Black"/>
              <a:cs typeface="Arial Black"/>
            </a:endParaRPr>
          </a:p>
        </p:txBody>
      </p:sp>
      <p:sp>
        <p:nvSpPr>
          <p:cNvPr id="14" name="object 14"/>
          <p:cNvSpPr txBox="1"/>
          <p:nvPr/>
        </p:nvSpPr>
        <p:spPr>
          <a:xfrm>
            <a:off x="7437349" y="5498836"/>
            <a:ext cx="224154" cy="46990"/>
          </a:xfrm>
          <a:prstGeom prst="rect">
            <a:avLst/>
          </a:prstGeom>
        </p:spPr>
        <p:txBody>
          <a:bodyPr vert="horz" wrap="square" lIns="0" tIns="17145" rIns="0" bIns="0" rtlCol="0">
            <a:spAutoFit/>
          </a:bodyPr>
          <a:lstStyle/>
          <a:p>
            <a:pPr marL="12700">
              <a:lnSpc>
                <a:spcPct val="100000"/>
              </a:lnSpc>
              <a:spcBef>
                <a:spcPts val="135"/>
              </a:spcBef>
              <a:tabLst>
                <a:tab pos="154940" algn="l"/>
              </a:tabLst>
            </a:pPr>
            <a:r>
              <a:rPr sz="100" b="1" u="sng" spc="5" dirty="0">
                <a:solidFill>
                  <a:srgbClr val="4D4E4E"/>
                </a:solidFill>
                <a:uFill>
                  <a:solidFill>
                    <a:srgbClr val="4D4E4E"/>
                  </a:solidFill>
                </a:uFill>
                <a:latin typeface="Arial"/>
                <a:cs typeface="Arial"/>
              </a:rPr>
              <a:t> 	</a:t>
            </a:r>
            <a:r>
              <a:rPr sz="100" b="1" spc="5" dirty="0">
                <a:solidFill>
                  <a:srgbClr val="4D4E4E"/>
                </a:solidFill>
                <a:latin typeface="Arial"/>
                <a:cs typeface="Arial"/>
              </a:rPr>
              <a:t>    </a:t>
            </a:r>
            <a:r>
              <a:rPr sz="100" b="1" spc="-10" dirty="0">
                <a:solidFill>
                  <a:srgbClr val="4D4E4E"/>
                </a:solidFill>
                <a:latin typeface="Arial"/>
                <a:cs typeface="Arial"/>
              </a:rPr>
              <a:t> </a:t>
            </a:r>
            <a:r>
              <a:rPr sz="100" b="1" spc="20" dirty="0">
                <a:solidFill>
                  <a:srgbClr val="4D4E4E"/>
                </a:solidFill>
                <a:latin typeface="Arial"/>
                <a:cs typeface="Arial"/>
              </a:rPr>
              <a:t>1761</a:t>
            </a:r>
            <a:endParaRPr sz="100">
              <a:latin typeface="Arial"/>
              <a:cs typeface="Arial"/>
            </a:endParaRPr>
          </a:p>
        </p:txBody>
      </p:sp>
      <p:sp>
        <p:nvSpPr>
          <p:cNvPr id="15" name="object 15"/>
          <p:cNvSpPr txBox="1"/>
          <p:nvPr/>
        </p:nvSpPr>
        <p:spPr>
          <a:xfrm>
            <a:off x="7437880" y="5442578"/>
            <a:ext cx="223520" cy="46355"/>
          </a:xfrm>
          <a:prstGeom prst="rect">
            <a:avLst/>
          </a:prstGeom>
        </p:spPr>
        <p:txBody>
          <a:bodyPr vert="horz" wrap="square" lIns="0" tIns="17145" rIns="0" bIns="0" rtlCol="0">
            <a:spAutoFit/>
          </a:bodyPr>
          <a:lstStyle/>
          <a:p>
            <a:pPr marL="12700">
              <a:lnSpc>
                <a:spcPct val="100000"/>
              </a:lnSpc>
              <a:spcBef>
                <a:spcPts val="135"/>
              </a:spcBef>
              <a:tabLst>
                <a:tab pos="152400" algn="l"/>
              </a:tabLst>
            </a:pPr>
            <a:r>
              <a:rPr sz="100" b="1" u="sng" spc="5" dirty="0">
                <a:solidFill>
                  <a:srgbClr val="4D4E4E"/>
                </a:solidFill>
                <a:uFill>
                  <a:solidFill>
                    <a:srgbClr val="4D4E4E"/>
                  </a:solidFill>
                </a:uFill>
                <a:latin typeface="Arial"/>
                <a:cs typeface="Arial"/>
              </a:rPr>
              <a:t> 	</a:t>
            </a:r>
            <a:r>
              <a:rPr sz="100" b="1" spc="5" dirty="0">
                <a:solidFill>
                  <a:srgbClr val="4D4E4E"/>
                </a:solidFill>
                <a:latin typeface="Arial"/>
                <a:cs typeface="Arial"/>
              </a:rPr>
              <a:t>     </a:t>
            </a:r>
            <a:r>
              <a:rPr sz="100" b="1" spc="20" dirty="0">
                <a:solidFill>
                  <a:srgbClr val="4D4E4E"/>
                </a:solidFill>
                <a:latin typeface="Arial"/>
                <a:cs typeface="Arial"/>
              </a:rPr>
              <a:t>4872</a:t>
            </a:r>
            <a:endParaRPr sz="100">
              <a:latin typeface="Arial"/>
              <a:cs typeface="Arial"/>
            </a:endParaRPr>
          </a:p>
        </p:txBody>
      </p:sp>
      <p:sp>
        <p:nvSpPr>
          <p:cNvPr id="16" name="object 16"/>
          <p:cNvSpPr txBox="1"/>
          <p:nvPr/>
        </p:nvSpPr>
        <p:spPr>
          <a:xfrm>
            <a:off x="7460867" y="5371640"/>
            <a:ext cx="200660" cy="46355"/>
          </a:xfrm>
          <a:prstGeom prst="rect">
            <a:avLst/>
          </a:prstGeom>
        </p:spPr>
        <p:txBody>
          <a:bodyPr vert="horz" wrap="square" lIns="0" tIns="17145" rIns="0" bIns="0" rtlCol="0">
            <a:spAutoFit/>
          </a:bodyPr>
          <a:lstStyle/>
          <a:p>
            <a:pPr marL="12700">
              <a:lnSpc>
                <a:spcPct val="100000"/>
              </a:lnSpc>
              <a:spcBef>
                <a:spcPts val="135"/>
              </a:spcBef>
            </a:pPr>
            <a:r>
              <a:rPr sz="100" b="1" u="sng" spc="5" dirty="0">
                <a:solidFill>
                  <a:srgbClr val="4D4E4E"/>
                </a:solidFill>
                <a:uFill>
                  <a:solidFill>
                    <a:srgbClr val="4D4E4E"/>
                  </a:solidFill>
                </a:uFill>
                <a:latin typeface="Arial"/>
                <a:cs typeface="Arial"/>
              </a:rPr>
              <a:t>                                </a:t>
            </a:r>
            <a:r>
              <a:rPr sz="100" b="1" u="sng" spc="-5" dirty="0">
                <a:solidFill>
                  <a:srgbClr val="4D4E4E"/>
                </a:solidFill>
                <a:uFill>
                  <a:solidFill>
                    <a:srgbClr val="4D4E4E"/>
                  </a:solidFill>
                </a:uFill>
                <a:latin typeface="Arial"/>
                <a:cs typeface="Arial"/>
              </a:rPr>
              <a:t> </a:t>
            </a:r>
            <a:r>
              <a:rPr sz="100" b="1" dirty="0">
                <a:solidFill>
                  <a:srgbClr val="4D4E4E"/>
                </a:solidFill>
                <a:latin typeface="Arial"/>
                <a:cs typeface="Arial"/>
              </a:rPr>
              <a:t> </a:t>
            </a:r>
            <a:r>
              <a:rPr sz="100" b="1" spc="10" dirty="0">
                <a:solidFill>
                  <a:srgbClr val="4D4E4E"/>
                </a:solidFill>
                <a:latin typeface="Arial"/>
                <a:cs typeface="Arial"/>
              </a:rPr>
              <a:t> </a:t>
            </a:r>
            <a:r>
              <a:rPr sz="100" b="1" spc="20" dirty="0">
                <a:solidFill>
                  <a:srgbClr val="4D4E4E"/>
                </a:solidFill>
                <a:latin typeface="Arial"/>
                <a:cs typeface="Arial"/>
              </a:rPr>
              <a:t>11071</a:t>
            </a:r>
            <a:endParaRPr sz="100">
              <a:latin typeface="Arial"/>
              <a:cs typeface="Arial"/>
            </a:endParaRPr>
          </a:p>
        </p:txBody>
      </p:sp>
      <p:sp>
        <p:nvSpPr>
          <p:cNvPr id="17" name="object 17"/>
          <p:cNvSpPr txBox="1"/>
          <p:nvPr/>
        </p:nvSpPr>
        <p:spPr>
          <a:xfrm>
            <a:off x="7496487" y="5298676"/>
            <a:ext cx="164465" cy="46355"/>
          </a:xfrm>
          <a:prstGeom prst="rect">
            <a:avLst/>
          </a:prstGeom>
        </p:spPr>
        <p:txBody>
          <a:bodyPr vert="horz" wrap="square" lIns="0" tIns="17145" rIns="0" bIns="0" rtlCol="0">
            <a:spAutoFit/>
          </a:bodyPr>
          <a:lstStyle/>
          <a:p>
            <a:pPr marL="12700">
              <a:lnSpc>
                <a:spcPct val="100000"/>
              </a:lnSpc>
              <a:spcBef>
                <a:spcPts val="135"/>
              </a:spcBef>
            </a:pPr>
            <a:r>
              <a:rPr sz="100" b="1" u="sng" spc="5" dirty="0">
                <a:solidFill>
                  <a:srgbClr val="4D4E4E"/>
                </a:solidFill>
                <a:uFill>
                  <a:solidFill>
                    <a:srgbClr val="4D4E4E"/>
                  </a:solidFill>
                </a:uFill>
                <a:latin typeface="Arial"/>
                <a:cs typeface="Arial"/>
              </a:rPr>
              <a:t>                       </a:t>
            </a:r>
            <a:r>
              <a:rPr sz="100" b="1" spc="5" dirty="0">
                <a:solidFill>
                  <a:srgbClr val="4D4E4E"/>
                </a:solidFill>
                <a:latin typeface="Arial"/>
                <a:cs typeface="Arial"/>
              </a:rPr>
              <a:t>  </a:t>
            </a:r>
            <a:r>
              <a:rPr sz="100" b="1" spc="20" dirty="0">
                <a:solidFill>
                  <a:srgbClr val="4D4E4E"/>
                </a:solidFill>
                <a:latin typeface="Arial"/>
                <a:cs typeface="Arial"/>
              </a:rPr>
              <a:t>17673</a:t>
            </a:r>
            <a:endParaRPr sz="100">
              <a:latin typeface="Arial"/>
              <a:cs typeface="Arial"/>
            </a:endParaRPr>
          </a:p>
        </p:txBody>
      </p:sp>
      <p:sp>
        <p:nvSpPr>
          <p:cNvPr id="18" name="object 18"/>
          <p:cNvSpPr/>
          <p:nvPr/>
        </p:nvSpPr>
        <p:spPr>
          <a:xfrm>
            <a:off x="7429903" y="5507213"/>
            <a:ext cx="41910" cy="32384"/>
          </a:xfrm>
          <a:custGeom>
            <a:avLst/>
            <a:gdLst/>
            <a:ahLst/>
            <a:cxnLst/>
            <a:rect l="l" t="t" r="r" b="b"/>
            <a:pathLst>
              <a:path w="41909" h="32385">
                <a:moveTo>
                  <a:pt x="41363" y="0"/>
                </a:moveTo>
                <a:lnTo>
                  <a:pt x="0" y="0"/>
                </a:lnTo>
                <a:lnTo>
                  <a:pt x="1432" y="7948"/>
                </a:lnTo>
                <a:lnTo>
                  <a:pt x="2497" y="15822"/>
                </a:lnTo>
                <a:lnTo>
                  <a:pt x="3173" y="23608"/>
                </a:lnTo>
                <a:lnTo>
                  <a:pt x="3441" y="31292"/>
                </a:lnTo>
                <a:lnTo>
                  <a:pt x="3898" y="32169"/>
                </a:lnTo>
                <a:lnTo>
                  <a:pt x="37465" y="32169"/>
                </a:lnTo>
                <a:lnTo>
                  <a:pt x="37922" y="31292"/>
                </a:lnTo>
                <a:lnTo>
                  <a:pt x="38183" y="23608"/>
                </a:lnTo>
                <a:lnTo>
                  <a:pt x="38857" y="15822"/>
                </a:lnTo>
                <a:lnTo>
                  <a:pt x="39924" y="7948"/>
                </a:lnTo>
                <a:lnTo>
                  <a:pt x="41363" y="0"/>
                </a:lnTo>
                <a:close/>
              </a:path>
            </a:pathLst>
          </a:custGeom>
          <a:solidFill>
            <a:srgbClr val="81C56A"/>
          </a:solidFill>
        </p:spPr>
        <p:txBody>
          <a:bodyPr wrap="square" lIns="0" tIns="0" rIns="0" bIns="0" rtlCol="0"/>
          <a:lstStyle/>
          <a:p>
            <a:endParaRPr/>
          </a:p>
        </p:txBody>
      </p:sp>
      <p:sp>
        <p:nvSpPr>
          <p:cNvPr id="19" name="object 19"/>
          <p:cNvSpPr/>
          <p:nvPr/>
        </p:nvSpPr>
        <p:spPr>
          <a:xfrm>
            <a:off x="7404638" y="5436530"/>
            <a:ext cx="92075" cy="60960"/>
          </a:xfrm>
          <a:custGeom>
            <a:avLst/>
            <a:gdLst/>
            <a:ahLst/>
            <a:cxnLst/>
            <a:rect l="l" t="t" r="r" b="b"/>
            <a:pathLst>
              <a:path w="92075" h="60960">
                <a:moveTo>
                  <a:pt x="91897" y="0"/>
                </a:moveTo>
                <a:lnTo>
                  <a:pt x="0" y="0"/>
                </a:lnTo>
                <a:lnTo>
                  <a:pt x="6973" y="15038"/>
                </a:lnTo>
                <a:lnTo>
                  <a:pt x="13214" y="30205"/>
                </a:lnTo>
                <a:lnTo>
                  <a:pt x="18588" y="45407"/>
                </a:lnTo>
                <a:lnTo>
                  <a:pt x="22961" y="60553"/>
                </a:lnTo>
                <a:lnTo>
                  <a:pt x="68935" y="60553"/>
                </a:lnTo>
                <a:lnTo>
                  <a:pt x="73303" y="45407"/>
                </a:lnTo>
                <a:lnTo>
                  <a:pt x="78678" y="30205"/>
                </a:lnTo>
                <a:lnTo>
                  <a:pt x="84921" y="15038"/>
                </a:lnTo>
                <a:lnTo>
                  <a:pt x="91897" y="0"/>
                </a:lnTo>
                <a:close/>
              </a:path>
            </a:pathLst>
          </a:custGeom>
          <a:solidFill>
            <a:srgbClr val="F27374"/>
          </a:solidFill>
        </p:spPr>
        <p:txBody>
          <a:bodyPr wrap="square" lIns="0" tIns="0" rIns="0" bIns="0" rtlCol="0"/>
          <a:lstStyle/>
          <a:p>
            <a:endParaRPr/>
          </a:p>
        </p:txBody>
      </p:sp>
      <p:sp>
        <p:nvSpPr>
          <p:cNvPr id="20" name="object 20"/>
          <p:cNvSpPr/>
          <p:nvPr/>
        </p:nvSpPr>
        <p:spPr>
          <a:xfrm>
            <a:off x="7363066" y="5365846"/>
            <a:ext cx="175260" cy="60960"/>
          </a:xfrm>
          <a:custGeom>
            <a:avLst/>
            <a:gdLst/>
            <a:ahLst/>
            <a:cxnLst/>
            <a:rect l="l" t="t" r="r" b="b"/>
            <a:pathLst>
              <a:path w="175259" h="60960">
                <a:moveTo>
                  <a:pt x="175031" y="0"/>
                </a:moveTo>
                <a:lnTo>
                  <a:pt x="0" y="0"/>
                </a:lnTo>
                <a:lnTo>
                  <a:pt x="9402" y="14203"/>
                </a:lnTo>
                <a:lnTo>
                  <a:pt x="18730" y="29109"/>
                </a:lnTo>
                <a:lnTo>
                  <a:pt x="27808" y="44600"/>
                </a:lnTo>
                <a:lnTo>
                  <a:pt x="36461" y="60553"/>
                </a:lnTo>
                <a:lnTo>
                  <a:pt x="138569" y="60553"/>
                </a:lnTo>
                <a:lnTo>
                  <a:pt x="147222" y="44600"/>
                </a:lnTo>
                <a:lnTo>
                  <a:pt x="156300" y="29109"/>
                </a:lnTo>
                <a:lnTo>
                  <a:pt x="165628" y="14203"/>
                </a:lnTo>
                <a:lnTo>
                  <a:pt x="175031" y="0"/>
                </a:lnTo>
                <a:close/>
              </a:path>
            </a:pathLst>
          </a:custGeom>
          <a:solidFill>
            <a:srgbClr val="2C7EC2"/>
          </a:solidFill>
        </p:spPr>
        <p:txBody>
          <a:bodyPr wrap="square" lIns="0" tIns="0" rIns="0" bIns="0" rtlCol="0"/>
          <a:lstStyle/>
          <a:p>
            <a:endParaRPr/>
          </a:p>
        </p:txBody>
      </p:sp>
      <p:sp>
        <p:nvSpPr>
          <p:cNvPr id="21" name="object 21"/>
          <p:cNvSpPr/>
          <p:nvPr/>
        </p:nvSpPr>
        <p:spPr>
          <a:xfrm>
            <a:off x="7304099" y="5289589"/>
            <a:ext cx="293370" cy="66675"/>
          </a:xfrm>
          <a:custGeom>
            <a:avLst/>
            <a:gdLst/>
            <a:ahLst/>
            <a:cxnLst/>
            <a:rect l="l" t="t" r="r" b="b"/>
            <a:pathLst>
              <a:path w="293370" h="66675">
                <a:moveTo>
                  <a:pt x="292976" y="0"/>
                </a:moveTo>
                <a:lnTo>
                  <a:pt x="0" y="0"/>
                </a:lnTo>
                <a:lnTo>
                  <a:pt x="5964" y="6830"/>
                </a:lnTo>
                <a:lnTo>
                  <a:pt x="17664" y="20848"/>
                </a:lnTo>
                <a:lnTo>
                  <a:pt x="33523" y="40974"/>
                </a:lnTo>
                <a:lnTo>
                  <a:pt x="51968" y="66128"/>
                </a:lnTo>
                <a:lnTo>
                  <a:pt x="241007" y="66128"/>
                </a:lnTo>
                <a:lnTo>
                  <a:pt x="259450" y="40974"/>
                </a:lnTo>
                <a:lnTo>
                  <a:pt x="275307" y="20848"/>
                </a:lnTo>
                <a:lnTo>
                  <a:pt x="287006" y="6830"/>
                </a:lnTo>
                <a:lnTo>
                  <a:pt x="292976" y="0"/>
                </a:lnTo>
                <a:close/>
              </a:path>
            </a:pathLst>
          </a:custGeom>
          <a:solidFill>
            <a:srgbClr val="143757"/>
          </a:solidFill>
        </p:spPr>
        <p:txBody>
          <a:bodyPr wrap="square" lIns="0" tIns="0" rIns="0" bIns="0" rtlCol="0"/>
          <a:lstStyle/>
          <a:p>
            <a:endParaRPr/>
          </a:p>
        </p:txBody>
      </p:sp>
      <p:sp>
        <p:nvSpPr>
          <p:cNvPr id="22" name="object 22"/>
          <p:cNvSpPr/>
          <p:nvPr/>
        </p:nvSpPr>
        <p:spPr>
          <a:xfrm>
            <a:off x="7697495" y="5189766"/>
            <a:ext cx="462280" cy="473709"/>
          </a:xfrm>
          <a:custGeom>
            <a:avLst/>
            <a:gdLst/>
            <a:ahLst/>
            <a:cxnLst/>
            <a:rect l="l" t="t" r="r" b="b"/>
            <a:pathLst>
              <a:path w="462279" h="473710">
                <a:moveTo>
                  <a:pt x="461759" y="473659"/>
                </a:moveTo>
                <a:lnTo>
                  <a:pt x="0" y="473659"/>
                </a:lnTo>
                <a:lnTo>
                  <a:pt x="0" y="0"/>
                </a:lnTo>
                <a:lnTo>
                  <a:pt x="461759" y="0"/>
                </a:lnTo>
                <a:lnTo>
                  <a:pt x="461759" y="473659"/>
                </a:lnTo>
                <a:close/>
              </a:path>
            </a:pathLst>
          </a:custGeom>
          <a:solidFill>
            <a:srgbClr val="F2F2F2"/>
          </a:solidFill>
        </p:spPr>
        <p:txBody>
          <a:bodyPr wrap="square" lIns="0" tIns="0" rIns="0" bIns="0" rtlCol="0"/>
          <a:lstStyle/>
          <a:p>
            <a:endParaRPr/>
          </a:p>
        </p:txBody>
      </p:sp>
      <p:sp>
        <p:nvSpPr>
          <p:cNvPr id="23" name="object 23"/>
          <p:cNvSpPr/>
          <p:nvPr/>
        </p:nvSpPr>
        <p:spPr>
          <a:xfrm>
            <a:off x="7697851" y="5190781"/>
            <a:ext cx="462280" cy="50800"/>
          </a:xfrm>
          <a:custGeom>
            <a:avLst/>
            <a:gdLst/>
            <a:ahLst/>
            <a:cxnLst/>
            <a:rect l="l" t="t" r="r" b="b"/>
            <a:pathLst>
              <a:path w="462279" h="50800">
                <a:moveTo>
                  <a:pt x="0" y="50673"/>
                </a:moveTo>
                <a:lnTo>
                  <a:pt x="462102" y="50673"/>
                </a:lnTo>
                <a:lnTo>
                  <a:pt x="462102" y="0"/>
                </a:lnTo>
                <a:lnTo>
                  <a:pt x="0" y="0"/>
                </a:lnTo>
                <a:lnTo>
                  <a:pt x="0" y="50673"/>
                </a:lnTo>
                <a:close/>
              </a:path>
            </a:pathLst>
          </a:custGeom>
          <a:solidFill>
            <a:srgbClr val="CBCBCA"/>
          </a:solidFill>
        </p:spPr>
        <p:txBody>
          <a:bodyPr wrap="square" lIns="0" tIns="0" rIns="0" bIns="0" rtlCol="0"/>
          <a:lstStyle/>
          <a:p>
            <a:endParaRPr/>
          </a:p>
        </p:txBody>
      </p:sp>
      <p:sp>
        <p:nvSpPr>
          <p:cNvPr id="24" name="object 24"/>
          <p:cNvSpPr txBox="1"/>
          <p:nvPr/>
        </p:nvSpPr>
        <p:spPr>
          <a:xfrm>
            <a:off x="7697312" y="5189230"/>
            <a:ext cx="243840" cy="52705"/>
          </a:xfrm>
          <a:prstGeom prst="rect">
            <a:avLst/>
          </a:prstGeom>
        </p:spPr>
        <p:txBody>
          <a:bodyPr vert="horz" wrap="square" lIns="0" tIns="15875" rIns="0" bIns="0" rtlCol="0">
            <a:spAutoFit/>
          </a:bodyPr>
          <a:lstStyle/>
          <a:p>
            <a:pPr marL="12700">
              <a:lnSpc>
                <a:spcPct val="100000"/>
              </a:lnSpc>
              <a:spcBef>
                <a:spcPts val="125"/>
              </a:spcBef>
            </a:pPr>
            <a:r>
              <a:rPr sz="150" b="1" spc="15" dirty="0">
                <a:solidFill>
                  <a:srgbClr val="4D4E4E"/>
                </a:solidFill>
                <a:latin typeface="Arial"/>
                <a:cs typeface="Arial"/>
              </a:rPr>
              <a:t>Total</a:t>
            </a:r>
            <a:r>
              <a:rPr sz="150" b="1" spc="-10" dirty="0">
                <a:solidFill>
                  <a:srgbClr val="4D4E4E"/>
                </a:solidFill>
                <a:latin typeface="Arial"/>
                <a:cs typeface="Arial"/>
              </a:rPr>
              <a:t> </a:t>
            </a:r>
            <a:r>
              <a:rPr sz="150" b="1" spc="10" dirty="0">
                <a:solidFill>
                  <a:srgbClr val="4D4E4E"/>
                </a:solidFill>
                <a:latin typeface="Arial"/>
                <a:cs typeface="Arial"/>
              </a:rPr>
              <a:t>Leads</a:t>
            </a:r>
            <a:r>
              <a:rPr sz="150" b="1" spc="-10" dirty="0">
                <a:solidFill>
                  <a:srgbClr val="4D4E4E"/>
                </a:solidFill>
                <a:latin typeface="Arial"/>
                <a:cs typeface="Arial"/>
              </a:rPr>
              <a:t> </a:t>
            </a:r>
            <a:r>
              <a:rPr sz="150" b="1" spc="15" dirty="0">
                <a:solidFill>
                  <a:srgbClr val="4D4E4E"/>
                </a:solidFill>
                <a:latin typeface="Arial"/>
                <a:cs typeface="Arial"/>
              </a:rPr>
              <a:t>by</a:t>
            </a:r>
            <a:r>
              <a:rPr sz="150" b="1" spc="-10" dirty="0">
                <a:solidFill>
                  <a:srgbClr val="4D4E4E"/>
                </a:solidFill>
                <a:latin typeface="Arial"/>
                <a:cs typeface="Arial"/>
              </a:rPr>
              <a:t> </a:t>
            </a:r>
            <a:r>
              <a:rPr sz="150" b="1" spc="15" dirty="0">
                <a:solidFill>
                  <a:srgbClr val="4D4E4E"/>
                </a:solidFill>
                <a:latin typeface="Arial"/>
                <a:cs typeface="Arial"/>
              </a:rPr>
              <a:t>Type</a:t>
            </a:r>
            <a:endParaRPr sz="150">
              <a:latin typeface="Arial"/>
              <a:cs typeface="Arial"/>
            </a:endParaRPr>
          </a:p>
        </p:txBody>
      </p:sp>
      <p:sp>
        <p:nvSpPr>
          <p:cNvPr id="25" name="object 25"/>
          <p:cNvSpPr/>
          <p:nvPr/>
        </p:nvSpPr>
        <p:spPr>
          <a:xfrm>
            <a:off x="7774876" y="5589054"/>
            <a:ext cx="52705" cy="18415"/>
          </a:xfrm>
          <a:custGeom>
            <a:avLst/>
            <a:gdLst/>
            <a:ahLst/>
            <a:cxnLst/>
            <a:rect l="l" t="t" r="r" b="b"/>
            <a:pathLst>
              <a:path w="52704" h="18414">
                <a:moveTo>
                  <a:pt x="52692" y="18237"/>
                </a:moveTo>
                <a:lnTo>
                  <a:pt x="0" y="18237"/>
                </a:lnTo>
                <a:lnTo>
                  <a:pt x="0" y="0"/>
                </a:lnTo>
                <a:lnTo>
                  <a:pt x="52692" y="0"/>
                </a:lnTo>
                <a:lnTo>
                  <a:pt x="52692" y="18237"/>
                </a:lnTo>
                <a:close/>
              </a:path>
            </a:pathLst>
          </a:custGeom>
          <a:solidFill>
            <a:srgbClr val="143757"/>
          </a:solidFill>
        </p:spPr>
        <p:txBody>
          <a:bodyPr wrap="square" lIns="0" tIns="0" rIns="0" bIns="0" rtlCol="0"/>
          <a:lstStyle/>
          <a:p>
            <a:endParaRPr/>
          </a:p>
        </p:txBody>
      </p:sp>
      <p:sp>
        <p:nvSpPr>
          <p:cNvPr id="26" name="object 26"/>
          <p:cNvSpPr/>
          <p:nvPr/>
        </p:nvSpPr>
        <p:spPr>
          <a:xfrm>
            <a:off x="7971472" y="5589054"/>
            <a:ext cx="52705" cy="18415"/>
          </a:xfrm>
          <a:custGeom>
            <a:avLst/>
            <a:gdLst/>
            <a:ahLst/>
            <a:cxnLst/>
            <a:rect l="l" t="t" r="r" b="b"/>
            <a:pathLst>
              <a:path w="52704" h="18414">
                <a:moveTo>
                  <a:pt x="52692" y="18237"/>
                </a:moveTo>
                <a:lnTo>
                  <a:pt x="0" y="18237"/>
                </a:lnTo>
                <a:lnTo>
                  <a:pt x="0" y="0"/>
                </a:lnTo>
                <a:lnTo>
                  <a:pt x="52692" y="0"/>
                </a:lnTo>
                <a:lnTo>
                  <a:pt x="52692" y="18237"/>
                </a:lnTo>
                <a:close/>
              </a:path>
            </a:pathLst>
          </a:custGeom>
          <a:solidFill>
            <a:srgbClr val="F27374"/>
          </a:solidFill>
        </p:spPr>
        <p:txBody>
          <a:bodyPr wrap="square" lIns="0" tIns="0" rIns="0" bIns="0" rtlCol="0"/>
          <a:lstStyle/>
          <a:p>
            <a:endParaRPr/>
          </a:p>
        </p:txBody>
      </p:sp>
      <p:sp>
        <p:nvSpPr>
          <p:cNvPr id="27" name="object 27"/>
          <p:cNvSpPr txBox="1"/>
          <p:nvPr/>
        </p:nvSpPr>
        <p:spPr>
          <a:xfrm>
            <a:off x="7827026" y="5574319"/>
            <a:ext cx="255904" cy="46355"/>
          </a:xfrm>
          <a:prstGeom prst="rect">
            <a:avLst/>
          </a:prstGeom>
        </p:spPr>
        <p:txBody>
          <a:bodyPr vert="horz" wrap="square" lIns="0" tIns="17145" rIns="0" bIns="0" rtlCol="0">
            <a:spAutoFit/>
          </a:bodyPr>
          <a:lstStyle/>
          <a:p>
            <a:pPr marL="12700">
              <a:lnSpc>
                <a:spcPct val="100000"/>
              </a:lnSpc>
              <a:spcBef>
                <a:spcPts val="135"/>
              </a:spcBef>
              <a:tabLst>
                <a:tab pos="207645" algn="l"/>
              </a:tabLst>
            </a:pPr>
            <a:r>
              <a:rPr sz="100" dirty="0">
                <a:solidFill>
                  <a:srgbClr val="4D4E4E"/>
                </a:solidFill>
                <a:latin typeface="Arial Black"/>
                <a:cs typeface="Arial Black"/>
              </a:rPr>
              <a:t>Active	</a:t>
            </a:r>
            <a:r>
              <a:rPr sz="100" spc="5" dirty="0">
                <a:solidFill>
                  <a:srgbClr val="4D4E4E"/>
                </a:solidFill>
                <a:latin typeface="Arial Black"/>
                <a:cs typeface="Arial Black"/>
              </a:rPr>
              <a:t>Sold</a:t>
            </a:r>
            <a:endParaRPr sz="100">
              <a:latin typeface="Arial Black"/>
              <a:cs typeface="Arial Black"/>
            </a:endParaRPr>
          </a:p>
        </p:txBody>
      </p:sp>
      <p:sp>
        <p:nvSpPr>
          <p:cNvPr id="28" name="object 28"/>
          <p:cNvSpPr/>
          <p:nvPr/>
        </p:nvSpPr>
        <p:spPr>
          <a:xfrm>
            <a:off x="7774876" y="5621477"/>
            <a:ext cx="52705" cy="18415"/>
          </a:xfrm>
          <a:custGeom>
            <a:avLst/>
            <a:gdLst/>
            <a:ahLst/>
            <a:cxnLst/>
            <a:rect l="l" t="t" r="r" b="b"/>
            <a:pathLst>
              <a:path w="52704" h="18414">
                <a:moveTo>
                  <a:pt x="52692" y="18237"/>
                </a:moveTo>
                <a:lnTo>
                  <a:pt x="0" y="18237"/>
                </a:lnTo>
                <a:lnTo>
                  <a:pt x="0" y="0"/>
                </a:lnTo>
                <a:lnTo>
                  <a:pt x="52692" y="0"/>
                </a:lnTo>
                <a:lnTo>
                  <a:pt x="52692" y="18237"/>
                </a:lnTo>
                <a:close/>
              </a:path>
            </a:pathLst>
          </a:custGeom>
          <a:solidFill>
            <a:srgbClr val="2C7EC2"/>
          </a:solidFill>
        </p:spPr>
        <p:txBody>
          <a:bodyPr wrap="square" lIns="0" tIns="0" rIns="0" bIns="0" rtlCol="0"/>
          <a:lstStyle/>
          <a:p>
            <a:endParaRPr/>
          </a:p>
        </p:txBody>
      </p:sp>
      <p:sp>
        <p:nvSpPr>
          <p:cNvPr id="29" name="object 29"/>
          <p:cNvSpPr/>
          <p:nvPr/>
        </p:nvSpPr>
        <p:spPr>
          <a:xfrm>
            <a:off x="7971472" y="5621477"/>
            <a:ext cx="52705" cy="18415"/>
          </a:xfrm>
          <a:custGeom>
            <a:avLst/>
            <a:gdLst/>
            <a:ahLst/>
            <a:cxnLst/>
            <a:rect l="l" t="t" r="r" b="b"/>
            <a:pathLst>
              <a:path w="52704" h="18414">
                <a:moveTo>
                  <a:pt x="52692" y="18237"/>
                </a:moveTo>
                <a:lnTo>
                  <a:pt x="0" y="18237"/>
                </a:lnTo>
                <a:lnTo>
                  <a:pt x="0" y="0"/>
                </a:lnTo>
                <a:lnTo>
                  <a:pt x="52692" y="0"/>
                </a:lnTo>
                <a:lnTo>
                  <a:pt x="52692" y="18237"/>
                </a:lnTo>
                <a:close/>
              </a:path>
            </a:pathLst>
          </a:custGeom>
          <a:solidFill>
            <a:srgbClr val="80C46B"/>
          </a:solidFill>
        </p:spPr>
        <p:txBody>
          <a:bodyPr wrap="square" lIns="0" tIns="0" rIns="0" bIns="0" rtlCol="0"/>
          <a:lstStyle/>
          <a:p>
            <a:endParaRPr/>
          </a:p>
        </p:txBody>
      </p:sp>
      <p:sp>
        <p:nvSpPr>
          <p:cNvPr id="30" name="object 30"/>
          <p:cNvSpPr txBox="1"/>
          <p:nvPr/>
        </p:nvSpPr>
        <p:spPr>
          <a:xfrm>
            <a:off x="7826013" y="5606747"/>
            <a:ext cx="255904" cy="46355"/>
          </a:xfrm>
          <a:prstGeom prst="rect">
            <a:avLst/>
          </a:prstGeom>
        </p:spPr>
        <p:txBody>
          <a:bodyPr vert="horz" wrap="square" lIns="0" tIns="17145" rIns="0" bIns="0" rtlCol="0">
            <a:spAutoFit/>
          </a:bodyPr>
          <a:lstStyle/>
          <a:p>
            <a:pPr marL="12700">
              <a:lnSpc>
                <a:spcPct val="100000"/>
              </a:lnSpc>
              <a:spcBef>
                <a:spcPts val="135"/>
              </a:spcBef>
              <a:tabLst>
                <a:tab pos="208915" algn="l"/>
              </a:tabLst>
            </a:pPr>
            <a:r>
              <a:rPr sz="100" spc="10" dirty="0">
                <a:solidFill>
                  <a:srgbClr val="4D4E4E"/>
                </a:solidFill>
                <a:latin typeface="Arial Black"/>
                <a:cs typeface="Arial Black"/>
              </a:rPr>
              <a:t>Bad	</a:t>
            </a:r>
            <a:r>
              <a:rPr sz="100" spc="5" dirty="0">
                <a:solidFill>
                  <a:srgbClr val="4D4E4E"/>
                </a:solidFill>
                <a:latin typeface="Arial Black"/>
                <a:cs typeface="Arial Black"/>
              </a:rPr>
              <a:t>Lost</a:t>
            </a:r>
            <a:endParaRPr sz="100">
              <a:latin typeface="Arial Black"/>
              <a:cs typeface="Arial Black"/>
            </a:endParaRPr>
          </a:p>
        </p:txBody>
      </p:sp>
      <p:sp>
        <p:nvSpPr>
          <p:cNvPr id="31" name="object 31"/>
          <p:cNvSpPr/>
          <p:nvPr/>
        </p:nvSpPr>
        <p:spPr>
          <a:xfrm>
            <a:off x="7803240" y="5269688"/>
            <a:ext cx="251325" cy="269707"/>
          </a:xfrm>
          <a:prstGeom prst="rect">
            <a:avLst/>
          </a:prstGeom>
          <a:blipFill>
            <a:blip r:embed="rId4" cstate="print"/>
            <a:stretch>
              <a:fillRect/>
            </a:stretch>
          </a:blipFill>
        </p:spPr>
        <p:txBody>
          <a:bodyPr wrap="square" lIns="0" tIns="0" rIns="0" bIns="0" rtlCol="0"/>
          <a:lstStyle/>
          <a:p>
            <a:endParaRPr/>
          </a:p>
        </p:txBody>
      </p:sp>
      <p:sp>
        <p:nvSpPr>
          <p:cNvPr id="32" name="object 32"/>
          <p:cNvSpPr/>
          <p:nvPr/>
        </p:nvSpPr>
        <p:spPr>
          <a:xfrm>
            <a:off x="8175815" y="5240947"/>
            <a:ext cx="951865" cy="422909"/>
          </a:xfrm>
          <a:custGeom>
            <a:avLst/>
            <a:gdLst/>
            <a:ahLst/>
            <a:cxnLst/>
            <a:rect l="l" t="t" r="r" b="b"/>
            <a:pathLst>
              <a:path w="951865" h="422910">
                <a:moveTo>
                  <a:pt x="0" y="422478"/>
                </a:moveTo>
                <a:lnTo>
                  <a:pt x="951420" y="422478"/>
                </a:lnTo>
                <a:lnTo>
                  <a:pt x="951420" y="0"/>
                </a:lnTo>
                <a:lnTo>
                  <a:pt x="0" y="0"/>
                </a:lnTo>
                <a:lnTo>
                  <a:pt x="0" y="422478"/>
                </a:lnTo>
                <a:close/>
              </a:path>
            </a:pathLst>
          </a:custGeom>
          <a:solidFill>
            <a:srgbClr val="F2F2F2"/>
          </a:solidFill>
        </p:spPr>
        <p:txBody>
          <a:bodyPr wrap="square" lIns="0" tIns="0" rIns="0" bIns="0" rtlCol="0"/>
          <a:lstStyle/>
          <a:p>
            <a:endParaRPr/>
          </a:p>
        </p:txBody>
      </p:sp>
      <p:sp>
        <p:nvSpPr>
          <p:cNvPr id="33" name="object 33"/>
          <p:cNvSpPr/>
          <p:nvPr/>
        </p:nvSpPr>
        <p:spPr>
          <a:xfrm>
            <a:off x="8651646" y="5215102"/>
            <a:ext cx="475615" cy="0"/>
          </a:xfrm>
          <a:custGeom>
            <a:avLst/>
            <a:gdLst/>
            <a:ahLst/>
            <a:cxnLst/>
            <a:rect l="l" t="t" r="r" b="b"/>
            <a:pathLst>
              <a:path w="475615">
                <a:moveTo>
                  <a:pt x="0" y="0"/>
                </a:moveTo>
                <a:lnTo>
                  <a:pt x="475145" y="0"/>
                </a:lnTo>
              </a:path>
            </a:pathLst>
          </a:custGeom>
          <a:ln w="51688">
            <a:solidFill>
              <a:srgbClr val="CBCBCA"/>
            </a:solidFill>
          </a:ln>
        </p:spPr>
        <p:txBody>
          <a:bodyPr wrap="square" lIns="0" tIns="0" rIns="0" bIns="0" rtlCol="0"/>
          <a:lstStyle/>
          <a:p>
            <a:endParaRPr/>
          </a:p>
        </p:txBody>
      </p:sp>
      <p:sp>
        <p:nvSpPr>
          <p:cNvPr id="34" name="object 34"/>
          <p:cNvSpPr/>
          <p:nvPr/>
        </p:nvSpPr>
        <p:spPr>
          <a:xfrm>
            <a:off x="8176742" y="5215102"/>
            <a:ext cx="332105" cy="0"/>
          </a:xfrm>
          <a:custGeom>
            <a:avLst/>
            <a:gdLst/>
            <a:ahLst/>
            <a:cxnLst/>
            <a:rect l="l" t="t" r="r" b="b"/>
            <a:pathLst>
              <a:path w="332104">
                <a:moveTo>
                  <a:pt x="0" y="0"/>
                </a:moveTo>
                <a:lnTo>
                  <a:pt x="332016" y="0"/>
                </a:lnTo>
              </a:path>
            </a:pathLst>
          </a:custGeom>
          <a:ln w="51688">
            <a:solidFill>
              <a:srgbClr val="CBCBCA"/>
            </a:solidFill>
          </a:ln>
        </p:spPr>
        <p:txBody>
          <a:bodyPr wrap="square" lIns="0" tIns="0" rIns="0" bIns="0" rtlCol="0"/>
          <a:lstStyle/>
          <a:p>
            <a:endParaRPr/>
          </a:p>
        </p:txBody>
      </p:sp>
      <p:sp>
        <p:nvSpPr>
          <p:cNvPr id="35" name="object 35"/>
          <p:cNvSpPr/>
          <p:nvPr/>
        </p:nvSpPr>
        <p:spPr>
          <a:xfrm>
            <a:off x="8508758" y="5215102"/>
            <a:ext cx="143510" cy="0"/>
          </a:xfrm>
          <a:custGeom>
            <a:avLst/>
            <a:gdLst/>
            <a:ahLst/>
            <a:cxnLst/>
            <a:rect l="l" t="t" r="r" b="b"/>
            <a:pathLst>
              <a:path w="143509">
                <a:moveTo>
                  <a:pt x="0" y="0"/>
                </a:moveTo>
                <a:lnTo>
                  <a:pt x="142887" y="0"/>
                </a:lnTo>
              </a:path>
            </a:pathLst>
          </a:custGeom>
          <a:ln w="51688">
            <a:solidFill>
              <a:srgbClr val="B3B2B3"/>
            </a:solidFill>
          </a:ln>
        </p:spPr>
        <p:txBody>
          <a:bodyPr wrap="square" lIns="0" tIns="0" rIns="0" bIns="0" rtlCol="0"/>
          <a:lstStyle/>
          <a:p>
            <a:endParaRPr/>
          </a:p>
        </p:txBody>
      </p:sp>
      <p:sp>
        <p:nvSpPr>
          <p:cNvPr id="36" name="object 36"/>
          <p:cNvSpPr txBox="1"/>
          <p:nvPr/>
        </p:nvSpPr>
        <p:spPr>
          <a:xfrm>
            <a:off x="8180892" y="5189736"/>
            <a:ext cx="440055" cy="52705"/>
          </a:xfrm>
          <a:prstGeom prst="rect">
            <a:avLst/>
          </a:prstGeom>
        </p:spPr>
        <p:txBody>
          <a:bodyPr vert="horz" wrap="square" lIns="0" tIns="15875" rIns="0" bIns="0" rtlCol="0">
            <a:spAutoFit/>
          </a:bodyPr>
          <a:lstStyle/>
          <a:p>
            <a:pPr marL="12700">
              <a:lnSpc>
                <a:spcPct val="100000"/>
              </a:lnSpc>
              <a:spcBef>
                <a:spcPts val="125"/>
              </a:spcBef>
            </a:pPr>
            <a:r>
              <a:rPr sz="150" b="1" spc="15" dirty="0">
                <a:solidFill>
                  <a:srgbClr val="4D4E4E"/>
                </a:solidFill>
                <a:latin typeface="Arial"/>
                <a:cs typeface="Arial"/>
              </a:rPr>
              <a:t>Lead </a:t>
            </a:r>
            <a:r>
              <a:rPr sz="150" b="1" spc="20" dirty="0">
                <a:solidFill>
                  <a:srgbClr val="4D4E4E"/>
                </a:solidFill>
                <a:latin typeface="Arial"/>
                <a:cs typeface="Arial"/>
              </a:rPr>
              <a:t>Volume </a:t>
            </a:r>
            <a:r>
              <a:rPr sz="150" b="1" spc="10" dirty="0">
                <a:solidFill>
                  <a:srgbClr val="4D4E4E"/>
                </a:solidFill>
                <a:latin typeface="Arial"/>
                <a:cs typeface="Arial"/>
              </a:rPr>
              <a:t>vs Sold Leads</a:t>
            </a:r>
            <a:r>
              <a:rPr sz="150" b="1" spc="45" dirty="0">
                <a:solidFill>
                  <a:srgbClr val="4D4E4E"/>
                </a:solidFill>
                <a:latin typeface="Arial"/>
                <a:cs typeface="Arial"/>
              </a:rPr>
              <a:t> </a:t>
            </a:r>
            <a:r>
              <a:rPr sz="150" b="1" spc="20" dirty="0">
                <a:solidFill>
                  <a:srgbClr val="4D4E4E"/>
                </a:solidFill>
                <a:latin typeface="Arial"/>
                <a:cs typeface="Arial"/>
              </a:rPr>
              <a:t>Weekly</a:t>
            </a:r>
            <a:endParaRPr sz="150">
              <a:latin typeface="Arial"/>
              <a:cs typeface="Arial"/>
            </a:endParaRPr>
          </a:p>
        </p:txBody>
      </p:sp>
      <p:sp>
        <p:nvSpPr>
          <p:cNvPr id="37" name="object 37"/>
          <p:cNvSpPr/>
          <p:nvPr/>
        </p:nvSpPr>
        <p:spPr>
          <a:xfrm>
            <a:off x="8617191" y="5214480"/>
            <a:ext cx="19685" cy="6985"/>
          </a:xfrm>
          <a:custGeom>
            <a:avLst/>
            <a:gdLst/>
            <a:ahLst/>
            <a:cxnLst/>
            <a:rect l="l" t="t" r="r" b="b"/>
            <a:pathLst>
              <a:path w="19684" h="6985">
                <a:moveTo>
                  <a:pt x="19253" y="0"/>
                </a:moveTo>
                <a:lnTo>
                  <a:pt x="0" y="0"/>
                </a:lnTo>
                <a:lnTo>
                  <a:pt x="9626" y="6426"/>
                </a:lnTo>
                <a:lnTo>
                  <a:pt x="19253" y="0"/>
                </a:lnTo>
                <a:close/>
              </a:path>
            </a:pathLst>
          </a:custGeom>
          <a:solidFill>
            <a:srgbClr val="4D4E4E"/>
          </a:solidFill>
        </p:spPr>
        <p:txBody>
          <a:bodyPr wrap="square" lIns="0" tIns="0" rIns="0" bIns="0" rtlCol="0"/>
          <a:lstStyle/>
          <a:p>
            <a:endParaRPr/>
          </a:p>
        </p:txBody>
      </p:sp>
      <p:sp>
        <p:nvSpPr>
          <p:cNvPr id="38" name="object 38"/>
          <p:cNvSpPr txBox="1"/>
          <p:nvPr/>
        </p:nvSpPr>
        <p:spPr>
          <a:xfrm>
            <a:off x="8371216" y="5520742"/>
            <a:ext cx="38100" cy="52069"/>
          </a:xfrm>
          <a:prstGeom prst="rect">
            <a:avLst/>
          </a:prstGeom>
        </p:spPr>
        <p:txBody>
          <a:bodyPr vert="horz" wrap="square" lIns="0" tIns="15240" rIns="0" bIns="0" rtlCol="0">
            <a:spAutoFit/>
          </a:bodyPr>
          <a:lstStyle/>
          <a:p>
            <a:pPr algn="ctr">
              <a:lnSpc>
                <a:spcPct val="100000"/>
              </a:lnSpc>
              <a:spcBef>
                <a:spcPts val="120"/>
              </a:spcBef>
            </a:pPr>
            <a:r>
              <a:rPr sz="150" b="1" spc="10" dirty="0">
                <a:solidFill>
                  <a:srgbClr val="4D4E4E"/>
                </a:solidFill>
                <a:latin typeface="Arial"/>
                <a:cs typeface="Arial"/>
              </a:rPr>
              <a:t>0</a:t>
            </a:r>
            <a:endParaRPr sz="150">
              <a:latin typeface="Arial"/>
              <a:cs typeface="Arial"/>
            </a:endParaRPr>
          </a:p>
        </p:txBody>
      </p:sp>
      <p:sp>
        <p:nvSpPr>
          <p:cNvPr id="39" name="object 39"/>
          <p:cNvSpPr txBox="1"/>
          <p:nvPr/>
        </p:nvSpPr>
        <p:spPr>
          <a:xfrm>
            <a:off x="8346966" y="5248455"/>
            <a:ext cx="62230" cy="52069"/>
          </a:xfrm>
          <a:prstGeom prst="rect">
            <a:avLst/>
          </a:prstGeom>
        </p:spPr>
        <p:txBody>
          <a:bodyPr vert="horz" wrap="square" lIns="0" tIns="15240" rIns="0" bIns="0" rtlCol="0">
            <a:spAutoFit/>
          </a:bodyPr>
          <a:lstStyle/>
          <a:p>
            <a:pPr marL="12700">
              <a:lnSpc>
                <a:spcPct val="100000"/>
              </a:lnSpc>
              <a:spcBef>
                <a:spcPts val="120"/>
              </a:spcBef>
            </a:pPr>
            <a:r>
              <a:rPr sz="150" b="1" spc="10" dirty="0">
                <a:solidFill>
                  <a:srgbClr val="4D4E4E"/>
                </a:solidFill>
                <a:latin typeface="Arial"/>
                <a:cs typeface="Arial"/>
              </a:rPr>
              <a:t>800</a:t>
            </a:r>
            <a:endParaRPr sz="150">
              <a:latin typeface="Arial"/>
              <a:cs typeface="Arial"/>
            </a:endParaRPr>
          </a:p>
        </p:txBody>
      </p:sp>
      <p:sp>
        <p:nvSpPr>
          <p:cNvPr id="40" name="object 40"/>
          <p:cNvSpPr/>
          <p:nvPr/>
        </p:nvSpPr>
        <p:spPr>
          <a:xfrm>
            <a:off x="9044456" y="5276743"/>
            <a:ext cx="0" cy="272415"/>
          </a:xfrm>
          <a:custGeom>
            <a:avLst/>
            <a:gdLst/>
            <a:ahLst/>
            <a:cxnLst/>
            <a:rect l="l" t="t" r="r" b="b"/>
            <a:pathLst>
              <a:path h="272414">
                <a:moveTo>
                  <a:pt x="0" y="0"/>
                </a:moveTo>
                <a:lnTo>
                  <a:pt x="0" y="272288"/>
                </a:lnTo>
              </a:path>
            </a:pathLst>
          </a:custGeom>
          <a:ln w="3175">
            <a:solidFill>
              <a:srgbClr val="CBCBCA"/>
            </a:solidFill>
          </a:ln>
        </p:spPr>
        <p:txBody>
          <a:bodyPr wrap="square" lIns="0" tIns="0" rIns="0" bIns="0" rtlCol="0"/>
          <a:lstStyle/>
          <a:p>
            <a:endParaRPr/>
          </a:p>
        </p:txBody>
      </p:sp>
      <p:sp>
        <p:nvSpPr>
          <p:cNvPr id="41" name="object 41"/>
          <p:cNvSpPr/>
          <p:nvPr/>
        </p:nvSpPr>
        <p:spPr>
          <a:xfrm>
            <a:off x="8412275" y="5480964"/>
            <a:ext cx="632460" cy="0"/>
          </a:xfrm>
          <a:custGeom>
            <a:avLst/>
            <a:gdLst/>
            <a:ahLst/>
            <a:cxnLst/>
            <a:rect l="l" t="t" r="r" b="b"/>
            <a:pathLst>
              <a:path w="632459">
                <a:moveTo>
                  <a:pt x="0" y="0"/>
                </a:moveTo>
                <a:lnTo>
                  <a:pt x="632371" y="0"/>
                </a:lnTo>
              </a:path>
            </a:pathLst>
          </a:custGeom>
          <a:ln w="3175">
            <a:solidFill>
              <a:srgbClr val="CBCBCA"/>
            </a:solidFill>
          </a:ln>
        </p:spPr>
        <p:txBody>
          <a:bodyPr wrap="square" lIns="0" tIns="0" rIns="0" bIns="0" rtlCol="0"/>
          <a:lstStyle/>
          <a:p>
            <a:endParaRPr/>
          </a:p>
        </p:txBody>
      </p:sp>
      <p:sp>
        <p:nvSpPr>
          <p:cNvPr id="42" name="object 42"/>
          <p:cNvSpPr/>
          <p:nvPr/>
        </p:nvSpPr>
        <p:spPr>
          <a:xfrm>
            <a:off x="8412275" y="5549662"/>
            <a:ext cx="632460" cy="0"/>
          </a:xfrm>
          <a:custGeom>
            <a:avLst/>
            <a:gdLst/>
            <a:ahLst/>
            <a:cxnLst/>
            <a:rect l="l" t="t" r="r" b="b"/>
            <a:pathLst>
              <a:path w="632459">
                <a:moveTo>
                  <a:pt x="0" y="0"/>
                </a:moveTo>
                <a:lnTo>
                  <a:pt x="632371" y="0"/>
                </a:lnTo>
              </a:path>
            </a:pathLst>
          </a:custGeom>
          <a:ln w="3175">
            <a:solidFill>
              <a:srgbClr val="CBCBCA"/>
            </a:solidFill>
          </a:ln>
        </p:spPr>
        <p:txBody>
          <a:bodyPr wrap="square" lIns="0" tIns="0" rIns="0" bIns="0" rtlCol="0"/>
          <a:lstStyle/>
          <a:p>
            <a:endParaRPr/>
          </a:p>
        </p:txBody>
      </p:sp>
      <p:sp>
        <p:nvSpPr>
          <p:cNvPr id="43" name="object 43"/>
          <p:cNvSpPr/>
          <p:nvPr/>
        </p:nvSpPr>
        <p:spPr>
          <a:xfrm>
            <a:off x="8412275" y="5412891"/>
            <a:ext cx="632460" cy="0"/>
          </a:xfrm>
          <a:custGeom>
            <a:avLst/>
            <a:gdLst/>
            <a:ahLst/>
            <a:cxnLst/>
            <a:rect l="l" t="t" r="r" b="b"/>
            <a:pathLst>
              <a:path w="632459">
                <a:moveTo>
                  <a:pt x="0" y="0"/>
                </a:moveTo>
                <a:lnTo>
                  <a:pt x="632371" y="0"/>
                </a:lnTo>
              </a:path>
            </a:pathLst>
          </a:custGeom>
          <a:ln w="3175">
            <a:solidFill>
              <a:srgbClr val="CBCBCA"/>
            </a:solidFill>
          </a:ln>
        </p:spPr>
        <p:txBody>
          <a:bodyPr wrap="square" lIns="0" tIns="0" rIns="0" bIns="0" rtlCol="0"/>
          <a:lstStyle/>
          <a:p>
            <a:endParaRPr/>
          </a:p>
        </p:txBody>
      </p:sp>
      <p:sp>
        <p:nvSpPr>
          <p:cNvPr id="44" name="object 44"/>
          <p:cNvSpPr/>
          <p:nvPr/>
        </p:nvSpPr>
        <p:spPr>
          <a:xfrm>
            <a:off x="8412275" y="5344816"/>
            <a:ext cx="632460" cy="0"/>
          </a:xfrm>
          <a:custGeom>
            <a:avLst/>
            <a:gdLst/>
            <a:ahLst/>
            <a:cxnLst/>
            <a:rect l="l" t="t" r="r" b="b"/>
            <a:pathLst>
              <a:path w="632459">
                <a:moveTo>
                  <a:pt x="0" y="0"/>
                </a:moveTo>
                <a:lnTo>
                  <a:pt x="632371" y="0"/>
                </a:lnTo>
              </a:path>
            </a:pathLst>
          </a:custGeom>
          <a:ln w="3175">
            <a:solidFill>
              <a:srgbClr val="CBCBCA"/>
            </a:solidFill>
          </a:ln>
        </p:spPr>
        <p:txBody>
          <a:bodyPr wrap="square" lIns="0" tIns="0" rIns="0" bIns="0" rtlCol="0"/>
          <a:lstStyle/>
          <a:p>
            <a:endParaRPr/>
          </a:p>
        </p:txBody>
      </p:sp>
      <p:sp>
        <p:nvSpPr>
          <p:cNvPr id="45" name="object 45"/>
          <p:cNvSpPr/>
          <p:nvPr/>
        </p:nvSpPr>
        <p:spPr>
          <a:xfrm>
            <a:off x="8412275" y="5276118"/>
            <a:ext cx="632460" cy="0"/>
          </a:xfrm>
          <a:custGeom>
            <a:avLst/>
            <a:gdLst/>
            <a:ahLst/>
            <a:cxnLst/>
            <a:rect l="l" t="t" r="r" b="b"/>
            <a:pathLst>
              <a:path w="632459">
                <a:moveTo>
                  <a:pt x="0" y="0"/>
                </a:moveTo>
                <a:lnTo>
                  <a:pt x="632371" y="0"/>
                </a:lnTo>
              </a:path>
            </a:pathLst>
          </a:custGeom>
          <a:ln w="3175">
            <a:solidFill>
              <a:srgbClr val="CBCBCA"/>
            </a:solidFill>
          </a:ln>
        </p:spPr>
        <p:txBody>
          <a:bodyPr wrap="square" lIns="0" tIns="0" rIns="0" bIns="0" rtlCol="0"/>
          <a:lstStyle/>
          <a:p>
            <a:endParaRPr/>
          </a:p>
        </p:txBody>
      </p:sp>
      <p:sp>
        <p:nvSpPr>
          <p:cNvPr id="46" name="object 46"/>
          <p:cNvSpPr/>
          <p:nvPr/>
        </p:nvSpPr>
        <p:spPr>
          <a:xfrm>
            <a:off x="8967975" y="5276743"/>
            <a:ext cx="0" cy="272415"/>
          </a:xfrm>
          <a:custGeom>
            <a:avLst/>
            <a:gdLst/>
            <a:ahLst/>
            <a:cxnLst/>
            <a:rect l="l" t="t" r="r" b="b"/>
            <a:pathLst>
              <a:path h="272414">
                <a:moveTo>
                  <a:pt x="0" y="0"/>
                </a:moveTo>
                <a:lnTo>
                  <a:pt x="0" y="272288"/>
                </a:lnTo>
              </a:path>
            </a:pathLst>
          </a:custGeom>
          <a:ln w="3175">
            <a:solidFill>
              <a:srgbClr val="CBCBCA"/>
            </a:solidFill>
          </a:ln>
        </p:spPr>
        <p:txBody>
          <a:bodyPr wrap="square" lIns="0" tIns="0" rIns="0" bIns="0" rtlCol="0"/>
          <a:lstStyle/>
          <a:p>
            <a:endParaRPr/>
          </a:p>
        </p:txBody>
      </p:sp>
      <p:sp>
        <p:nvSpPr>
          <p:cNvPr id="47" name="object 47"/>
          <p:cNvSpPr/>
          <p:nvPr/>
        </p:nvSpPr>
        <p:spPr>
          <a:xfrm>
            <a:off x="8891494" y="5276743"/>
            <a:ext cx="0" cy="272415"/>
          </a:xfrm>
          <a:custGeom>
            <a:avLst/>
            <a:gdLst/>
            <a:ahLst/>
            <a:cxnLst/>
            <a:rect l="l" t="t" r="r" b="b"/>
            <a:pathLst>
              <a:path h="272414">
                <a:moveTo>
                  <a:pt x="0" y="0"/>
                </a:moveTo>
                <a:lnTo>
                  <a:pt x="0" y="272288"/>
                </a:lnTo>
              </a:path>
            </a:pathLst>
          </a:custGeom>
          <a:ln w="3175">
            <a:solidFill>
              <a:srgbClr val="CBCBCA"/>
            </a:solidFill>
          </a:ln>
        </p:spPr>
        <p:txBody>
          <a:bodyPr wrap="square" lIns="0" tIns="0" rIns="0" bIns="0" rtlCol="0"/>
          <a:lstStyle/>
          <a:p>
            <a:endParaRPr/>
          </a:p>
        </p:txBody>
      </p:sp>
      <p:sp>
        <p:nvSpPr>
          <p:cNvPr id="48" name="object 48"/>
          <p:cNvSpPr/>
          <p:nvPr/>
        </p:nvSpPr>
        <p:spPr>
          <a:xfrm>
            <a:off x="8815013" y="5276743"/>
            <a:ext cx="0" cy="272415"/>
          </a:xfrm>
          <a:custGeom>
            <a:avLst/>
            <a:gdLst/>
            <a:ahLst/>
            <a:cxnLst/>
            <a:rect l="l" t="t" r="r" b="b"/>
            <a:pathLst>
              <a:path h="272414">
                <a:moveTo>
                  <a:pt x="0" y="0"/>
                </a:moveTo>
                <a:lnTo>
                  <a:pt x="0" y="272288"/>
                </a:lnTo>
              </a:path>
            </a:pathLst>
          </a:custGeom>
          <a:ln w="3175">
            <a:solidFill>
              <a:srgbClr val="CBCBCA"/>
            </a:solidFill>
          </a:ln>
        </p:spPr>
        <p:txBody>
          <a:bodyPr wrap="square" lIns="0" tIns="0" rIns="0" bIns="0" rtlCol="0"/>
          <a:lstStyle/>
          <a:p>
            <a:endParaRPr/>
          </a:p>
        </p:txBody>
      </p:sp>
      <p:sp>
        <p:nvSpPr>
          <p:cNvPr id="49" name="object 49"/>
          <p:cNvSpPr/>
          <p:nvPr/>
        </p:nvSpPr>
        <p:spPr>
          <a:xfrm>
            <a:off x="8738533" y="5276743"/>
            <a:ext cx="0" cy="272415"/>
          </a:xfrm>
          <a:custGeom>
            <a:avLst/>
            <a:gdLst/>
            <a:ahLst/>
            <a:cxnLst/>
            <a:rect l="l" t="t" r="r" b="b"/>
            <a:pathLst>
              <a:path h="272414">
                <a:moveTo>
                  <a:pt x="0" y="0"/>
                </a:moveTo>
                <a:lnTo>
                  <a:pt x="0" y="272288"/>
                </a:lnTo>
              </a:path>
            </a:pathLst>
          </a:custGeom>
          <a:ln w="3175">
            <a:solidFill>
              <a:srgbClr val="CBCBCA"/>
            </a:solidFill>
          </a:ln>
        </p:spPr>
        <p:txBody>
          <a:bodyPr wrap="square" lIns="0" tIns="0" rIns="0" bIns="0" rtlCol="0"/>
          <a:lstStyle/>
          <a:p>
            <a:endParaRPr/>
          </a:p>
        </p:txBody>
      </p:sp>
      <p:sp>
        <p:nvSpPr>
          <p:cNvPr id="50" name="object 50"/>
          <p:cNvSpPr/>
          <p:nvPr/>
        </p:nvSpPr>
        <p:spPr>
          <a:xfrm>
            <a:off x="8662052" y="5276743"/>
            <a:ext cx="0" cy="272415"/>
          </a:xfrm>
          <a:custGeom>
            <a:avLst/>
            <a:gdLst/>
            <a:ahLst/>
            <a:cxnLst/>
            <a:rect l="l" t="t" r="r" b="b"/>
            <a:pathLst>
              <a:path h="272414">
                <a:moveTo>
                  <a:pt x="0" y="0"/>
                </a:moveTo>
                <a:lnTo>
                  <a:pt x="0" y="272288"/>
                </a:lnTo>
              </a:path>
            </a:pathLst>
          </a:custGeom>
          <a:ln w="3175">
            <a:solidFill>
              <a:srgbClr val="CBCBCA"/>
            </a:solidFill>
          </a:ln>
        </p:spPr>
        <p:txBody>
          <a:bodyPr wrap="square" lIns="0" tIns="0" rIns="0" bIns="0" rtlCol="0"/>
          <a:lstStyle/>
          <a:p>
            <a:endParaRPr/>
          </a:p>
        </p:txBody>
      </p:sp>
      <p:sp>
        <p:nvSpPr>
          <p:cNvPr id="51" name="object 51"/>
          <p:cNvSpPr/>
          <p:nvPr/>
        </p:nvSpPr>
        <p:spPr>
          <a:xfrm>
            <a:off x="8585572" y="5276743"/>
            <a:ext cx="0" cy="272415"/>
          </a:xfrm>
          <a:custGeom>
            <a:avLst/>
            <a:gdLst/>
            <a:ahLst/>
            <a:cxnLst/>
            <a:rect l="l" t="t" r="r" b="b"/>
            <a:pathLst>
              <a:path h="272414">
                <a:moveTo>
                  <a:pt x="0" y="0"/>
                </a:moveTo>
                <a:lnTo>
                  <a:pt x="0" y="272288"/>
                </a:lnTo>
              </a:path>
            </a:pathLst>
          </a:custGeom>
          <a:ln w="3175">
            <a:solidFill>
              <a:srgbClr val="CBCBCA"/>
            </a:solidFill>
          </a:ln>
        </p:spPr>
        <p:txBody>
          <a:bodyPr wrap="square" lIns="0" tIns="0" rIns="0" bIns="0" rtlCol="0"/>
          <a:lstStyle/>
          <a:p>
            <a:endParaRPr/>
          </a:p>
        </p:txBody>
      </p:sp>
      <p:sp>
        <p:nvSpPr>
          <p:cNvPr id="52" name="object 52"/>
          <p:cNvSpPr/>
          <p:nvPr/>
        </p:nvSpPr>
        <p:spPr>
          <a:xfrm>
            <a:off x="8509091" y="5276743"/>
            <a:ext cx="0" cy="272415"/>
          </a:xfrm>
          <a:custGeom>
            <a:avLst/>
            <a:gdLst/>
            <a:ahLst/>
            <a:cxnLst/>
            <a:rect l="l" t="t" r="r" b="b"/>
            <a:pathLst>
              <a:path h="272414">
                <a:moveTo>
                  <a:pt x="0" y="0"/>
                </a:moveTo>
                <a:lnTo>
                  <a:pt x="0" y="272288"/>
                </a:lnTo>
              </a:path>
            </a:pathLst>
          </a:custGeom>
          <a:ln w="3175">
            <a:solidFill>
              <a:srgbClr val="CBCBCA"/>
            </a:solidFill>
          </a:ln>
        </p:spPr>
        <p:txBody>
          <a:bodyPr wrap="square" lIns="0" tIns="0" rIns="0" bIns="0" rtlCol="0"/>
          <a:lstStyle/>
          <a:p>
            <a:endParaRPr/>
          </a:p>
        </p:txBody>
      </p:sp>
      <p:sp>
        <p:nvSpPr>
          <p:cNvPr id="53" name="object 53"/>
          <p:cNvSpPr/>
          <p:nvPr/>
        </p:nvSpPr>
        <p:spPr>
          <a:xfrm>
            <a:off x="8432609" y="5276743"/>
            <a:ext cx="612140" cy="272415"/>
          </a:xfrm>
          <a:custGeom>
            <a:avLst/>
            <a:gdLst/>
            <a:ahLst/>
            <a:cxnLst/>
            <a:rect l="l" t="t" r="r" b="b"/>
            <a:pathLst>
              <a:path w="612140" h="272414">
                <a:moveTo>
                  <a:pt x="0" y="0"/>
                </a:moveTo>
                <a:lnTo>
                  <a:pt x="612038" y="0"/>
                </a:lnTo>
                <a:lnTo>
                  <a:pt x="612038" y="272288"/>
                </a:lnTo>
                <a:lnTo>
                  <a:pt x="0" y="272288"/>
                </a:lnTo>
                <a:lnTo>
                  <a:pt x="0" y="0"/>
                </a:lnTo>
                <a:close/>
              </a:path>
            </a:pathLst>
          </a:custGeom>
          <a:ln w="3479">
            <a:solidFill>
              <a:srgbClr val="979797"/>
            </a:solidFill>
          </a:ln>
        </p:spPr>
        <p:txBody>
          <a:bodyPr wrap="square" lIns="0" tIns="0" rIns="0" bIns="0" rtlCol="0"/>
          <a:lstStyle/>
          <a:p>
            <a:endParaRPr/>
          </a:p>
        </p:txBody>
      </p:sp>
      <p:sp>
        <p:nvSpPr>
          <p:cNvPr id="54" name="object 54"/>
          <p:cNvSpPr txBox="1"/>
          <p:nvPr/>
        </p:nvSpPr>
        <p:spPr>
          <a:xfrm>
            <a:off x="8401139" y="5552982"/>
            <a:ext cx="526415" cy="46990"/>
          </a:xfrm>
          <a:prstGeom prst="rect">
            <a:avLst/>
          </a:prstGeom>
        </p:spPr>
        <p:txBody>
          <a:bodyPr vert="horz" wrap="square" lIns="0" tIns="17780" rIns="0" bIns="0" rtlCol="0">
            <a:spAutoFit/>
          </a:bodyPr>
          <a:lstStyle/>
          <a:p>
            <a:pPr marL="12700">
              <a:lnSpc>
                <a:spcPct val="100000"/>
              </a:lnSpc>
              <a:spcBef>
                <a:spcPts val="140"/>
              </a:spcBef>
            </a:pPr>
            <a:r>
              <a:rPr sz="100" spc="-5" dirty="0">
                <a:solidFill>
                  <a:srgbClr val="676767"/>
                </a:solidFill>
                <a:latin typeface="Arial Black"/>
                <a:cs typeface="Arial Black"/>
              </a:rPr>
              <a:t>Jul </a:t>
            </a:r>
            <a:r>
              <a:rPr sz="100" spc="10" dirty="0">
                <a:solidFill>
                  <a:srgbClr val="676767"/>
                </a:solidFill>
                <a:latin typeface="Arial Black"/>
                <a:cs typeface="Arial Black"/>
              </a:rPr>
              <a:t>22 Aug 5 Aug 19 Sep</a:t>
            </a:r>
            <a:r>
              <a:rPr sz="100" spc="5" dirty="0">
                <a:solidFill>
                  <a:srgbClr val="676767"/>
                </a:solidFill>
                <a:latin typeface="Arial Black"/>
                <a:cs typeface="Arial Black"/>
              </a:rPr>
              <a:t> </a:t>
            </a:r>
            <a:r>
              <a:rPr sz="100" spc="10" dirty="0">
                <a:solidFill>
                  <a:srgbClr val="676767"/>
                </a:solidFill>
                <a:latin typeface="Arial Black"/>
                <a:cs typeface="Arial Black"/>
              </a:rPr>
              <a:t>2</a:t>
            </a:r>
            <a:endParaRPr sz="100">
              <a:latin typeface="Arial Black"/>
              <a:cs typeface="Arial Black"/>
            </a:endParaRPr>
          </a:p>
        </p:txBody>
      </p:sp>
      <p:sp>
        <p:nvSpPr>
          <p:cNvPr id="55" name="object 55"/>
          <p:cNvSpPr txBox="1"/>
          <p:nvPr/>
        </p:nvSpPr>
        <p:spPr>
          <a:xfrm>
            <a:off x="9007098" y="5552982"/>
            <a:ext cx="81280" cy="46990"/>
          </a:xfrm>
          <a:prstGeom prst="rect">
            <a:avLst/>
          </a:prstGeom>
        </p:spPr>
        <p:txBody>
          <a:bodyPr vert="horz" wrap="square" lIns="0" tIns="17780" rIns="0" bIns="0" rtlCol="0">
            <a:spAutoFit/>
          </a:bodyPr>
          <a:lstStyle/>
          <a:p>
            <a:pPr marL="12700">
              <a:lnSpc>
                <a:spcPct val="100000"/>
              </a:lnSpc>
              <a:spcBef>
                <a:spcPts val="140"/>
              </a:spcBef>
            </a:pPr>
            <a:r>
              <a:rPr sz="100" spc="10" dirty="0">
                <a:solidFill>
                  <a:srgbClr val="676767"/>
                </a:solidFill>
                <a:latin typeface="Arial Black"/>
                <a:cs typeface="Arial Black"/>
              </a:rPr>
              <a:t>Sep</a:t>
            </a:r>
            <a:r>
              <a:rPr sz="100" spc="-25" dirty="0">
                <a:solidFill>
                  <a:srgbClr val="676767"/>
                </a:solidFill>
                <a:latin typeface="Arial Black"/>
                <a:cs typeface="Arial Black"/>
              </a:rPr>
              <a:t> </a:t>
            </a:r>
            <a:r>
              <a:rPr sz="100" spc="10" dirty="0">
                <a:solidFill>
                  <a:srgbClr val="676767"/>
                </a:solidFill>
                <a:latin typeface="Arial Black"/>
                <a:cs typeface="Arial Black"/>
              </a:rPr>
              <a:t>16</a:t>
            </a:r>
            <a:endParaRPr sz="100">
              <a:latin typeface="Arial Black"/>
              <a:cs typeface="Arial Black"/>
            </a:endParaRPr>
          </a:p>
        </p:txBody>
      </p:sp>
      <p:sp>
        <p:nvSpPr>
          <p:cNvPr id="56" name="object 56"/>
          <p:cNvSpPr/>
          <p:nvPr/>
        </p:nvSpPr>
        <p:spPr>
          <a:xfrm>
            <a:off x="8500057" y="5466605"/>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2C7EC2"/>
          </a:solidFill>
        </p:spPr>
        <p:txBody>
          <a:bodyPr wrap="square" lIns="0" tIns="0" rIns="0" bIns="0" rtlCol="0"/>
          <a:lstStyle/>
          <a:p>
            <a:endParaRPr/>
          </a:p>
        </p:txBody>
      </p:sp>
      <p:sp>
        <p:nvSpPr>
          <p:cNvPr id="57" name="object 57"/>
          <p:cNvSpPr/>
          <p:nvPr/>
        </p:nvSpPr>
        <p:spPr>
          <a:xfrm>
            <a:off x="8576250" y="5376674"/>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2C7EC2"/>
          </a:solidFill>
        </p:spPr>
        <p:txBody>
          <a:bodyPr wrap="square" lIns="0" tIns="0" rIns="0" bIns="0" rtlCol="0"/>
          <a:lstStyle/>
          <a:p>
            <a:endParaRPr/>
          </a:p>
        </p:txBody>
      </p:sp>
      <p:sp>
        <p:nvSpPr>
          <p:cNvPr id="58" name="object 58"/>
          <p:cNvSpPr/>
          <p:nvPr/>
        </p:nvSpPr>
        <p:spPr>
          <a:xfrm>
            <a:off x="8652443" y="5379171"/>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2C7EC2"/>
          </a:solidFill>
        </p:spPr>
        <p:txBody>
          <a:bodyPr wrap="square" lIns="0" tIns="0" rIns="0" bIns="0" rtlCol="0"/>
          <a:lstStyle/>
          <a:p>
            <a:endParaRPr/>
          </a:p>
        </p:txBody>
      </p:sp>
      <p:sp>
        <p:nvSpPr>
          <p:cNvPr id="59" name="object 59"/>
          <p:cNvSpPr/>
          <p:nvPr/>
        </p:nvSpPr>
        <p:spPr>
          <a:xfrm>
            <a:off x="8728635" y="5355440"/>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2C7EC2"/>
          </a:solidFill>
        </p:spPr>
        <p:txBody>
          <a:bodyPr wrap="square" lIns="0" tIns="0" rIns="0" bIns="0" rtlCol="0"/>
          <a:lstStyle/>
          <a:p>
            <a:endParaRPr/>
          </a:p>
        </p:txBody>
      </p:sp>
      <p:sp>
        <p:nvSpPr>
          <p:cNvPr id="60" name="object 60"/>
          <p:cNvSpPr/>
          <p:nvPr/>
        </p:nvSpPr>
        <p:spPr>
          <a:xfrm>
            <a:off x="8804828" y="5327960"/>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2C7EC2"/>
          </a:solidFill>
        </p:spPr>
        <p:txBody>
          <a:bodyPr wrap="square" lIns="0" tIns="0" rIns="0" bIns="0" rtlCol="0"/>
          <a:lstStyle/>
          <a:p>
            <a:endParaRPr/>
          </a:p>
        </p:txBody>
      </p:sp>
      <p:sp>
        <p:nvSpPr>
          <p:cNvPr id="61" name="object 61"/>
          <p:cNvSpPr/>
          <p:nvPr/>
        </p:nvSpPr>
        <p:spPr>
          <a:xfrm>
            <a:off x="8883519" y="5335455"/>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2C7EC2"/>
          </a:solidFill>
        </p:spPr>
        <p:txBody>
          <a:bodyPr wrap="square" lIns="0" tIns="0" rIns="0" bIns="0" rtlCol="0"/>
          <a:lstStyle/>
          <a:p>
            <a:endParaRPr/>
          </a:p>
        </p:txBody>
      </p:sp>
      <p:sp>
        <p:nvSpPr>
          <p:cNvPr id="62" name="object 62"/>
          <p:cNvSpPr/>
          <p:nvPr/>
        </p:nvSpPr>
        <p:spPr>
          <a:xfrm>
            <a:off x="8957213" y="5354190"/>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2C7EC2"/>
          </a:solidFill>
        </p:spPr>
        <p:txBody>
          <a:bodyPr wrap="square" lIns="0" tIns="0" rIns="0" bIns="0" rtlCol="0"/>
          <a:lstStyle/>
          <a:p>
            <a:endParaRPr/>
          </a:p>
        </p:txBody>
      </p:sp>
      <p:sp>
        <p:nvSpPr>
          <p:cNvPr id="63" name="object 63"/>
          <p:cNvSpPr/>
          <p:nvPr/>
        </p:nvSpPr>
        <p:spPr>
          <a:xfrm>
            <a:off x="8508801" y="5336697"/>
            <a:ext cx="457200" cy="139065"/>
          </a:xfrm>
          <a:custGeom>
            <a:avLst/>
            <a:gdLst/>
            <a:ahLst/>
            <a:cxnLst/>
            <a:rect l="l" t="t" r="r" b="b"/>
            <a:pathLst>
              <a:path w="457200" h="139064">
                <a:moveTo>
                  <a:pt x="0" y="138645"/>
                </a:moveTo>
                <a:lnTo>
                  <a:pt x="76200" y="48717"/>
                </a:lnTo>
                <a:lnTo>
                  <a:pt x="152387" y="51206"/>
                </a:lnTo>
                <a:lnTo>
                  <a:pt x="228574" y="27482"/>
                </a:lnTo>
                <a:lnTo>
                  <a:pt x="304774" y="0"/>
                </a:lnTo>
                <a:lnTo>
                  <a:pt x="383463" y="7493"/>
                </a:lnTo>
                <a:lnTo>
                  <a:pt x="457149" y="26225"/>
                </a:lnTo>
              </a:path>
            </a:pathLst>
          </a:custGeom>
          <a:ln w="3746">
            <a:solidFill>
              <a:srgbClr val="2C7EC2"/>
            </a:solidFill>
          </a:ln>
        </p:spPr>
        <p:txBody>
          <a:bodyPr wrap="square" lIns="0" tIns="0" rIns="0" bIns="0" rtlCol="0"/>
          <a:lstStyle/>
          <a:p>
            <a:endParaRPr/>
          </a:p>
        </p:txBody>
      </p:sp>
      <p:sp>
        <p:nvSpPr>
          <p:cNvPr id="64" name="object 64"/>
          <p:cNvSpPr/>
          <p:nvPr/>
        </p:nvSpPr>
        <p:spPr>
          <a:xfrm>
            <a:off x="8500057" y="5521563"/>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80C46B"/>
          </a:solidFill>
        </p:spPr>
        <p:txBody>
          <a:bodyPr wrap="square" lIns="0" tIns="0" rIns="0" bIns="0" rtlCol="0"/>
          <a:lstStyle/>
          <a:p>
            <a:endParaRPr/>
          </a:p>
        </p:txBody>
      </p:sp>
      <p:sp>
        <p:nvSpPr>
          <p:cNvPr id="65" name="object 65"/>
          <p:cNvSpPr/>
          <p:nvPr/>
        </p:nvSpPr>
        <p:spPr>
          <a:xfrm>
            <a:off x="8576250" y="5507825"/>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80C46B"/>
          </a:solidFill>
        </p:spPr>
        <p:txBody>
          <a:bodyPr wrap="square" lIns="0" tIns="0" rIns="0" bIns="0" rtlCol="0"/>
          <a:lstStyle/>
          <a:p>
            <a:endParaRPr/>
          </a:p>
        </p:txBody>
      </p:sp>
      <p:sp>
        <p:nvSpPr>
          <p:cNvPr id="66" name="object 66"/>
          <p:cNvSpPr/>
          <p:nvPr/>
        </p:nvSpPr>
        <p:spPr>
          <a:xfrm>
            <a:off x="8652443" y="5510322"/>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80C46B"/>
          </a:solidFill>
        </p:spPr>
        <p:txBody>
          <a:bodyPr wrap="square" lIns="0" tIns="0" rIns="0" bIns="0" rtlCol="0"/>
          <a:lstStyle/>
          <a:p>
            <a:endParaRPr/>
          </a:p>
        </p:txBody>
      </p:sp>
      <p:sp>
        <p:nvSpPr>
          <p:cNvPr id="67" name="object 67"/>
          <p:cNvSpPr/>
          <p:nvPr/>
        </p:nvSpPr>
        <p:spPr>
          <a:xfrm>
            <a:off x="8728635" y="5499082"/>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80C46B"/>
          </a:solidFill>
        </p:spPr>
        <p:txBody>
          <a:bodyPr wrap="square" lIns="0" tIns="0" rIns="0" bIns="0" rtlCol="0"/>
          <a:lstStyle/>
          <a:p>
            <a:endParaRPr/>
          </a:p>
        </p:txBody>
      </p:sp>
      <p:sp>
        <p:nvSpPr>
          <p:cNvPr id="68" name="object 68"/>
          <p:cNvSpPr/>
          <p:nvPr/>
        </p:nvSpPr>
        <p:spPr>
          <a:xfrm>
            <a:off x="8804828" y="5509073"/>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80C46B"/>
          </a:solidFill>
        </p:spPr>
        <p:txBody>
          <a:bodyPr wrap="square" lIns="0" tIns="0" rIns="0" bIns="0" rtlCol="0"/>
          <a:lstStyle/>
          <a:p>
            <a:endParaRPr/>
          </a:p>
        </p:txBody>
      </p:sp>
      <p:sp>
        <p:nvSpPr>
          <p:cNvPr id="69" name="object 69"/>
          <p:cNvSpPr/>
          <p:nvPr/>
        </p:nvSpPr>
        <p:spPr>
          <a:xfrm>
            <a:off x="8883519" y="5491586"/>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80C46B"/>
          </a:solidFill>
        </p:spPr>
        <p:txBody>
          <a:bodyPr wrap="square" lIns="0" tIns="0" rIns="0" bIns="0" rtlCol="0"/>
          <a:lstStyle/>
          <a:p>
            <a:endParaRPr/>
          </a:p>
        </p:txBody>
      </p:sp>
      <p:sp>
        <p:nvSpPr>
          <p:cNvPr id="70" name="object 70"/>
          <p:cNvSpPr/>
          <p:nvPr/>
        </p:nvSpPr>
        <p:spPr>
          <a:xfrm>
            <a:off x="8957213" y="5497832"/>
            <a:ext cx="17780" cy="17780"/>
          </a:xfrm>
          <a:custGeom>
            <a:avLst/>
            <a:gdLst/>
            <a:ahLst/>
            <a:cxnLst/>
            <a:rect l="l" t="t" r="r" b="b"/>
            <a:pathLst>
              <a:path w="17779" h="17779">
                <a:moveTo>
                  <a:pt x="13576" y="0"/>
                </a:moveTo>
                <a:lnTo>
                  <a:pt x="3911" y="0"/>
                </a:lnTo>
                <a:lnTo>
                  <a:pt x="0" y="3911"/>
                </a:lnTo>
                <a:lnTo>
                  <a:pt x="0" y="13563"/>
                </a:lnTo>
                <a:lnTo>
                  <a:pt x="3911" y="17475"/>
                </a:lnTo>
                <a:lnTo>
                  <a:pt x="13576" y="17475"/>
                </a:lnTo>
                <a:lnTo>
                  <a:pt x="17487" y="13563"/>
                </a:lnTo>
                <a:lnTo>
                  <a:pt x="17487" y="3911"/>
                </a:lnTo>
                <a:lnTo>
                  <a:pt x="13576" y="0"/>
                </a:lnTo>
                <a:close/>
              </a:path>
            </a:pathLst>
          </a:custGeom>
          <a:solidFill>
            <a:srgbClr val="80C46B"/>
          </a:solidFill>
        </p:spPr>
        <p:txBody>
          <a:bodyPr wrap="square" lIns="0" tIns="0" rIns="0" bIns="0" rtlCol="0"/>
          <a:lstStyle/>
          <a:p>
            <a:endParaRPr/>
          </a:p>
        </p:txBody>
      </p:sp>
      <p:sp>
        <p:nvSpPr>
          <p:cNvPr id="71" name="object 71"/>
          <p:cNvSpPr/>
          <p:nvPr/>
        </p:nvSpPr>
        <p:spPr>
          <a:xfrm>
            <a:off x="8508801" y="5500329"/>
            <a:ext cx="457200" cy="30480"/>
          </a:xfrm>
          <a:custGeom>
            <a:avLst/>
            <a:gdLst/>
            <a:ahLst/>
            <a:cxnLst/>
            <a:rect l="l" t="t" r="r" b="b"/>
            <a:pathLst>
              <a:path w="457200" h="30479">
                <a:moveTo>
                  <a:pt x="0" y="29972"/>
                </a:moveTo>
                <a:lnTo>
                  <a:pt x="76200" y="16230"/>
                </a:lnTo>
                <a:lnTo>
                  <a:pt x="152387" y="18732"/>
                </a:lnTo>
                <a:lnTo>
                  <a:pt x="228574" y="7493"/>
                </a:lnTo>
                <a:lnTo>
                  <a:pt x="304774" y="17487"/>
                </a:lnTo>
                <a:lnTo>
                  <a:pt x="383463" y="0"/>
                </a:lnTo>
                <a:lnTo>
                  <a:pt x="457149" y="6235"/>
                </a:lnTo>
              </a:path>
            </a:pathLst>
          </a:custGeom>
          <a:ln w="3746">
            <a:solidFill>
              <a:srgbClr val="81C56A"/>
            </a:solidFill>
          </a:ln>
        </p:spPr>
        <p:txBody>
          <a:bodyPr wrap="square" lIns="0" tIns="0" rIns="0" bIns="0" rtlCol="0"/>
          <a:lstStyle/>
          <a:p>
            <a:endParaRPr/>
          </a:p>
        </p:txBody>
      </p:sp>
      <p:sp>
        <p:nvSpPr>
          <p:cNvPr id="72" name="object 72"/>
          <p:cNvSpPr/>
          <p:nvPr/>
        </p:nvSpPr>
        <p:spPr>
          <a:xfrm>
            <a:off x="8257438" y="5415243"/>
            <a:ext cx="14604" cy="14604"/>
          </a:xfrm>
          <a:custGeom>
            <a:avLst/>
            <a:gdLst/>
            <a:ahLst/>
            <a:cxnLst/>
            <a:rect l="l" t="t" r="r" b="b"/>
            <a:pathLst>
              <a:path w="14604" h="14604">
                <a:moveTo>
                  <a:pt x="11010" y="0"/>
                </a:moveTo>
                <a:lnTo>
                  <a:pt x="3174" y="0"/>
                </a:lnTo>
                <a:lnTo>
                  <a:pt x="0" y="3174"/>
                </a:lnTo>
                <a:lnTo>
                  <a:pt x="0" y="11010"/>
                </a:lnTo>
                <a:lnTo>
                  <a:pt x="3174" y="14198"/>
                </a:lnTo>
                <a:lnTo>
                  <a:pt x="11010" y="14198"/>
                </a:lnTo>
                <a:lnTo>
                  <a:pt x="14185" y="11010"/>
                </a:lnTo>
                <a:lnTo>
                  <a:pt x="14185" y="3174"/>
                </a:lnTo>
                <a:lnTo>
                  <a:pt x="11010" y="0"/>
                </a:lnTo>
                <a:close/>
              </a:path>
            </a:pathLst>
          </a:custGeom>
          <a:solidFill>
            <a:srgbClr val="80C46B"/>
          </a:solidFill>
        </p:spPr>
        <p:txBody>
          <a:bodyPr wrap="square" lIns="0" tIns="0" rIns="0" bIns="0" rtlCol="0"/>
          <a:lstStyle/>
          <a:p>
            <a:endParaRPr/>
          </a:p>
        </p:txBody>
      </p:sp>
      <p:sp>
        <p:nvSpPr>
          <p:cNvPr id="73" name="object 73"/>
          <p:cNvSpPr/>
          <p:nvPr/>
        </p:nvSpPr>
        <p:spPr>
          <a:xfrm>
            <a:off x="8233115" y="5422342"/>
            <a:ext cx="62865" cy="0"/>
          </a:xfrm>
          <a:custGeom>
            <a:avLst/>
            <a:gdLst/>
            <a:ahLst/>
            <a:cxnLst/>
            <a:rect l="l" t="t" r="r" b="b"/>
            <a:pathLst>
              <a:path w="62865">
                <a:moveTo>
                  <a:pt x="0" y="0"/>
                </a:moveTo>
                <a:lnTo>
                  <a:pt x="62826" y="0"/>
                </a:lnTo>
              </a:path>
            </a:pathLst>
          </a:custGeom>
          <a:ln w="3175">
            <a:solidFill>
              <a:srgbClr val="81C56A"/>
            </a:solidFill>
          </a:ln>
        </p:spPr>
        <p:txBody>
          <a:bodyPr wrap="square" lIns="0" tIns="0" rIns="0" bIns="0" rtlCol="0"/>
          <a:lstStyle/>
          <a:p>
            <a:endParaRPr/>
          </a:p>
        </p:txBody>
      </p:sp>
      <p:sp>
        <p:nvSpPr>
          <p:cNvPr id="74" name="object 74"/>
          <p:cNvSpPr txBox="1"/>
          <p:nvPr/>
        </p:nvSpPr>
        <p:spPr>
          <a:xfrm>
            <a:off x="8198120" y="5310130"/>
            <a:ext cx="210820" cy="194945"/>
          </a:xfrm>
          <a:prstGeom prst="rect">
            <a:avLst/>
          </a:prstGeom>
        </p:spPr>
        <p:txBody>
          <a:bodyPr vert="horz" wrap="square" lIns="0" tIns="22225" rIns="0" bIns="0" rtlCol="0">
            <a:spAutoFit/>
          </a:bodyPr>
          <a:lstStyle/>
          <a:p>
            <a:pPr marR="5080" algn="r">
              <a:lnSpc>
                <a:spcPct val="100000"/>
              </a:lnSpc>
              <a:spcBef>
                <a:spcPts val="175"/>
              </a:spcBef>
            </a:pPr>
            <a:r>
              <a:rPr sz="150" b="1" u="sng" dirty="0">
                <a:solidFill>
                  <a:srgbClr val="4D4E4E"/>
                </a:solidFill>
                <a:uFill>
                  <a:solidFill>
                    <a:srgbClr val="2C7EC2"/>
                  </a:solidFill>
                </a:uFill>
                <a:latin typeface="Arial"/>
                <a:cs typeface="Arial"/>
              </a:rPr>
              <a:t>           </a:t>
            </a:r>
            <a:r>
              <a:rPr sz="150" b="1" u="sng" spc="-10" dirty="0">
                <a:solidFill>
                  <a:srgbClr val="4D4E4E"/>
                </a:solidFill>
                <a:uFill>
                  <a:solidFill>
                    <a:srgbClr val="2C7EC2"/>
                  </a:solidFill>
                </a:uFill>
                <a:latin typeface="Arial"/>
                <a:cs typeface="Arial"/>
              </a:rPr>
              <a:t> </a:t>
            </a:r>
            <a:r>
              <a:rPr sz="150" b="1" dirty="0">
                <a:solidFill>
                  <a:srgbClr val="4D4E4E"/>
                </a:solidFill>
                <a:latin typeface="Arial"/>
                <a:cs typeface="Arial"/>
              </a:rPr>
              <a:t>            </a:t>
            </a:r>
            <a:r>
              <a:rPr sz="150" b="1" spc="10" dirty="0">
                <a:solidFill>
                  <a:srgbClr val="4D4E4E"/>
                </a:solidFill>
                <a:latin typeface="Arial"/>
                <a:cs typeface="Arial"/>
              </a:rPr>
              <a:t>600</a:t>
            </a:r>
            <a:endParaRPr sz="150">
              <a:latin typeface="Arial"/>
              <a:cs typeface="Arial"/>
            </a:endParaRPr>
          </a:p>
          <a:p>
            <a:pPr marL="12700">
              <a:lnSpc>
                <a:spcPct val="100000"/>
              </a:lnSpc>
              <a:spcBef>
                <a:spcPts val="85"/>
              </a:spcBef>
            </a:pPr>
            <a:r>
              <a:rPr sz="100" dirty="0">
                <a:solidFill>
                  <a:srgbClr val="676767"/>
                </a:solidFill>
                <a:latin typeface="Arial Black"/>
                <a:cs typeface="Arial Black"/>
              </a:rPr>
              <a:t>Total</a:t>
            </a:r>
            <a:r>
              <a:rPr sz="100" spc="-5" dirty="0">
                <a:solidFill>
                  <a:srgbClr val="676767"/>
                </a:solidFill>
                <a:latin typeface="Arial Black"/>
                <a:cs typeface="Arial Black"/>
              </a:rPr>
              <a:t> </a:t>
            </a:r>
            <a:r>
              <a:rPr sz="100" spc="5" dirty="0">
                <a:solidFill>
                  <a:srgbClr val="676767"/>
                </a:solidFill>
                <a:latin typeface="Arial Black"/>
                <a:cs typeface="Arial Black"/>
              </a:rPr>
              <a:t>Volume</a:t>
            </a:r>
            <a:endParaRPr sz="100">
              <a:latin typeface="Arial Black"/>
              <a:cs typeface="Arial Black"/>
            </a:endParaRPr>
          </a:p>
          <a:p>
            <a:pPr marR="5080" algn="r">
              <a:lnSpc>
                <a:spcPct val="100000"/>
              </a:lnSpc>
              <a:spcBef>
                <a:spcPts val="155"/>
              </a:spcBef>
            </a:pPr>
            <a:r>
              <a:rPr sz="150" b="1" spc="10" dirty="0">
                <a:solidFill>
                  <a:srgbClr val="4D4E4E"/>
                </a:solidFill>
                <a:latin typeface="Arial"/>
                <a:cs typeface="Arial"/>
              </a:rPr>
              <a:t>400</a:t>
            </a:r>
            <a:endParaRPr sz="150">
              <a:latin typeface="Arial"/>
              <a:cs typeface="Arial"/>
            </a:endParaRPr>
          </a:p>
          <a:p>
            <a:pPr marL="16510">
              <a:lnSpc>
                <a:spcPct val="100000"/>
              </a:lnSpc>
              <a:spcBef>
                <a:spcPts val="100"/>
              </a:spcBef>
            </a:pPr>
            <a:r>
              <a:rPr sz="100" spc="5" dirty="0">
                <a:solidFill>
                  <a:srgbClr val="676767"/>
                </a:solidFill>
                <a:latin typeface="Arial Black"/>
                <a:cs typeface="Arial Black"/>
              </a:rPr>
              <a:t>Sold</a:t>
            </a:r>
            <a:r>
              <a:rPr sz="100" spc="-5" dirty="0">
                <a:solidFill>
                  <a:srgbClr val="676767"/>
                </a:solidFill>
                <a:latin typeface="Arial Black"/>
                <a:cs typeface="Arial Black"/>
              </a:rPr>
              <a:t> </a:t>
            </a:r>
            <a:r>
              <a:rPr sz="100" spc="10" dirty="0">
                <a:solidFill>
                  <a:srgbClr val="676767"/>
                </a:solidFill>
                <a:latin typeface="Arial Black"/>
                <a:cs typeface="Arial Black"/>
              </a:rPr>
              <a:t>Volume</a:t>
            </a:r>
            <a:endParaRPr sz="100">
              <a:latin typeface="Arial Black"/>
              <a:cs typeface="Arial Black"/>
            </a:endParaRPr>
          </a:p>
          <a:p>
            <a:pPr marR="5080" algn="r">
              <a:lnSpc>
                <a:spcPct val="100000"/>
              </a:lnSpc>
              <a:spcBef>
                <a:spcPts val="130"/>
              </a:spcBef>
            </a:pPr>
            <a:r>
              <a:rPr sz="150" b="1" spc="10" dirty="0">
                <a:solidFill>
                  <a:srgbClr val="4D4E4E"/>
                </a:solidFill>
                <a:latin typeface="Arial"/>
                <a:cs typeface="Arial"/>
              </a:rPr>
              <a:t>200</a:t>
            </a:r>
            <a:endParaRPr sz="150">
              <a:latin typeface="Arial"/>
              <a:cs typeface="Arial"/>
            </a:endParaRPr>
          </a:p>
        </p:txBody>
      </p:sp>
      <p:sp>
        <p:nvSpPr>
          <p:cNvPr id="75" name="object 75"/>
          <p:cNvSpPr/>
          <p:nvPr/>
        </p:nvSpPr>
        <p:spPr>
          <a:xfrm>
            <a:off x="7377112" y="4966608"/>
            <a:ext cx="1774825" cy="0"/>
          </a:xfrm>
          <a:custGeom>
            <a:avLst/>
            <a:gdLst/>
            <a:ahLst/>
            <a:cxnLst/>
            <a:rect l="l" t="t" r="r" b="b"/>
            <a:pathLst>
              <a:path w="1774825">
                <a:moveTo>
                  <a:pt x="0" y="0"/>
                </a:moveTo>
                <a:lnTo>
                  <a:pt x="1774291" y="0"/>
                </a:lnTo>
              </a:path>
            </a:pathLst>
          </a:custGeom>
          <a:ln w="75425">
            <a:solidFill>
              <a:srgbClr val="E5E5E4"/>
            </a:solidFill>
          </a:ln>
        </p:spPr>
        <p:txBody>
          <a:bodyPr wrap="square" lIns="0" tIns="0" rIns="0" bIns="0" rtlCol="0"/>
          <a:lstStyle/>
          <a:p>
            <a:endParaRPr/>
          </a:p>
        </p:txBody>
      </p:sp>
      <p:sp>
        <p:nvSpPr>
          <p:cNvPr id="76" name="object 76"/>
          <p:cNvSpPr/>
          <p:nvPr/>
        </p:nvSpPr>
        <p:spPr>
          <a:xfrm>
            <a:off x="7207669" y="4966608"/>
            <a:ext cx="169545" cy="0"/>
          </a:xfrm>
          <a:custGeom>
            <a:avLst/>
            <a:gdLst/>
            <a:ahLst/>
            <a:cxnLst/>
            <a:rect l="l" t="t" r="r" b="b"/>
            <a:pathLst>
              <a:path w="169545">
                <a:moveTo>
                  <a:pt x="0" y="0"/>
                </a:moveTo>
                <a:lnTo>
                  <a:pt x="169443" y="0"/>
                </a:lnTo>
              </a:path>
            </a:pathLst>
          </a:custGeom>
          <a:ln w="75425">
            <a:solidFill>
              <a:srgbClr val="2C7EC2"/>
            </a:solidFill>
          </a:ln>
        </p:spPr>
        <p:txBody>
          <a:bodyPr wrap="square" lIns="0" tIns="0" rIns="0" bIns="0" rtlCol="0"/>
          <a:lstStyle/>
          <a:p>
            <a:endParaRPr/>
          </a:p>
        </p:txBody>
      </p:sp>
      <p:sp>
        <p:nvSpPr>
          <p:cNvPr id="77" name="object 77"/>
          <p:cNvSpPr/>
          <p:nvPr/>
        </p:nvSpPr>
        <p:spPr>
          <a:xfrm>
            <a:off x="7207669" y="5004320"/>
            <a:ext cx="1943735" cy="62230"/>
          </a:xfrm>
          <a:custGeom>
            <a:avLst/>
            <a:gdLst/>
            <a:ahLst/>
            <a:cxnLst/>
            <a:rect l="l" t="t" r="r" b="b"/>
            <a:pathLst>
              <a:path w="1943734" h="62229">
                <a:moveTo>
                  <a:pt x="0" y="61810"/>
                </a:moveTo>
                <a:lnTo>
                  <a:pt x="1943735" y="61810"/>
                </a:lnTo>
                <a:lnTo>
                  <a:pt x="1943735" y="0"/>
                </a:lnTo>
                <a:lnTo>
                  <a:pt x="0" y="0"/>
                </a:lnTo>
                <a:lnTo>
                  <a:pt x="0" y="61810"/>
                </a:lnTo>
                <a:close/>
              </a:path>
            </a:pathLst>
          </a:custGeom>
          <a:solidFill>
            <a:srgbClr val="2C7EC2"/>
          </a:solidFill>
        </p:spPr>
        <p:txBody>
          <a:bodyPr wrap="square" lIns="0" tIns="0" rIns="0" bIns="0" rtlCol="0"/>
          <a:lstStyle/>
          <a:p>
            <a:endParaRPr/>
          </a:p>
        </p:txBody>
      </p:sp>
      <p:sp>
        <p:nvSpPr>
          <p:cNvPr id="78" name="object 78"/>
          <p:cNvSpPr txBox="1"/>
          <p:nvPr/>
        </p:nvSpPr>
        <p:spPr>
          <a:xfrm>
            <a:off x="7207669" y="4928895"/>
            <a:ext cx="1924050" cy="133985"/>
          </a:xfrm>
          <a:prstGeom prst="rect">
            <a:avLst/>
          </a:prstGeom>
          <a:solidFill>
            <a:srgbClr val="2C7EC2"/>
          </a:solidFill>
        </p:spPr>
        <p:txBody>
          <a:bodyPr vert="horz" wrap="square" lIns="0" tIns="13335" rIns="0" bIns="0" rtlCol="0">
            <a:spAutoFit/>
          </a:bodyPr>
          <a:lstStyle/>
          <a:p>
            <a:pPr marL="36830">
              <a:lnSpc>
                <a:spcPct val="100000"/>
              </a:lnSpc>
              <a:spcBef>
                <a:spcPts val="105"/>
              </a:spcBef>
              <a:tabLst>
                <a:tab pos="241935" algn="l"/>
              </a:tabLst>
            </a:pPr>
            <a:r>
              <a:rPr sz="250" b="1" spc="-5" dirty="0">
                <a:solidFill>
                  <a:srgbClr val="FFFFFF"/>
                </a:solidFill>
                <a:latin typeface="Arial"/>
                <a:cs typeface="Arial"/>
              </a:rPr>
              <a:t>CRM	</a:t>
            </a:r>
            <a:r>
              <a:rPr sz="250" b="1" spc="-5" dirty="0">
                <a:solidFill>
                  <a:srgbClr val="676767"/>
                </a:solidFill>
                <a:latin typeface="Arial"/>
                <a:cs typeface="Arial"/>
              </a:rPr>
              <a:t>CAMPAIGNS </a:t>
            </a:r>
            <a:r>
              <a:rPr sz="250" b="1" spc="-15" dirty="0">
                <a:solidFill>
                  <a:srgbClr val="676767"/>
                </a:solidFill>
                <a:latin typeface="Arial"/>
                <a:cs typeface="Arial"/>
              </a:rPr>
              <a:t>WEBSITES </a:t>
            </a:r>
            <a:r>
              <a:rPr sz="250" b="1" spc="-10" dirty="0">
                <a:solidFill>
                  <a:srgbClr val="676767"/>
                </a:solidFill>
                <a:latin typeface="Arial"/>
                <a:cs typeface="Arial"/>
              </a:rPr>
              <a:t>ANALYTICS DASHBOARDS</a:t>
            </a:r>
            <a:r>
              <a:rPr sz="250" b="1" spc="25" dirty="0">
                <a:solidFill>
                  <a:srgbClr val="676767"/>
                </a:solidFill>
                <a:latin typeface="Arial"/>
                <a:cs typeface="Arial"/>
              </a:rPr>
              <a:t> </a:t>
            </a:r>
            <a:r>
              <a:rPr sz="250" b="1" spc="-10" dirty="0">
                <a:solidFill>
                  <a:srgbClr val="676767"/>
                </a:solidFill>
                <a:latin typeface="Arial"/>
                <a:cs typeface="Arial"/>
              </a:rPr>
              <a:t>SETTINGS</a:t>
            </a:r>
            <a:endParaRPr sz="250">
              <a:latin typeface="Arial"/>
              <a:cs typeface="Arial"/>
            </a:endParaRPr>
          </a:p>
          <a:p>
            <a:pPr>
              <a:lnSpc>
                <a:spcPct val="100000"/>
              </a:lnSpc>
              <a:spcBef>
                <a:spcPts val="15"/>
              </a:spcBef>
            </a:pPr>
            <a:endParaRPr sz="250">
              <a:latin typeface="Arial"/>
              <a:cs typeface="Arial"/>
            </a:endParaRPr>
          </a:p>
          <a:p>
            <a:pPr marL="36830">
              <a:lnSpc>
                <a:spcPct val="100000"/>
              </a:lnSpc>
            </a:pPr>
            <a:r>
              <a:rPr sz="200" b="1" spc="10" dirty="0">
                <a:solidFill>
                  <a:srgbClr val="143757"/>
                </a:solidFill>
                <a:latin typeface="Arial"/>
                <a:cs typeface="Arial"/>
              </a:rPr>
              <a:t>Dashboard </a:t>
            </a:r>
            <a:r>
              <a:rPr sz="200" b="1" spc="5" dirty="0">
                <a:solidFill>
                  <a:srgbClr val="FFFFFF"/>
                </a:solidFill>
                <a:latin typeface="Arial"/>
                <a:cs typeface="Arial"/>
              </a:rPr>
              <a:t>Recent </a:t>
            </a:r>
            <a:r>
              <a:rPr sz="200" b="1" dirty="0">
                <a:solidFill>
                  <a:srgbClr val="FFFFFF"/>
                </a:solidFill>
                <a:latin typeface="Arial"/>
                <a:cs typeface="Arial"/>
              </a:rPr>
              <a:t>Tasks </a:t>
            </a:r>
            <a:r>
              <a:rPr sz="200" b="1" spc="5" dirty="0">
                <a:solidFill>
                  <a:srgbClr val="FFFFFF"/>
                </a:solidFill>
                <a:latin typeface="Arial"/>
                <a:cs typeface="Arial"/>
              </a:rPr>
              <a:t>Calendar </a:t>
            </a:r>
            <a:r>
              <a:rPr sz="200" b="1" spc="10" dirty="0">
                <a:solidFill>
                  <a:srgbClr val="FFFFFF"/>
                </a:solidFill>
                <a:latin typeface="Arial"/>
                <a:cs typeface="Arial"/>
              </a:rPr>
              <a:t>Inbox </a:t>
            </a:r>
            <a:r>
              <a:rPr sz="200" b="1" spc="5" dirty="0">
                <a:solidFill>
                  <a:srgbClr val="FFFFFF"/>
                </a:solidFill>
                <a:latin typeface="Arial"/>
                <a:cs typeface="Arial"/>
              </a:rPr>
              <a:t>Leads </a:t>
            </a:r>
            <a:r>
              <a:rPr sz="200" b="1" dirty="0">
                <a:solidFill>
                  <a:srgbClr val="FFFFFF"/>
                </a:solidFill>
                <a:latin typeface="Arial"/>
                <a:cs typeface="Arial"/>
              </a:rPr>
              <a:t>Add </a:t>
            </a:r>
            <a:r>
              <a:rPr sz="200" b="1" spc="10" dirty="0">
                <a:solidFill>
                  <a:srgbClr val="FFFFFF"/>
                </a:solidFill>
                <a:latin typeface="Arial"/>
                <a:cs typeface="Arial"/>
              </a:rPr>
              <a:t>Customer </a:t>
            </a:r>
            <a:r>
              <a:rPr sz="200" b="1" spc="5" dirty="0">
                <a:solidFill>
                  <a:srgbClr val="FFFFFF"/>
                </a:solidFill>
                <a:latin typeface="Arial"/>
                <a:cs typeface="Arial"/>
              </a:rPr>
              <a:t>Customers</a:t>
            </a:r>
            <a:r>
              <a:rPr sz="200" b="1" spc="40" dirty="0">
                <a:solidFill>
                  <a:srgbClr val="FFFFFF"/>
                </a:solidFill>
                <a:latin typeface="Arial"/>
                <a:cs typeface="Arial"/>
              </a:rPr>
              <a:t> </a:t>
            </a:r>
            <a:r>
              <a:rPr sz="200" b="1" spc="5" dirty="0">
                <a:solidFill>
                  <a:srgbClr val="FFFFFF"/>
                </a:solidFill>
                <a:latin typeface="Arial"/>
                <a:cs typeface="Arial"/>
              </a:rPr>
              <a:t>Letters</a:t>
            </a:r>
            <a:endParaRPr sz="200">
              <a:latin typeface="Arial"/>
              <a:cs typeface="Arial"/>
            </a:endParaRPr>
          </a:p>
        </p:txBody>
      </p:sp>
      <p:sp>
        <p:nvSpPr>
          <p:cNvPr id="79" name="object 79"/>
          <p:cNvSpPr/>
          <p:nvPr/>
        </p:nvSpPr>
        <p:spPr>
          <a:xfrm>
            <a:off x="7207669" y="5066144"/>
            <a:ext cx="1943735" cy="105410"/>
          </a:xfrm>
          <a:custGeom>
            <a:avLst/>
            <a:gdLst/>
            <a:ahLst/>
            <a:cxnLst/>
            <a:rect l="l" t="t" r="r" b="b"/>
            <a:pathLst>
              <a:path w="1943734" h="105410">
                <a:moveTo>
                  <a:pt x="0" y="105016"/>
                </a:moveTo>
                <a:lnTo>
                  <a:pt x="1943735" y="105016"/>
                </a:lnTo>
                <a:lnTo>
                  <a:pt x="1943735" y="0"/>
                </a:lnTo>
                <a:lnTo>
                  <a:pt x="0" y="0"/>
                </a:lnTo>
                <a:lnTo>
                  <a:pt x="0" y="105016"/>
                </a:lnTo>
                <a:close/>
              </a:path>
            </a:pathLst>
          </a:custGeom>
          <a:solidFill>
            <a:srgbClr val="143757"/>
          </a:solidFill>
        </p:spPr>
        <p:txBody>
          <a:bodyPr wrap="square" lIns="0" tIns="0" rIns="0" bIns="0" rtlCol="0"/>
          <a:lstStyle/>
          <a:p>
            <a:endParaRPr/>
          </a:p>
        </p:txBody>
      </p:sp>
      <p:sp>
        <p:nvSpPr>
          <p:cNvPr id="80" name="object 80"/>
          <p:cNvSpPr txBox="1"/>
          <p:nvPr/>
        </p:nvSpPr>
        <p:spPr>
          <a:xfrm>
            <a:off x="7231152" y="5074264"/>
            <a:ext cx="314325" cy="89535"/>
          </a:xfrm>
          <a:prstGeom prst="rect">
            <a:avLst/>
          </a:prstGeom>
        </p:spPr>
        <p:txBody>
          <a:bodyPr vert="horz" wrap="square" lIns="0" tIns="14604" rIns="0" bIns="0" rtlCol="0">
            <a:spAutoFit/>
          </a:bodyPr>
          <a:lstStyle/>
          <a:p>
            <a:pPr marL="12700">
              <a:lnSpc>
                <a:spcPct val="100000"/>
              </a:lnSpc>
              <a:spcBef>
                <a:spcPts val="114"/>
              </a:spcBef>
            </a:pPr>
            <a:r>
              <a:rPr sz="400" b="1" spc="15" dirty="0">
                <a:solidFill>
                  <a:srgbClr val="FFFFFF"/>
                </a:solidFill>
                <a:latin typeface="Arial"/>
                <a:cs typeface="Arial"/>
              </a:rPr>
              <a:t>Dashboard</a:t>
            </a:r>
            <a:endParaRPr sz="400">
              <a:latin typeface="Arial"/>
              <a:cs typeface="Arial"/>
            </a:endParaRPr>
          </a:p>
        </p:txBody>
      </p:sp>
      <p:sp>
        <p:nvSpPr>
          <p:cNvPr id="81" name="object 81"/>
          <p:cNvSpPr/>
          <p:nvPr/>
        </p:nvSpPr>
        <p:spPr>
          <a:xfrm>
            <a:off x="7219518" y="5681776"/>
            <a:ext cx="1908175" cy="52069"/>
          </a:xfrm>
          <a:custGeom>
            <a:avLst/>
            <a:gdLst/>
            <a:ahLst/>
            <a:cxnLst/>
            <a:rect l="l" t="t" r="r" b="b"/>
            <a:pathLst>
              <a:path w="1908175" h="52070">
                <a:moveTo>
                  <a:pt x="0" y="51688"/>
                </a:moveTo>
                <a:lnTo>
                  <a:pt x="1907717" y="51688"/>
                </a:lnTo>
                <a:lnTo>
                  <a:pt x="1907717" y="0"/>
                </a:lnTo>
                <a:lnTo>
                  <a:pt x="0" y="0"/>
                </a:lnTo>
                <a:lnTo>
                  <a:pt x="0" y="51688"/>
                </a:lnTo>
                <a:close/>
              </a:path>
            </a:pathLst>
          </a:custGeom>
          <a:solidFill>
            <a:srgbClr val="CBCBCA"/>
          </a:solidFill>
        </p:spPr>
        <p:txBody>
          <a:bodyPr wrap="square" lIns="0" tIns="0" rIns="0" bIns="0" rtlCol="0"/>
          <a:lstStyle/>
          <a:p>
            <a:endParaRPr/>
          </a:p>
        </p:txBody>
      </p:sp>
      <p:sp>
        <p:nvSpPr>
          <p:cNvPr id="82" name="object 82"/>
          <p:cNvSpPr/>
          <p:nvPr/>
        </p:nvSpPr>
        <p:spPr>
          <a:xfrm>
            <a:off x="7219518" y="5733453"/>
            <a:ext cx="1908175" cy="51435"/>
          </a:xfrm>
          <a:custGeom>
            <a:avLst/>
            <a:gdLst/>
            <a:ahLst/>
            <a:cxnLst/>
            <a:rect l="l" t="t" r="r" b="b"/>
            <a:pathLst>
              <a:path w="1908175" h="51435">
                <a:moveTo>
                  <a:pt x="0" y="51180"/>
                </a:moveTo>
                <a:lnTo>
                  <a:pt x="1907717" y="51180"/>
                </a:lnTo>
                <a:lnTo>
                  <a:pt x="1907717" y="0"/>
                </a:lnTo>
                <a:lnTo>
                  <a:pt x="0" y="0"/>
                </a:lnTo>
                <a:lnTo>
                  <a:pt x="0" y="51180"/>
                </a:lnTo>
                <a:close/>
              </a:path>
            </a:pathLst>
          </a:custGeom>
          <a:solidFill>
            <a:srgbClr val="F2F2F2"/>
          </a:solidFill>
        </p:spPr>
        <p:txBody>
          <a:bodyPr wrap="square" lIns="0" tIns="0" rIns="0" bIns="0" rtlCol="0"/>
          <a:lstStyle/>
          <a:p>
            <a:endParaRPr/>
          </a:p>
        </p:txBody>
      </p:sp>
      <p:sp>
        <p:nvSpPr>
          <p:cNvPr id="83" name="object 83"/>
          <p:cNvSpPr txBox="1"/>
          <p:nvPr/>
        </p:nvSpPr>
        <p:spPr>
          <a:xfrm>
            <a:off x="7217978" y="5681231"/>
            <a:ext cx="189865" cy="105410"/>
          </a:xfrm>
          <a:prstGeom prst="rect">
            <a:avLst/>
          </a:prstGeom>
        </p:spPr>
        <p:txBody>
          <a:bodyPr vert="horz" wrap="square" lIns="0" tIns="15875" rIns="0" bIns="0" rtlCol="0">
            <a:spAutoFit/>
          </a:bodyPr>
          <a:lstStyle/>
          <a:p>
            <a:pPr marL="14604">
              <a:lnSpc>
                <a:spcPct val="100000"/>
              </a:lnSpc>
              <a:spcBef>
                <a:spcPts val="125"/>
              </a:spcBef>
            </a:pPr>
            <a:r>
              <a:rPr sz="150" b="1" spc="10" dirty="0">
                <a:solidFill>
                  <a:srgbClr val="4D4E4E"/>
                </a:solidFill>
                <a:latin typeface="Arial"/>
                <a:cs typeface="Arial"/>
              </a:rPr>
              <a:t>Recent</a:t>
            </a:r>
            <a:r>
              <a:rPr sz="150" b="1" dirty="0">
                <a:solidFill>
                  <a:srgbClr val="4D4E4E"/>
                </a:solidFill>
                <a:latin typeface="Arial"/>
                <a:cs typeface="Arial"/>
              </a:rPr>
              <a:t> </a:t>
            </a:r>
            <a:r>
              <a:rPr sz="150" b="1" spc="10" dirty="0">
                <a:solidFill>
                  <a:srgbClr val="4D4E4E"/>
                </a:solidFill>
                <a:latin typeface="Arial"/>
                <a:cs typeface="Arial"/>
              </a:rPr>
              <a:t>Leads</a:t>
            </a:r>
            <a:endParaRPr sz="150">
              <a:latin typeface="Arial"/>
              <a:cs typeface="Arial"/>
            </a:endParaRPr>
          </a:p>
          <a:p>
            <a:pPr>
              <a:lnSpc>
                <a:spcPct val="100000"/>
              </a:lnSpc>
              <a:spcBef>
                <a:spcPts val="5"/>
              </a:spcBef>
            </a:pPr>
            <a:endParaRPr sz="200">
              <a:latin typeface="Arial"/>
              <a:cs typeface="Arial"/>
            </a:endParaRPr>
          </a:p>
          <a:p>
            <a:pPr marL="12700">
              <a:lnSpc>
                <a:spcPct val="100000"/>
              </a:lnSpc>
            </a:pPr>
            <a:r>
              <a:rPr sz="150" b="1" spc="20" dirty="0">
                <a:solidFill>
                  <a:srgbClr val="4D4E4E"/>
                </a:solidFill>
                <a:latin typeface="Arial"/>
                <a:cs typeface="Arial"/>
              </a:rPr>
              <a:t>Time </a:t>
            </a:r>
            <a:r>
              <a:rPr sz="150" b="1" spc="15" dirty="0">
                <a:solidFill>
                  <a:srgbClr val="4D4E4E"/>
                </a:solidFill>
                <a:latin typeface="Arial"/>
                <a:cs typeface="Arial"/>
              </a:rPr>
              <a:t>of Arrival</a:t>
            </a:r>
            <a:endParaRPr sz="150">
              <a:latin typeface="Arial"/>
              <a:cs typeface="Arial"/>
            </a:endParaRPr>
          </a:p>
        </p:txBody>
      </p:sp>
      <p:sp>
        <p:nvSpPr>
          <p:cNvPr id="84" name="object 84"/>
          <p:cNvSpPr txBox="1"/>
          <p:nvPr/>
        </p:nvSpPr>
        <p:spPr>
          <a:xfrm>
            <a:off x="7486520" y="5733927"/>
            <a:ext cx="436880" cy="52705"/>
          </a:xfrm>
          <a:prstGeom prst="rect">
            <a:avLst/>
          </a:prstGeom>
        </p:spPr>
        <p:txBody>
          <a:bodyPr vert="horz" wrap="square" lIns="0" tIns="15875" rIns="0" bIns="0" rtlCol="0">
            <a:spAutoFit/>
          </a:bodyPr>
          <a:lstStyle/>
          <a:p>
            <a:pPr marL="12700">
              <a:lnSpc>
                <a:spcPct val="100000"/>
              </a:lnSpc>
              <a:spcBef>
                <a:spcPts val="125"/>
              </a:spcBef>
            </a:pPr>
            <a:r>
              <a:rPr sz="150" b="1" spc="10" dirty="0">
                <a:solidFill>
                  <a:srgbClr val="4D4E4E"/>
                </a:solidFill>
                <a:latin typeface="Arial"/>
                <a:cs typeface="Arial"/>
              </a:rPr>
              <a:t>Source </a:t>
            </a:r>
            <a:r>
              <a:rPr sz="150" b="1" spc="15" dirty="0">
                <a:solidFill>
                  <a:srgbClr val="4D4E4E"/>
                </a:solidFill>
                <a:latin typeface="Arial"/>
                <a:cs typeface="Arial"/>
              </a:rPr>
              <a:t>of Lead </a:t>
            </a:r>
            <a:r>
              <a:rPr sz="150" b="1" spc="10" dirty="0">
                <a:solidFill>
                  <a:srgbClr val="4D4E4E"/>
                </a:solidFill>
                <a:latin typeface="Arial"/>
                <a:cs typeface="Arial"/>
              </a:rPr>
              <a:t>First</a:t>
            </a:r>
            <a:r>
              <a:rPr sz="150" b="1" spc="-25" dirty="0">
                <a:solidFill>
                  <a:srgbClr val="4D4E4E"/>
                </a:solidFill>
                <a:latin typeface="Arial"/>
                <a:cs typeface="Arial"/>
              </a:rPr>
              <a:t> </a:t>
            </a:r>
            <a:r>
              <a:rPr sz="150" b="1" spc="25" dirty="0">
                <a:solidFill>
                  <a:srgbClr val="4D4E4E"/>
                </a:solidFill>
                <a:latin typeface="Arial"/>
                <a:cs typeface="Arial"/>
              </a:rPr>
              <a:t>Name</a:t>
            </a:r>
            <a:endParaRPr sz="150">
              <a:latin typeface="Arial"/>
              <a:cs typeface="Arial"/>
            </a:endParaRPr>
          </a:p>
        </p:txBody>
      </p:sp>
      <p:sp>
        <p:nvSpPr>
          <p:cNvPr id="85" name="object 85"/>
          <p:cNvSpPr txBox="1"/>
          <p:nvPr/>
        </p:nvSpPr>
        <p:spPr>
          <a:xfrm>
            <a:off x="8034773" y="5733927"/>
            <a:ext cx="993775" cy="52705"/>
          </a:xfrm>
          <a:prstGeom prst="rect">
            <a:avLst/>
          </a:prstGeom>
        </p:spPr>
        <p:txBody>
          <a:bodyPr vert="horz" wrap="square" lIns="0" tIns="15875" rIns="0" bIns="0" rtlCol="0">
            <a:spAutoFit/>
          </a:bodyPr>
          <a:lstStyle/>
          <a:p>
            <a:pPr marL="12700">
              <a:lnSpc>
                <a:spcPct val="100000"/>
              </a:lnSpc>
              <a:spcBef>
                <a:spcPts val="125"/>
              </a:spcBef>
              <a:tabLst>
                <a:tab pos="260350" algn="l"/>
                <a:tab pos="524510" algn="l"/>
              </a:tabLst>
            </a:pPr>
            <a:r>
              <a:rPr sz="150" b="1" spc="15" dirty="0">
                <a:solidFill>
                  <a:srgbClr val="4D4E4E"/>
                </a:solidFill>
                <a:latin typeface="Arial"/>
                <a:cs typeface="Arial"/>
              </a:rPr>
              <a:t>Last</a:t>
            </a:r>
            <a:r>
              <a:rPr sz="150" b="1" spc="5" dirty="0">
                <a:solidFill>
                  <a:srgbClr val="4D4E4E"/>
                </a:solidFill>
                <a:latin typeface="Arial"/>
                <a:cs typeface="Arial"/>
              </a:rPr>
              <a:t> </a:t>
            </a:r>
            <a:r>
              <a:rPr sz="150" b="1" spc="25" dirty="0">
                <a:solidFill>
                  <a:srgbClr val="4D4E4E"/>
                </a:solidFill>
                <a:latin typeface="Arial"/>
                <a:cs typeface="Arial"/>
              </a:rPr>
              <a:t>Name	</a:t>
            </a:r>
            <a:r>
              <a:rPr sz="150" b="1" spc="20" dirty="0">
                <a:solidFill>
                  <a:srgbClr val="4D4E4E"/>
                </a:solidFill>
                <a:latin typeface="Arial"/>
                <a:cs typeface="Arial"/>
              </a:rPr>
              <a:t>Mobile</a:t>
            </a:r>
            <a:r>
              <a:rPr sz="150" b="1" dirty="0">
                <a:solidFill>
                  <a:srgbClr val="4D4E4E"/>
                </a:solidFill>
                <a:latin typeface="Arial"/>
                <a:cs typeface="Arial"/>
              </a:rPr>
              <a:t> </a:t>
            </a:r>
            <a:r>
              <a:rPr sz="150" b="1" spc="30" dirty="0">
                <a:solidFill>
                  <a:srgbClr val="4D4E4E"/>
                </a:solidFill>
                <a:latin typeface="Arial"/>
                <a:cs typeface="Arial"/>
              </a:rPr>
              <a:t>#	</a:t>
            </a:r>
            <a:r>
              <a:rPr sz="150" b="1" spc="10" dirty="0">
                <a:solidFill>
                  <a:srgbClr val="4D4E4E"/>
                </a:solidFill>
                <a:latin typeface="Arial"/>
                <a:cs typeface="Arial"/>
              </a:rPr>
              <a:t>Contactd </a:t>
            </a:r>
            <a:r>
              <a:rPr sz="150" b="1" spc="20" dirty="0">
                <a:solidFill>
                  <a:srgbClr val="4D4E4E"/>
                </a:solidFill>
                <a:latin typeface="Arial"/>
                <a:cs typeface="Arial"/>
              </a:rPr>
              <a:t>(Y/N) Appointment </a:t>
            </a:r>
            <a:r>
              <a:rPr sz="150" b="1" spc="5" dirty="0">
                <a:solidFill>
                  <a:srgbClr val="4D4E4E"/>
                </a:solidFill>
                <a:latin typeface="Arial"/>
                <a:cs typeface="Arial"/>
              </a:rPr>
              <a:t>(</a:t>
            </a:r>
            <a:r>
              <a:rPr sz="150" b="1" spc="-30" dirty="0">
                <a:solidFill>
                  <a:srgbClr val="4D4E4E"/>
                </a:solidFill>
                <a:latin typeface="Arial"/>
                <a:cs typeface="Arial"/>
              </a:rPr>
              <a:t> </a:t>
            </a:r>
            <a:r>
              <a:rPr sz="150" b="1" spc="20" dirty="0">
                <a:solidFill>
                  <a:srgbClr val="4D4E4E"/>
                </a:solidFill>
                <a:latin typeface="Arial"/>
                <a:cs typeface="Arial"/>
              </a:rPr>
              <a:t>Y/N)</a:t>
            </a:r>
            <a:endParaRPr sz="150">
              <a:latin typeface="Arial"/>
              <a:cs typeface="Arial"/>
            </a:endParaRPr>
          </a:p>
        </p:txBody>
      </p:sp>
      <p:sp>
        <p:nvSpPr>
          <p:cNvPr id="86" name="object 86"/>
          <p:cNvSpPr/>
          <p:nvPr/>
        </p:nvSpPr>
        <p:spPr>
          <a:xfrm>
            <a:off x="7219518" y="5785142"/>
            <a:ext cx="1908175" cy="35560"/>
          </a:xfrm>
          <a:custGeom>
            <a:avLst/>
            <a:gdLst/>
            <a:ahLst/>
            <a:cxnLst/>
            <a:rect l="l" t="t" r="r" b="b"/>
            <a:pathLst>
              <a:path w="1908175" h="35560">
                <a:moveTo>
                  <a:pt x="0" y="34963"/>
                </a:moveTo>
                <a:lnTo>
                  <a:pt x="1907717" y="34963"/>
                </a:lnTo>
                <a:lnTo>
                  <a:pt x="1907717" y="0"/>
                </a:lnTo>
                <a:lnTo>
                  <a:pt x="0" y="0"/>
                </a:lnTo>
                <a:lnTo>
                  <a:pt x="0" y="34963"/>
                </a:lnTo>
                <a:close/>
              </a:path>
            </a:pathLst>
          </a:custGeom>
          <a:solidFill>
            <a:srgbClr val="FFFFFF"/>
          </a:solidFill>
        </p:spPr>
        <p:txBody>
          <a:bodyPr wrap="square" lIns="0" tIns="0" rIns="0" bIns="0" rtlCol="0"/>
          <a:lstStyle/>
          <a:p>
            <a:endParaRPr/>
          </a:p>
        </p:txBody>
      </p:sp>
      <p:sp>
        <p:nvSpPr>
          <p:cNvPr id="87" name="object 87"/>
          <p:cNvSpPr/>
          <p:nvPr/>
        </p:nvSpPr>
        <p:spPr>
          <a:xfrm>
            <a:off x="7219518" y="5820600"/>
            <a:ext cx="1908175" cy="35560"/>
          </a:xfrm>
          <a:custGeom>
            <a:avLst/>
            <a:gdLst/>
            <a:ahLst/>
            <a:cxnLst/>
            <a:rect l="l" t="t" r="r" b="b"/>
            <a:pathLst>
              <a:path w="1908175" h="35560">
                <a:moveTo>
                  <a:pt x="0" y="35471"/>
                </a:moveTo>
                <a:lnTo>
                  <a:pt x="1907717" y="35471"/>
                </a:lnTo>
                <a:lnTo>
                  <a:pt x="1907717" y="0"/>
                </a:lnTo>
                <a:lnTo>
                  <a:pt x="0" y="0"/>
                </a:lnTo>
                <a:lnTo>
                  <a:pt x="0" y="35471"/>
                </a:lnTo>
                <a:close/>
              </a:path>
            </a:pathLst>
          </a:custGeom>
          <a:solidFill>
            <a:srgbClr val="F2F2F2"/>
          </a:solidFill>
        </p:spPr>
        <p:txBody>
          <a:bodyPr wrap="square" lIns="0" tIns="0" rIns="0" bIns="0" rtlCol="0"/>
          <a:lstStyle/>
          <a:p>
            <a:endParaRPr/>
          </a:p>
        </p:txBody>
      </p:sp>
      <p:sp>
        <p:nvSpPr>
          <p:cNvPr id="88" name="object 88"/>
          <p:cNvSpPr/>
          <p:nvPr/>
        </p:nvSpPr>
        <p:spPr>
          <a:xfrm>
            <a:off x="7219518" y="5856579"/>
            <a:ext cx="1908175" cy="35560"/>
          </a:xfrm>
          <a:custGeom>
            <a:avLst/>
            <a:gdLst/>
            <a:ahLst/>
            <a:cxnLst/>
            <a:rect l="l" t="t" r="r" b="b"/>
            <a:pathLst>
              <a:path w="1908175" h="35560">
                <a:moveTo>
                  <a:pt x="0" y="35471"/>
                </a:moveTo>
                <a:lnTo>
                  <a:pt x="1907717" y="35471"/>
                </a:lnTo>
                <a:lnTo>
                  <a:pt x="1907717" y="0"/>
                </a:lnTo>
                <a:lnTo>
                  <a:pt x="0" y="0"/>
                </a:lnTo>
                <a:lnTo>
                  <a:pt x="0" y="35471"/>
                </a:lnTo>
                <a:close/>
              </a:path>
            </a:pathLst>
          </a:custGeom>
          <a:solidFill>
            <a:srgbClr val="FFFFFF"/>
          </a:solidFill>
        </p:spPr>
        <p:txBody>
          <a:bodyPr wrap="square" lIns="0" tIns="0" rIns="0" bIns="0" rtlCol="0"/>
          <a:lstStyle/>
          <a:p>
            <a:endParaRPr/>
          </a:p>
        </p:txBody>
      </p:sp>
      <p:sp>
        <p:nvSpPr>
          <p:cNvPr id="89" name="object 89"/>
          <p:cNvSpPr/>
          <p:nvPr/>
        </p:nvSpPr>
        <p:spPr>
          <a:xfrm>
            <a:off x="7219518" y="5892558"/>
            <a:ext cx="1908175" cy="35560"/>
          </a:xfrm>
          <a:custGeom>
            <a:avLst/>
            <a:gdLst/>
            <a:ahLst/>
            <a:cxnLst/>
            <a:rect l="l" t="t" r="r" b="b"/>
            <a:pathLst>
              <a:path w="1908175" h="35560">
                <a:moveTo>
                  <a:pt x="0" y="35471"/>
                </a:moveTo>
                <a:lnTo>
                  <a:pt x="1907717" y="35471"/>
                </a:lnTo>
                <a:lnTo>
                  <a:pt x="1907717" y="0"/>
                </a:lnTo>
                <a:lnTo>
                  <a:pt x="0" y="0"/>
                </a:lnTo>
                <a:lnTo>
                  <a:pt x="0" y="35471"/>
                </a:lnTo>
                <a:close/>
              </a:path>
            </a:pathLst>
          </a:custGeom>
          <a:solidFill>
            <a:srgbClr val="F2F2F2"/>
          </a:solidFill>
        </p:spPr>
        <p:txBody>
          <a:bodyPr wrap="square" lIns="0" tIns="0" rIns="0" bIns="0" rtlCol="0"/>
          <a:lstStyle/>
          <a:p>
            <a:endParaRPr/>
          </a:p>
        </p:txBody>
      </p:sp>
      <p:sp>
        <p:nvSpPr>
          <p:cNvPr id="90" name="object 90"/>
          <p:cNvSpPr/>
          <p:nvPr/>
        </p:nvSpPr>
        <p:spPr>
          <a:xfrm>
            <a:off x="7219518" y="5928524"/>
            <a:ext cx="1908175" cy="35560"/>
          </a:xfrm>
          <a:custGeom>
            <a:avLst/>
            <a:gdLst/>
            <a:ahLst/>
            <a:cxnLst/>
            <a:rect l="l" t="t" r="r" b="b"/>
            <a:pathLst>
              <a:path w="1908175" h="35560">
                <a:moveTo>
                  <a:pt x="0" y="35471"/>
                </a:moveTo>
                <a:lnTo>
                  <a:pt x="1907717" y="35471"/>
                </a:lnTo>
                <a:lnTo>
                  <a:pt x="1907717" y="0"/>
                </a:lnTo>
                <a:lnTo>
                  <a:pt x="0" y="0"/>
                </a:lnTo>
                <a:lnTo>
                  <a:pt x="0" y="35471"/>
                </a:lnTo>
                <a:close/>
              </a:path>
            </a:pathLst>
          </a:custGeom>
          <a:solidFill>
            <a:srgbClr val="FFFFFF"/>
          </a:solidFill>
        </p:spPr>
        <p:txBody>
          <a:bodyPr wrap="square" lIns="0" tIns="0" rIns="0" bIns="0" rtlCol="0"/>
          <a:lstStyle/>
          <a:p>
            <a:endParaRPr/>
          </a:p>
        </p:txBody>
      </p:sp>
      <p:sp>
        <p:nvSpPr>
          <p:cNvPr id="91" name="object 91"/>
          <p:cNvSpPr/>
          <p:nvPr/>
        </p:nvSpPr>
        <p:spPr>
          <a:xfrm>
            <a:off x="7219518" y="5964504"/>
            <a:ext cx="1908175" cy="35560"/>
          </a:xfrm>
          <a:custGeom>
            <a:avLst/>
            <a:gdLst/>
            <a:ahLst/>
            <a:cxnLst/>
            <a:rect l="l" t="t" r="r" b="b"/>
            <a:pathLst>
              <a:path w="1908175" h="35560">
                <a:moveTo>
                  <a:pt x="0" y="35471"/>
                </a:moveTo>
                <a:lnTo>
                  <a:pt x="1907717" y="35471"/>
                </a:lnTo>
                <a:lnTo>
                  <a:pt x="1907717" y="0"/>
                </a:lnTo>
                <a:lnTo>
                  <a:pt x="0" y="0"/>
                </a:lnTo>
                <a:lnTo>
                  <a:pt x="0" y="35471"/>
                </a:lnTo>
                <a:close/>
              </a:path>
            </a:pathLst>
          </a:custGeom>
          <a:solidFill>
            <a:srgbClr val="F2F2F2"/>
          </a:solidFill>
        </p:spPr>
        <p:txBody>
          <a:bodyPr wrap="square" lIns="0" tIns="0" rIns="0" bIns="0" rtlCol="0"/>
          <a:lstStyle/>
          <a:p>
            <a:endParaRPr/>
          </a:p>
        </p:txBody>
      </p:sp>
      <p:sp>
        <p:nvSpPr>
          <p:cNvPr id="92" name="object 92"/>
          <p:cNvSpPr/>
          <p:nvPr/>
        </p:nvSpPr>
        <p:spPr>
          <a:xfrm>
            <a:off x="7219518" y="6000483"/>
            <a:ext cx="1908175" cy="35560"/>
          </a:xfrm>
          <a:custGeom>
            <a:avLst/>
            <a:gdLst/>
            <a:ahLst/>
            <a:cxnLst/>
            <a:rect l="l" t="t" r="r" b="b"/>
            <a:pathLst>
              <a:path w="1908175" h="35560">
                <a:moveTo>
                  <a:pt x="0" y="35471"/>
                </a:moveTo>
                <a:lnTo>
                  <a:pt x="1907717" y="35471"/>
                </a:lnTo>
                <a:lnTo>
                  <a:pt x="1907717" y="0"/>
                </a:lnTo>
                <a:lnTo>
                  <a:pt x="0" y="0"/>
                </a:lnTo>
                <a:lnTo>
                  <a:pt x="0" y="35471"/>
                </a:lnTo>
                <a:close/>
              </a:path>
            </a:pathLst>
          </a:custGeom>
          <a:solidFill>
            <a:srgbClr val="FFFFFF"/>
          </a:solidFill>
        </p:spPr>
        <p:txBody>
          <a:bodyPr wrap="square" lIns="0" tIns="0" rIns="0" bIns="0" rtlCol="0"/>
          <a:lstStyle/>
          <a:p>
            <a:endParaRPr/>
          </a:p>
        </p:txBody>
      </p:sp>
      <p:sp>
        <p:nvSpPr>
          <p:cNvPr id="93" name="object 93"/>
          <p:cNvSpPr/>
          <p:nvPr/>
        </p:nvSpPr>
        <p:spPr>
          <a:xfrm>
            <a:off x="7219518" y="6036449"/>
            <a:ext cx="1908175" cy="35560"/>
          </a:xfrm>
          <a:custGeom>
            <a:avLst/>
            <a:gdLst/>
            <a:ahLst/>
            <a:cxnLst/>
            <a:rect l="l" t="t" r="r" b="b"/>
            <a:pathLst>
              <a:path w="1908175" h="35560">
                <a:moveTo>
                  <a:pt x="0" y="35471"/>
                </a:moveTo>
                <a:lnTo>
                  <a:pt x="1907717" y="35471"/>
                </a:lnTo>
                <a:lnTo>
                  <a:pt x="1907717" y="0"/>
                </a:lnTo>
                <a:lnTo>
                  <a:pt x="0" y="0"/>
                </a:lnTo>
                <a:lnTo>
                  <a:pt x="0" y="35471"/>
                </a:lnTo>
                <a:close/>
              </a:path>
            </a:pathLst>
          </a:custGeom>
          <a:solidFill>
            <a:srgbClr val="F2F2F2"/>
          </a:solidFill>
        </p:spPr>
        <p:txBody>
          <a:bodyPr wrap="square" lIns="0" tIns="0" rIns="0" bIns="0" rtlCol="0"/>
          <a:lstStyle/>
          <a:p>
            <a:endParaRPr/>
          </a:p>
        </p:txBody>
      </p:sp>
      <p:sp>
        <p:nvSpPr>
          <p:cNvPr id="94" name="object 94"/>
          <p:cNvSpPr/>
          <p:nvPr/>
        </p:nvSpPr>
        <p:spPr>
          <a:xfrm>
            <a:off x="7219518" y="6072428"/>
            <a:ext cx="1908175" cy="35560"/>
          </a:xfrm>
          <a:custGeom>
            <a:avLst/>
            <a:gdLst/>
            <a:ahLst/>
            <a:cxnLst/>
            <a:rect l="l" t="t" r="r" b="b"/>
            <a:pathLst>
              <a:path w="1908175" h="35560">
                <a:moveTo>
                  <a:pt x="0" y="35471"/>
                </a:moveTo>
                <a:lnTo>
                  <a:pt x="1907717" y="35471"/>
                </a:lnTo>
                <a:lnTo>
                  <a:pt x="1907717" y="0"/>
                </a:lnTo>
                <a:lnTo>
                  <a:pt x="0" y="0"/>
                </a:lnTo>
                <a:lnTo>
                  <a:pt x="0" y="35471"/>
                </a:lnTo>
                <a:close/>
              </a:path>
            </a:pathLst>
          </a:custGeom>
          <a:solidFill>
            <a:srgbClr val="FFFFFF"/>
          </a:solidFill>
        </p:spPr>
        <p:txBody>
          <a:bodyPr wrap="square" lIns="0" tIns="0" rIns="0" bIns="0" rtlCol="0"/>
          <a:lstStyle/>
          <a:p>
            <a:endParaRPr/>
          </a:p>
        </p:txBody>
      </p:sp>
      <p:sp>
        <p:nvSpPr>
          <p:cNvPr id="95" name="object 95"/>
          <p:cNvSpPr/>
          <p:nvPr/>
        </p:nvSpPr>
        <p:spPr>
          <a:xfrm>
            <a:off x="7219518" y="6108407"/>
            <a:ext cx="1908175" cy="34925"/>
          </a:xfrm>
          <a:custGeom>
            <a:avLst/>
            <a:gdLst/>
            <a:ahLst/>
            <a:cxnLst/>
            <a:rect l="l" t="t" r="r" b="b"/>
            <a:pathLst>
              <a:path w="1908175" h="34925">
                <a:moveTo>
                  <a:pt x="0" y="34658"/>
                </a:moveTo>
                <a:lnTo>
                  <a:pt x="1907730" y="34658"/>
                </a:lnTo>
                <a:lnTo>
                  <a:pt x="1907730" y="0"/>
                </a:lnTo>
                <a:lnTo>
                  <a:pt x="0" y="0"/>
                </a:lnTo>
                <a:lnTo>
                  <a:pt x="0" y="34658"/>
                </a:lnTo>
                <a:close/>
              </a:path>
            </a:pathLst>
          </a:custGeom>
          <a:solidFill>
            <a:srgbClr val="F2F2F2"/>
          </a:solidFill>
        </p:spPr>
        <p:txBody>
          <a:bodyPr wrap="square" lIns="0" tIns="0" rIns="0" bIns="0" rtlCol="0"/>
          <a:lstStyle/>
          <a:p>
            <a:endParaRPr/>
          </a:p>
        </p:txBody>
      </p:sp>
      <p:sp>
        <p:nvSpPr>
          <p:cNvPr id="96" name="object 96"/>
          <p:cNvSpPr txBox="1"/>
          <p:nvPr/>
        </p:nvSpPr>
        <p:spPr>
          <a:xfrm>
            <a:off x="7217978" y="5777504"/>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2C7EC2"/>
                </a:solidFill>
                <a:latin typeface="Arial Black"/>
                <a:cs typeface="Arial Black"/>
              </a:rPr>
              <a:t>9/10</a:t>
            </a:r>
            <a:r>
              <a:rPr sz="150" spc="-35" dirty="0">
                <a:solidFill>
                  <a:srgbClr val="2C7EC2"/>
                </a:solidFill>
                <a:latin typeface="Arial Black"/>
                <a:cs typeface="Arial Black"/>
              </a:rPr>
              <a:t> </a:t>
            </a:r>
            <a:r>
              <a:rPr sz="150" spc="-15" dirty="0">
                <a:solidFill>
                  <a:srgbClr val="2C7EC2"/>
                </a:solidFill>
                <a:latin typeface="Arial Black"/>
                <a:cs typeface="Arial Black"/>
              </a:rPr>
              <a:t>3:00p</a:t>
            </a:r>
            <a:endParaRPr sz="150">
              <a:latin typeface="Arial Black"/>
              <a:cs typeface="Arial Black"/>
            </a:endParaRPr>
          </a:p>
        </p:txBody>
      </p:sp>
      <p:sp>
        <p:nvSpPr>
          <p:cNvPr id="97" name="object 97"/>
          <p:cNvSpPr txBox="1"/>
          <p:nvPr/>
        </p:nvSpPr>
        <p:spPr>
          <a:xfrm>
            <a:off x="7486521" y="5777504"/>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2C7EC2"/>
                </a:solidFill>
                <a:latin typeface="Arial Black"/>
                <a:cs typeface="Arial Black"/>
              </a:rPr>
              <a:t>TEXTiUM</a:t>
            </a:r>
            <a:endParaRPr sz="150">
              <a:latin typeface="Arial Black"/>
              <a:cs typeface="Arial Black"/>
            </a:endParaRPr>
          </a:p>
        </p:txBody>
      </p:sp>
      <p:sp>
        <p:nvSpPr>
          <p:cNvPr id="98" name="object 98"/>
          <p:cNvSpPr txBox="1"/>
          <p:nvPr/>
        </p:nvSpPr>
        <p:spPr>
          <a:xfrm>
            <a:off x="7775337" y="5777504"/>
            <a:ext cx="91440" cy="48895"/>
          </a:xfrm>
          <a:prstGeom prst="rect">
            <a:avLst/>
          </a:prstGeom>
        </p:spPr>
        <p:txBody>
          <a:bodyPr vert="horz" wrap="square" lIns="0" tIns="12700" rIns="0" bIns="0" rtlCol="0">
            <a:spAutoFit/>
          </a:bodyPr>
          <a:lstStyle/>
          <a:p>
            <a:pPr marL="12700">
              <a:lnSpc>
                <a:spcPct val="100000"/>
              </a:lnSpc>
              <a:spcBef>
                <a:spcPts val="100"/>
              </a:spcBef>
            </a:pPr>
            <a:r>
              <a:rPr sz="150" spc="-25" dirty="0">
                <a:solidFill>
                  <a:srgbClr val="2C7EC2"/>
                </a:solidFill>
                <a:latin typeface="Arial Black"/>
                <a:cs typeface="Arial Black"/>
              </a:rPr>
              <a:t>John</a:t>
            </a:r>
            <a:r>
              <a:rPr sz="150" spc="-35" dirty="0">
                <a:solidFill>
                  <a:srgbClr val="2C7EC2"/>
                </a:solidFill>
                <a:latin typeface="Arial Black"/>
                <a:cs typeface="Arial Black"/>
              </a:rPr>
              <a:t> </a:t>
            </a:r>
            <a:r>
              <a:rPr sz="150" spc="-10" dirty="0">
                <a:solidFill>
                  <a:srgbClr val="2C7EC2"/>
                </a:solidFill>
                <a:latin typeface="Arial Black"/>
                <a:cs typeface="Arial Black"/>
              </a:rPr>
              <a:t>Q.</a:t>
            </a:r>
            <a:endParaRPr sz="150">
              <a:latin typeface="Arial Black"/>
              <a:cs typeface="Arial Black"/>
            </a:endParaRPr>
          </a:p>
        </p:txBody>
      </p:sp>
      <p:sp>
        <p:nvSpPr>
          <p:cNvPr id="99" name="object 99"/>
          <p:cNvSpPr txBox="1"/>
          <p:nvPr/>
        </p:nvSpPr>
        <p:spPr>
          <a:xfrm>
            <a:off x="8034773" y="5777504"/>
            <a:ext cx="800100" cy="48895"/>
          </a:xfrm>
          <a:prstGeom prst="rect">
            <a:avLst/>
          </a:prstGeom>
        </p:spPr>
        <p:txBody>
          <a:bodyPr vert="horz" wrap="square" lIns="0" tIns="12700" rIns="0" bIns="0" rtlCol="0">
            <a:spAutoFit/>
          </a:bodyPr>
          <a:lstStyle/>
          <a:p>
            <a:pPr marL="12700">
              <a:lnSpc>
                <a:spcPct val="100000"/>
              </a:lnSpc>
              <a:spcBef>
                <a:spcPts val="100"/>
              </a:spcBef>
              <a:tabLst>
                <a:tab pos="260350" algn="l"/>
                <a:tab pos="530225" algn="l"/>
                <a:tab pos="772160" algn="l"/>
              </a:tabLst>
            </a:pPr>
            <a:r>
              <a:rPr sz="150" spc="-15" dirty="0">
                <a:solidFill>
                  <a:srgbClr val="2C7EC2"/>
                </a:solidFill>
                <a:latin typeface="Arial Black"/>
                <a:cs typeface="Arial Black"/>
              </a:rPr>
              <a:t>Public	(314) 989 </a:t>
            </a:r>
            <a:r>
              <a:rPr sz="150" spc="-5" dirty="0">
                <a:solidFill>
                  <a:srgbClr val="2C7EC2"/>
                </a:solidFill>
                <a:latin typeface="Arial Black"/>
                <a:cs typeface="Arial Black"/>
              </a:rPr>
              <a:t>-</a:t>
            </a:r>
            <a:r>
              <a:rPr sz="150" spc="-15" dirty="0">
                <a:solidFill>
                  <a:srgbClr val="2C7EC2"/>
                </a:solidFill>
                <a:latin typeface="Arial Black"/>
                <a:cs typeface="Arial Black"/>
              </a:rPr>
              <a:t> 9888</a:t>
            </a:r>
            <a:r>
              <a:rPr sz="150" dirty="0">
                <a:solidFill>
                  <a:srgbClr val="2C7EC2"/>
                </a:solidFill>
                <a:latin typeface="Arial Black"/>
                <a:cs typeface="Arial Black"/>
              </a:rPr>
              <a:t>	</a:t>
            </a:r>
            <a:r>
              <a:rPr sz="150" spc="-15" dirty="0">
                <a:solidFill>
                  <a:srgbClr val="2C7EC2"/>
                </a:solidFill>
                <a:latin typeface="Arial Black"/>
                <a:cs typeface="Arial Black"/>
              </a:rPr>
              <a:t>N</a:t>
            </a:r>
            <a:r>
              <a:rPr sz="150" dirty="0">
                <a:solidFill>
                  <a:srgbClr val="2C7EC2"/>
                </a:solidFill>
                <a:latin typeface="Arial Black"/>
                <a:cs typeface="Arial Black"/>
              </a:rPr>
              <a:t>	</a:t>
            </a:r>
            <a:r>
              <a:rPr sz="150" spc="-15" dirty="0">
                <a:solidFill>
                  <a:srgbClr val="2C7EC2"/>
                </a:solidFill>
                <a:latin typeface="Arial Black"/>
                <a:cs typeface="Arial Black"/>
              </a:rPr>
              <a:t>N</a:t>
            </a:r>
            <a:endParaRPr sz="150">
              <a:latin typeface="Arial Black"/>
              <a:cs typeface="Arial Black"/>
            </a:endParaRPr>
          </a:p>
        </p:txBody>
      </p:sp>
      <p:sp>
        <p:nvSpPr>
          <p:cNvPr id="100" name="object 100"/>
          <p:cNvSpPr txBox="1"/>
          <p:nvPr/>
        </p:nvSpPr>
        <p:spPr>
          <a:xfrm>
            <a:off x="7218479" y="5813471"/>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9/10</a:t>
            </a:r>
            <a:r>
              <a:rPr sz="150" spc="-35" dirty="0">
                <a:solidFill>
                  <a:srgbClr val="4D4E4E"/>
                </a:solidFill>
                <a:latin typeface="Arial Black"/>
                <a:cs typeface="Arial Black"/>
              </a:rPr>
              <a:t> </a:t>
            </a:r>
            <a:r>
              <a:rPr sz="150" spc="-15" dirty="0">
                <a:solidFill>
                  <a:srgbClr val="4D4E4E"/>
                </a:solidFill>
                <a:latin typeface="Arial Black"/>
                <a:cs typeface="Arial Black"/>
              </a:rPr>
              <a:t>3:00p</a:t>
            </a:r>
            <a:endParaRPr sz="150">
              <a:latin typeface="Arial Black"/>
              <a:cs typeface="Arial Black"/>
            </a:endParaRPr>
          </a:p>
        </p:txBody>
      </p:sp>
      <p:sp>
        <p:nvSpPr>
          <p:cNvPr id="101" name="object 101"/>
          <p:cNvSpPr txBox="1"/>
          <p:nvPr/>
        </p:nvSpPr>
        <p:spPr>
          <a:xfrm>
            <a:off x="7487021" y="5813471"/>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TEXTiUM</a:t>
            </a:r>
            <a:endParaRPr sz="150">
              <a:latin typeface="Arial Black"/>
              <a:cs typeface="Arial Black"/>
            </a:endParaRPr>
          </a:p>
        </p:txBody>
      </p:sp>
      <p:sp>
        <p:nvSpPr>
          <p:cNvPr id="102" name="object 102"/>
          <p:cNvSpPr txBox="1"/>
          <p:nvPr/>
        </p:nvSpPr>
        <p:spPr>
          <a:xfrm>
            <a:off x="7775838" y="5813471"/>
            <a:ext cx="60960" cy="48895"/>
          </a:xfrm>
          <a:prstGeom prst="rect">
            <a:avLst/>
          </a:prstGeom>
        </p:spPr>
        <p:txBody>
          <a:bodyPr vert="horz" wrap="square" lIns="0" tIns="12700" rIns="0" bIns="0" rtlCol="0">
            <a:spAutoFit/>
          </a:bodyPr>
          <a:lstStyle/>
          <a:p>
            <a:pPr marL="12700">
              <a:lnSpc>
                <a:spcPct val="100000"/>
              </a:lnSpc>
              <a:spcBef>
                <a:spcPts val="100"/>
              </a:spcBef>
            </a:pPr>
            <a:r>
              <a:rPr sz="150" spc="-35" dirty="0">
                <a:solidFill>
                  <a:srgbClr val="4D4E4E"/>
                </a:solidFill>
                <a:latin typeface="Arial Black"/>
                <a:cs typeface="Arial Black"/>
              </a:rPr>
              <a:t>Jack</a:t>
            </a:r>
            <a:endParaRPr sz="150">
              <a:latin typeface="Arial Black"/>
              <a:cs typeface="Arial Black"/>
            </a:endParaRPr>
          </a:p>
        </p:txBody>
      </p:sp>
      <p:sp>
        <p:nvSpPr>
          <p:cNvPr id="103" name="object 103"/>
          <p:cNvSpPr txBox="1"/>
          <p:nvPr/>
        </p:nvSpPr>
        <p:spPr>
          <a:xfrm>
            <a:off x="7218999" y="5849439"/>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9/10</a:t>
            </a:r>
            <a:r>
              <a:rPr sz="150" spc="-35" dirty="0">
                <a:solidFill>
                  <a:srgbClr val="4D4E4E"/>
                </a:solidFill>
                <a:latin typeface="Arial Black"/>
                <a:cs typeface="Arial Black"/>
              </a:rPr>
              <a:t> </a:t>
            </a:r>
            <a:r>
              <a:rPr sz="150" spc="-15" dirty="0">
                <a:solidFill>
                  <a:srgbClr val="4D4E4E"/>
                </a:solidFill>
                <a:latin typeface="Arial Black"/>
                <a:cs typeface="Arial Black"/>
              </a:rPr>
              <a:t>3:00p</a:t>
            </a:r>
            <a:endParaRPr sz="150">
              <a:latin typeface="Arial Black"/>
              <a:cs typeface="Arial Black"/>
            </a:endParaRPr>
          </a:p>
        </p:txBody>
      </p:sp>
      <p:sp>
        <p:nvSpPr>
          <p:cNvPr id="104" name="object 104"/>
          <p:cNvSpPr txBox="1"/>
          <p:nvPr/>
        </p:nvSpPr>
        <p:spPr>
          <a:xfrm>
            <a:off x="7487541" y="5849439"/>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TEXTiUM</a:t>
            </a:r>
            <a:endParaRPr sz="150">
              <a:latin typeface="Arial Black"/>
              <a:cs typeface="Arial Black"/>
            </a:endParaRPr>
          </a:p>
        </p:txBody>
      </p:sp>
      <p:sp>
        <p:nvSpPr>
          <p:cNvPr id="105" name="object 105"/>
          <p:cNvSpPr txBox="1"/>
          <p:nvPr/>
        </p:nvSpPr>
        <p:spPr>
          <a:xfrm>
            <a:off x="7776358" y="5849439"/>
            <a:ext cx="5905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Tim</a:t>
            </a:r>
            <a:endParaRPr sz="150">
              <a:latin typeface="Arial Black"/>
              <a:cs typeface="Arial Black"/>
            </a:endParaRPr>
          </a:p>
        </p:txBody>
      </p:sp>
      <p:sp>
        <p:nvSpPr>
          <p:cNvPr id="106" name="object 106"/>
          <p:cNvSpPr txBox="1"/>
          <p:nvPr/>
        </p:nvSpPr>
        <p:spPr>
          <a:xfrm>
            <a:off x="8035793" y="5849439"/>
            <a:ext cx="77470"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Smith</a:t>
            </a:r>
            <a:endParaRPr sz="150">
              <a:latin typeface="Arial Black"/>
              <a:cs typeface="Arial Black"/>
            </a:endParaRPr>
          </a:p>
        </p:txBody>
      </p:sp>
      <p:sp>
        <p:nvSpPr>
          <p:cNvPr id="107" name="object 107"/>
          <p:cNvSpPr txBox="1"/>
          <p:nvPr/>
        </p:nvSpPr>
        <p:spPr>
          <a:xfrm>
            <a:off x="8284079" y="5849439"/>
            <a:ext cx="16827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(314)</a:t>
            </a:r>
            <a:r>
              <a:rPr sz="150" spc="-30" dirty="0">
                <a:solidFill>
                  <a:srgbClr val="4D4E4E"/>
                </a:solidFill>
                <a:latin typeface="Arial Black"/>
                <a:cs typeface="Arial Black"/>
              </a:rPr>
              <a:t> </a:t>
            </a:r>
            <a:r>
              <a:rPr sz="150" spc="-15" dirty="0">
                <a:solidFill>
                  <a:srgbClr val="4D4E4E"/>
                </a:solidFill>
                <a:latin typeface="Arial Black"/>
                <a:cs typeface="Arial Black"/>
              </a:rPr>
              <a:t>798</a:t>
            </a:r>
            <a:r>
              <a:rPr sz="150" spc="-25" dirty="0">
                <a:solidFill>
                  <a:srgbClr val="4D4E4E"/>
                </a:solidFill>
                <a:latin typeface="Arial Black"/>
                <a:cs typeface="Arial Black"/>
              </a:rPr>
              <a:t> </a:t>
            </a:r>
            <a:r>
              <a:rPr sz="150" spc="-5" dirty="0">
                <a:solidFill>
                  <a:srgbClr val="4D4E4E"/>
                </a:solidFill>
                <a:latin typeface="Arial Black"/>
                <a:cs typeface="Arial Black"/>
              </a:rPr>
              <a:t>-</a:t>
            </a:r>
            <a:r>
              <a:rPr sz="150" spc="-30" dirty="0">
                <a:solidFill>
                  <a:srgbClr val="4D4E4E"/>
                </a:solidFill>
                <a:latin typeface="Arial Black"/>
                <a:cs typeface="Arial Black"/>
              </a:rPr>
              <a:t> </a:t>
            </a:r>
            <a:r>
              <a:rPr sz="150" spc="-15" dirty="0">
                <a:solidFill>
                  <a:srgbClr val="4D4E4E"/>
                </a:solidFill>
                <a:latin typeface="Arial Black"/>
                <a:cs typeface="Arial Black"/>
              </a:rPr>
              <a:t>6640</a:t>
            </a:r>
            <a:endParaRPr sz="150">
              <a:latin typeface="Arial Black"/>
              <a:cs typeface="Arial Black"/>
            </a:endParaRPr>
          </a:p>
        </p:txBody>
      </p:sp>
      <p:sp>
        <p:nvSpPr>
          <p:cNvPr id="108" name="object 108"/>
          <p:cNvSpPr txBox="1"/>
          <p:nvPr/>
        </p:nvSpPr>
        <p:spPr>
          <a:xfrm>
            <a:off x="7219519" y="5885406"/>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9/10</a:t>
            </a:r>
            <a:r>
              <a:rPr sz="150" spc="-35" dirty="0">
                <a:solidFill>
                  <a:srgbClr val="4D4E4E"/>
                </a:solidFill>
                <a:latin typeface="Arial Black"/>
                <a:cs typeface="Arial Black"/>
              </a:rPr>
              <a:t> </a:t>
            </a:r>
            <a:r>
              <a:rPr sz="150" spc="-15" dirty="0">
                <a:solidFill>
                  <a:srgbClr val="4D4E4E"/>
                </a:solidFill>
                <a:latin typeface="Arial Black"/>
                <a:cs typeface="Arial Black"/>
              </a:rPr>
              <a:t>2:58p</a:t>
            </a:r>
            <a:endParaRPr sz="150">
              <a:latin typeface="Arial Black"/>
              <a:cs typeface="Arial Black"/>
            </a:endParaRPr>
          </a:p>
        </p:txBody>
      </p:sp>
      <p:sp>
        <p:nvSpPr>
          <p:cNvPr id="109" name="object 109"/>
          <p:cNvSpPr txBox="1"/>
          <p:nvPr/>
        </p:nvSpPr>
        <p:spPr>
          <a:xfrm>
            <a:off x="7488061" y="5885406"/>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TEXTiUM</a:t>
            </a:r>
            <a:endParaRPr sz="150">
              <a:latin typeface="Arial Black"/>
              <a:cs typeface="Arial Black"/>
            </a:endParaRPr>
          </a:p>
        </p:txBody>
      </p:sp>
      <p:sp>
        <p:nvSpPr>
          <p:cNvPr id="110" name="object 110"/>
          <p:cNvSpPr txBox="1"/>
          <p:nvPr/>
        </p:nvSpPr>
        <p:spPr>
          <a:xfrm>
            <a:off x="7776878" y="5885406"/>
            <a:ext cx="64135" cy="48895"/>
          </a:xfrm>
          <a:prstGeom prst="rect">
            <a:avLst/>
          </a:prstGeom>
        </p:spPr>
        <p:txBody>
          <a:bodyPr vert="horz" wrap="square" lIns="0" tIns="12700" rIns="0" bIns="0" rtlCol="0">
            <a:spAutoFit/>
          </a:bodyPr>
          <a:lstStyle/>
          <a:p>
            <a:pPr marL="12700">
              <a:lnSpc>
                <a:spcPct val="100000"/>
              </a:lnSpc>
              <a:spcBef>
                <a:spcPts val="100"/>
              </a:spcBef>
            </a:pPr>
            <a:r>
              <a:rPr sz="150" spc="-25" dirty="0">
                <a:solidFill>
                  <a:srgbClr val="4D4E4E"/>
                </a:solidFill>
                <a:latin typeface="Arial Black"/>
                <a:cs typeface="Arial Black"/>
              </a:rPr>
              <a:t>Jane</a:t>
            </a:r>
            <a:endParaRPr sz="150">
              <a:latin typeface="Arial Black"/>
              <a:cs typeface="Arial Black"/>
            </a:endParaRPr>
          </a:p>
        </p:txBody>
      </p:sp>
      <p:sp>
        <p:nvSpPr>
          <p:cNvPr id="111" name="object 111"/>
          <p:cNvSpPr txBox="1"/>
          <p:nvPr/>
        </p:nvSpPr>
        <p:spPr>
          <a:xfrm>
            <a:off x="8036313" y="5885406"/>
            <a:ext cx="80010"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Banks</a:t>
            </a:r>
            <a:endParaRPr sz="150">
              <a:latin typeface="Arial Black"/>
              <a:cs typeface="Arial Black"/>
            </a:endParaRPr>
          </a:p>
        </p:txBody>
      </p:sp>
      <p:sp>
        <p:nvSpPr>
          <p:cNvPr id="112" name="object 112"/>
          <p:cNvSpPr txBox="1"/>
          <p:nvPr/>
        </p:nvSpPr>
        <p:spPr>
          <a:xfrm>
            <a:off x="8284599" y="5885406"/>
            <a:ext cx="16827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(314)</a:t>
            </a:r>
            <a:r>
              <a:rPr sz="150" spc="-30" dirty="0">
                <a:solidFill>
                  <a:srgbClr val="4D4E4E"/>
                </a:solidFill>
                <a:latin typeface="Arial Black"/>
                <a:cs typeface="Arial Black"/>
              </a:rPr>
              <a:t> </a:t>
            </a:r>
            <a:r>
              <a:rPr sz="150" spc="-15" dirty="0">
                <a:solidFill>
                  <a:srgbClr val="4D4E4E"/>
                </a:solidFill>
                <a:latin typeface="Arial Black"/>
                <a:cs typeface="Arial Black"/>
              </a:rPr>
              <a:t>895</a:t>
            </a:r>
            <a:r>
              <a:rPr sz="150" spc="-25" dirty="0">
                <a:solidFill>
                  <a:srgbClr val="4D4E4E"/>
                </a:solidFill>
                <a:latin typeface="Arial Black"/>
                <a:cs typeface="Arial Black"/>
              </a:rPr>
              <a:t> </a:t>
            </a:r>
            <a:r>
              <a:rPr sz="150" spc="-5" dirty="0">
                <a:solidFill>
                  <a:srgbClr val="4D4E4E"/>
                </a:solidFill>
                <a:latin typeface="Arial Black"/>
                <a:cs typeface="Arial Black"/>
              </a:rPr>
              <a:t>-</a:t>
            </a:r>
            <a:r>
              <a:rPr sz="150" spc="-30" dirty="0">
                <a:solidFill>
                  <a:srgbClr val="4D4E4E"/>
                </a:solidFill>
                <a:latin typeface="Arial Black"/>
                <a:cs typeface="Arial Black"/>
              </a:rPr>
              <a:t> </a:t>
            </a:r>
            <a:r>
              <a:rPr sz="150" spc="-15" dirty="0">
                <a:solidFill>
                  <a:srgbClr val="4D4E4E"/>
                </a:solidFill>
                <a:latin typeface="Arial Black"/>
                <a:cs typeface="Arial Black"/>
              </a:rPr>
              <a:t>1221</a:t>
            </a:r>
            <a:endParaRPr sz="150">
              <a:latin typeface="Arial Black"/>
              <a:cs typeface="Arial Black"/>
            </a:endParaRPr>
          </a:p>
        </p:txBody>
      </p:sp>
      <p:sp>
        <p:nvSpPr>
          <p:cNvPr id="113" name="object 113"/>
          <p:cNvSpPr txBox="1"/>
          <p:nvPr/>
        </p:nvSpPr>
        <p:spPr>
          <a:xfrm>
            <a:off x="7220039" y="5921373"/>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9/10</a:t>
            </a:r>
            <a:r>
              <a:rPr sz="150" spc="-35" dirty="0">
                <a:solidFill>
                  <a:srgbClr val="4D4E4E"/>
                </a:solidFill>
                <a:latin typeface="Arial Black"/>
                <a:cs typeface="Arial Black"/>
              </a:rPr>
              <a:t> </a:t>
            </a:r>
            <a:r>
              <a:rPr sz="150" spc="-15" dirty="0">
                <a:solidFill>
                  <a:srgbClr val="4D4E4E"/>
                </a:solidFill>
                <a:latin typeface="Arial Black"/>
                <a:cs typeface="Arial Black"/>
              </a:rPr>
              <a:t>2:58p</a:t>
            </a:r>
            <a:endParaRPr sz="150">
              <a:latin typeface="Arial Black"/>
              <a:cs typeface="Arial Black"/>
            </a:endParaRPr>
          </a:p>
        </p:txBody>
      </p:sp>
      <p:sp>
        <p:nvSpPr>
          <p:cNvPr id="114" name="object 114"/>
          <p:cNvSpPr txBox="1"/>
          <p:nvPr/>
        </p:nvSpPr>
        <p:spPr>
          <a:xfrm>
            <a:off x="7488581" y="5921373"/>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TEXTiUM</a:t>
            </a:r>
            <a:endParaRPr sz="150">
              <a:latin typeface="Arial Black"/>
              <a:cs typeface="Arial Black"/>
            </a:endParaRPr>
          </a:p>
        </p:txBody>
      </p:sp>
      <p:sp>
        <p:nvSpPr>
          <p:cNvPr id="115" name="object 115"/>
          <p:cNvSpPr txBox="1"/>
          <p:nvPr/>
        </p:nvSpPr>
        <p:spPr>
          <a:xfrm>
            <a:off x="7777398" y="5921373"/>
            <a:ext cx="6032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Lisa</a:t>
            </a:r>
            <a:endParaRPr sz="150">
              <a:latin typeface="Arial Black"/>
              <a:cs typeface="Arial Black"/>
            </a:endParaRPr>
          </a:p>
        </p:txBody>
      </p:sp>
      <p:sp>
        <p:nvSpPr>
          <p:cNvPr id="116" name="object 116"/>
          <p:cNvSpPr txBox="1"/>
          <p:nvPr/>
        </p:nvSpPr>
        <p:spPr>
          <a:xfrm>
            <a:off x="8036832" y="5921373"/>
            <a:ext cx="8572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Wilson</a:t>
            </a:r>
            <a:endParaRPr sz="150">
              <a:latin typeface="Arial Black"/>
              <a:cs typeface="Arial Black"/>
            </a:endParaRPr>
          </a:p>
        </p:txBody>
      </p:sp>
      <p:sp>
        <p:nvSpPr>
          <p:cNvPr id="117" name="object 117"/>
          <p:cNvSpPr txBox="1"/>
          <p:nvPr/>
        </p:nvSpPr>
        <p:spPr>
          <a:xfrm>
            <a:off x="8285119" y="5921373"/>
            <a:ext cx="16827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(314)</a:t>
            </a:r>
            <a:r>
              <a:rPr sz="150" spc="-30" dirty="0">
                <a:solidFill>
                  <a:srgbClr val="4D4E4E"/>
                </a:solidFill>
                <a:latin typeface="Arial Black"/>
                <a:cs typeface="Arial Black"/>
              </a:rPr>
              <a:t> </a:t>
            </a:r>
            <a:r>
              <a:rPr sz="150" spc="-15" dirty="0">
                <a:solidFill>
                  <a:srgbClr val="4D4E4E"/>
                </a:solidFill>
                <a:latin typeface="Arial Black"/>
                <a:cs typeface="Arial Black"/>
              </a:rPr>
              <a:t>223</a:t>
            </a:r>
            <a:r>
              <a:rPr sz="150" spc="-25" dirty="0">
                <a:solidFill>
                  <a:srgbClr val="4D4E4E"/>
                </a:solidFill>
                <a:latin typeface="Arial Black"/>
                <a:cs typeface="Arial Black"/>
              </a:rPr>
              <a:t> </a:t>
            </a:r>
            <a:r>
              <a:rPr sz="150" spc="-5" dirty="0">
                <a:solidFill>
                  <a:srgbClr val="4D4E4E"/>
                </a:solidFill>
                <a:latin typeface="Arial Black"/>
                <a:cs typeface="Arial Black"/>
              </a:rPr>
              <a:t>-</a:t>
            </a:r>
            <a:r>
              <a:rPr sz="150" spc="-30" dirty="0">
                <a:solidFill>
                  <a:srgbClr val="4D4E4E"/>
                </a:solidFill>
                <a:latin typeface="Arial Black"/>
                <a:cs typeface="Arial Black"/>
              </a:rPr>
              <a:t> </a:t>
            </a:r>
            <a:r>
              <a:rPr sz="150" spc="-15" dirty="0">
                <a:solidFill>
                  <a:srgbClr val="4D4E4E"/>
                </a:solidFill>
                <a:latin typeface="Arial Black"/>
                <a:cs typeface="Arial Black"/>
              </a:rPr>
              <a:t>7643</a:t>
            </a:r>
            <a:endParaRPr sz="150">
              <a:latin typeface="Arial Black"/>
              <a:cs typeface="Arial Black"/>
            </a:endParaRPr>
          </a:p>
        </p:txBody>
      </p:sp>
      <p:sp>
        <p:nvSpPr>
          <p:cNvPr id="118" name="object 118"/>
          <p:cNvSpPr txBox="1"/>
          <p:nvPr/>
        </p:nvSpPr>
        <p:spPr>
          <a:xfrm>
            <a:off x="7220559" y="5957341"/>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9/10</a:t>
            </a:r>
            <a:r>
              <a:rPr sz="150" spc="-35" dirty="0">
                <a:solidFill>
                  <a:srgbClr val="4D4E4E"/>
                </a:solidFill>
                <a:latin typeface="Arial Black"/>
                <a:cs typeface="Arial Black"/>
              </a:rPr>
              <a:t> </a:t>
            </a:r>
            <a:r>
              <a:rPr sz="150" spc="-15" dirty="0">
                <a:solidFill>
                  <a:srgbClr val="4D4E4E"/>
                </a:solidFill>
                <a:latin typeface="Arial Black"/>
                <a:cs typeface="Arial Black"/>
              </a:rPr>
              <a:t>2:57p</a:t>
            </a:r>
            <a:endParaRPr sz="150">
              <a:latin typeface="Arial Black"/>
              <a:cs typeface="Arial Black"/>
            </a:endParaRPr>
          </a:p>
        </p:txBody>
      </p:sp>
      <p:sp>
        <p:nvSpPr>
          <p:cNvPr id="119" name="object 119"/>
          <p:cNvSpPr txBox="1"/>
          <p:nvPr/>
        </p:nvSpPr>
        <p:spPr>
          <a:xfrm>
            <a:off x="7489101" y="5957341"/>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TEXTiUM</a:t>
            </a:r>
            <a:endParaRPr sz="150">
              <a:latin typeface="Arial Black"/>
              <a:cs typeface="Arial Black"/>
            </a:endParaRPr>
          </a:p>
        </p:txBody>
      </p:sp>
      <p:sp>
        <p:nvSpPr>
          <p:cNvPr id="120" name="object 120"/>
          <p:cNvSpPr txBox="1"/>
          <p:nvPr/>
        </p:nvSpPr>
        <p:spPr>
          <a:xfrm>
            <a:off x="7777918" y="5957341"/>
            <a:ext cx="6921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Greg</a:t>
            </a:r>
            <a:endParaRPr sz="150">
              <a:latin typeface="Arial Black"/>
              <a:cs typeface="Arial Black"/>
            </a:endParaRPr>
          </a:p>
        </p:txBody>
      </p:sp>
      <p:sp>
        <p:nvSpPr>
          <p:cNvPr id="121" name="object 121"/>
          <p:cNvSpPr txBox="1"/>
          <p:nvPr/>
        </p:nvSpPr>
        <p:spPr>
          <a:xfrm>
            <a:off x="8037352" y="5957341"/>
            <a:ext cx="121920"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Thompson</a:t>
            </a:r>
            <a:endParaRPr sz="150">
              <a:latin typeface="Arial Black"/>
              <a:cs typeface="Arial Black"/>
            </a:endParaRPr>
          </a:p>
        </p:txBody>
      </p:sp>
      <p:sp>
        <p:nvSpPr>
          <p:cNvPr id="122" name="object 122"/>
          <p:cNvSpPr txBox="1"/>
          <p:nvPr/>
        </p:nvSpPr>
        <p:spPr>
          <a:xfrm>
            <a:off x="8285639" y="5957341"/>
            <a:ext cx="16827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(314)</a:t>
            </a:r>
            <a:r>
              <a:rPr sz="150" spc="-30" dirty="0">
                <a:solidFill>
                  <a:srgbClr val="4D4E4E"/>
                </a:solidFill>
                <a:latin typeface="Arial Black"/>
                <a:cs typeface="Arial Black"/>
              </a:rPr>
              <a:t> </a:t>
            </a:r>
            <a:r>
              <a:rPr sz="150" spc="-15" dirty="0">
                <a:solidFill>
                  <a:srgbClr val="4D4E4E"/>
                </a:solidFill>
                <a:latin typeface="Arial Black"/>
                <a:cs typeface="Arial Black"/>
              </a:rPr>
              <a:t>985</a:t>
            </a:r>
            <a:r>
              <a:rPr sz="150" spc="-25" dirty="0">
                <a:solidFill>
                  <a:srgbClr val="4D4E4E"/>
                </a:solidFill>
                <a:latin typeface="Arial Black"/>
                <a:cs typeface="Arial Black"/>
              </a:rPr>
              <a:t> </a:t>
            </a:r>
            <a:r>
              <a:rPr sz="150" spc="-5" dirty="0">
                <a:solidFill>
                  <a:srgbClr val="4D4E4E"/>
                </a:solidFill>
                <a:latin typeface="Arial Black"/>
                <a:cs typeface="Arial Black"/>
              </a:rPr>
              <a:t>-</a:t>
            </a:r>
            <a:r>
              <a:rPr sz="150" spc="-30" dirty="0">
                <a:solidFill>
                  <a:srgbClr val="4D4E4E"/>
                </a:solidFill>
                <a:latin typeface="Arial Black"/>
                <a:cs typeface="Arial Black"/>
              </a:rPr>
              <a:t> </a:t>
            </a:r>
            <a:r>
              <a:rPr sz="150" spc="-15" dirty="0">
                <a:solidFill>
                  <a:srgbClr val="4D4E4E"/>
                </a:solidFill>
                <a:latin typeface="Arial Black"/>
                <a:cs typeface="Arial Black"/>
              </a:rPr>
              <a:t>9832</a:t>
            </a:r>
            <a:endParaRPr sz="150">
              <a:latin typeface="Arial Black"/>
              <a:cs typeface="Arial Black"/>
            </a:endParaRPr>
          </a:p>
        </p:txBody>
      </p:sp>
      <p:sp>
        <p:nvSpPr>
          <p:cNvPr id="123" name="object 123"/>
          <p:cNvSpPr txBox="1"/>
          <p:nvPr/>
        </p:nvSpPr>
        <p:spPr>
          <a:xfrm>
            <a:off x="7221078" y="5993308"/>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9/10</a:t>
            </a:r>
            <a:r>
              <a:rPr sz="150" spc="-35" dirty="0">
                <a:solidFill>
                  <a:srgbClr val="4D4E4E"/>
                </a:solidFill>
                <a:latin typeface="Arial Black"/>
                <a:cs typeface="Arial Black"/>
              </a:rPr>
              <a:t> </a:t>
            </a:r>
            <a:r>
              <a:rPr sz="150" spc="-15" dirty="0">
                <a:solidFill>
                  <a:srgbClr val="4D4E4E"/>
                </a:solidFill>
                <a:latin typeface="Arial Black"/>
                <a:cs typeface="Arial Black"/>
              </a:rPr>
              <a:t>2:57p</a:t>
            </a:r>
            <a:endParaRPr sz="150">
              <a:latin typeface="Arial Black"/>
              <a:cs typeface="Arial Black"/>
            </a:endParaRPr>
          </a:p>
        </p:txBody>
      </p:sp>
      <p:sp>
        <p:nvSpPr>
          <p:cNvPr id="124" name="object 124"/>
          <p:cNvSpPr txBox="1"/>
          <p:nvPr/>
        </p:nvSpPr>
        <p:spPr>
          <a:xfrm>
            <a:off x="7489621" y="5993308"/>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TEXTiUM</a:t>
            </a:r>
            <a:endParaRPr sz="150">
              <a:latin typeface="Arial Black"/>
              <a:cs typeface="Arial Black"/>
            </a:endParaRPr>
          </a:p>
        </p:txBody>
      </p:sp>
      <p:sp>
        <p:nvSpPr>
          <p:cNvPr id="125" name="object 125"/>
          <p:cNvSpPr txBox="1"/>
          <p:nvPr/>
        </p:nvSpPr>
        <p:spPr>
          <a:xfrm>
            <a:off x="7778438" y="5993308"/>
            <a:ext cx="97790"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Thomas</a:t>
            </a:r>
            <a:endParaRPr sz="150">
              <a:latin typeface="Arial Black"/>
              <a:cs typeface="Arial Black"/>
            </a:endParaRPr>
          </a:p>
        </p:txBody>
      </p:sp>
      <p:sp>
        <p:nvSpPr>
          <p:cNvPr id="126" name="object 126"/>
          <p:cNvSpPr txBox="1"/>
          <p:nvPr/>
        </p:nvSpPr>
        <p:spPr>
          <a:xfrm>
            <a:off x="8037872" y="5993308"/>
            <a:ext cx="10096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Williams</a:t>
            </a:r>
            <a:endParaRPr sz="150">
              <a:latin typeface="Arial Black"/>
              <a:cs typeface="Arial Black"/>
            </a:endParaRPr>
          </a:p>
        </p:txBody>
      </p:sp>
      <p:sp>
        <p:nvSpPr>
          <p:cNvPr id="127" name="object 127"/>
          <p:cNvSpPr txBox="1"/>
          <p:nvPr/>
        </p:nvSpPr>
        <p:spPr>
          <a:xfrm>
            <a:off x="8286159" y="5993308"/>
            <a:ext cx="16827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(314)</a:t>
            </a:r>
            <a:r>
              <a:rPr sz="150" spc="-30" dirty="0">
                <a:solidFill>
                  <a:srgbClr val="4D4E4E"/>
                </a:solidFill>
                <a:latin typeface="Arial Black"/>
                <a:cs typeface="Arial Black"/>
              </a:rPr>
              <a:t> </a:t>
            </a:r>
            <a:r>
              <a:rPr sz="150" spc="-15" dirty="0">
                <a:solidFill>
                  <a:srgbClr val="4D4E4E"/>
                </a:solidFill>
                <a:latin typeface="Arial Black"/>
                <a:cs typeface="Arial Black"/>
              </a:rPr>
              <a:t>681</a:t>
            </a:r>
            <a:r>
              <a:rPr sz="150" spc="-25" dirty="0">
                <a:solidFill>
                  <a:srgbClr val="4D4E4E"/>
                </a:solidFill>
                <a:latin typeface="Arial Black"/>
                <a:cs typeface="Arial Black"/>
              </a:rPr>
              <a:t> </a:t>
            </a:r>
            <a:r>
              <a:rPr sz="150" spc="-5" dirty="0">
                <a:solidFill>
                  <a:srgbClr val="4D4E4E"/>
                </a:solidFill>
                <a:latin typeface="Arial Black"/>
                <a:cs typeface="Arial Black"/>
              </a:rPr>
              <a:t>-</a:t>
            </a:r>
            <a:r>
              <a:rPr sz="150" spc="-30" dirty="0">
                <a:solidFill>
                  <a:srgbClr val="4D4E4E"/>
                </a:solidFill>
                <a:latin typeface="Arial Black"/>
                <a:cs typeface="Arial Black"/>
              </a:rPr>
              <a:t> </a:t>
            </a:r>
            <a:r>
              <a:rPr sz="150" spc="-15" dirty="0">
                <a:solidFill>
                  <a:srgbClr val="4D4E4E"/>
                </a:solidFill>
                <a:latin typeface="Arial Black"/>
                <a:cs typeface="Arial Black"/>
              </a:rPr>
              <a:t>7621</a:t>
            </a:r>
            <a:endParaRPr sz="150">
              <a:latin typeface="Arial Black"/>
              <a:cs typeface="Arial Black"/>
            </a:endParaRPr>
          </a:p>
        </p:txBody>
      </p:sp>
      <p:sp>
        <p:nvSpPr>
          <p:cNvPr id="128" name="object 128"/>
          <p:cNvSpPr txBox="1"/>
          <p:nvPr/>
        </p:nvSpPr>
        <p:spPr>
          <a:xfrm>
            <a:off x="7221598" y="6029275"/>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9/10</a:t>
            </a:r>
            <a:r>
              <a:rPr sz="150" spc="-35" dirty="0">
                <a:solidFill>
                  <a:srgbClr val="4D4E4E"/>
                </a:solidFill>
                <a:latin typeface="Arial Black"/>
                <a:cs typeface="Arial Black"/>
              </a:rPr>
              <a:t> </a:t>
            </a:r>
            <a:r>
              <a:rPr sz="150" spc="-15" dirty="0">
                <a:solidFill>
                  <a:srgbClr val="4D4E4E"/>
                </a:solidFill>
                <a:latin typeface="Arial Black"/>
                <a:cs typeface="Arial Black"/>
              </a:rPr>
              <a:t>2:57p</a:t>
            </a:r>
            <a:endParaRPr sz="150">
              <a:latin typeface="Arial Black"/>
              <a:cs typeface="Arial Black"/>
            </a:endParaRPr>
          </a:p>
        </p:txBody>
      </p:sp>
      <p:sp>
        <p:nvSpPr>
          <p:cNvPr id="129" name="object 129"/>
          <p:cNvSpPr txBox="1"/>
          <p:nvPr/>
        </p:nvSpPr>
        <p:spPr>
          <a:xfrm>
            <a:off x="7490141" y="6029275"/>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TEXTiUM</a:t>
            </a:r>
            <a:endParaRPr sz="150">
              <a:latin typeface="Arial Black"/>
              <a:cs typeface="Arial Black"/>
            </a:endParaRPr>
          </a:p>
        </p:txBody>
      </p:sp>
      <p:sp>
        <p:nvSpPr>
          <p:cNvPr id="130" name="object 130"/>
          <p:cNvSpPr txBox="1"/>
          <p:nvPr/>
        </p:nvSpPr>
        <p:spPr>
          <a:xfrm>
            <a:off x="7778957" y="6029275"/>
            <a:ext cx="76200"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Cindy</a:t>
            </a:r>
            <a:endParaRPr sz="150">
              <a:latin typeface="Arial Black"/>
              <a:cs typeface="Arial Black"/>
            </a:endParaRPr>
          </a:p>
        </p:txBody>
      </p:sp>
      <p:sp>
        <p:nvSpPr>
          <p:cNvPr id="131" name="object 131"/>
          <p:cNvSpPr txBox="1"/>
          <p:nvPr/>
        </p:nvSpPr>
        <p:spPr>
          <a:xfrm>
            <a:off x="8038392" y="6029275"/>
            <a:ext cx="8699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Becker</a:t>
            </a:r>
            <a:endParaRPr sz="150">
              <a:latin typeface="Arial Black"/>
              <a:cs typeface="Arial Black"/>
            </a:endParaRPr>
          </a:p>
        </p:txBody>
      </p:sp>
      <p:sp>
        <p:nvSpPr>
          <p:cNvPr id="132" name="object 132"/>
          <p:cNvSpPr txBox="1"/>
          <p:nvPr/>
        </p:nvSpPr>
        <p:spPr>
          <a:xfrm>
            <a:off x="8286678" y="6029275"/>
            <a:ext cx="16827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(314)</a:t>
            </a:r>
            <a:r>
              <a:rPr sz="150" spc="-30" dirty="0">
                <a:solidFill>
                  <a:srgbClr val="4D4E4E"/>
                </a:solidFill>
                <a:latin typeface="Arial Black"/>
                <a:cs typeface="Arial Black"/>
              </a:rPr>
              <a:t> </a:t>
            </a:r>
            <a:r>
              <a:rPr sz="150" spc="-15" dirty="0">
                <a:solidFill>
                  <a:srgbClr val="4D4E4E"/>
                </a:solidFill>
                <a:latin typeface="Arial Black"/>
                <a:cs typeface="Arial Black"/>
              </a:rPr>
              <a:t>636</a:t>
            </a:r>
            <a:r>
              <a:rPr sz="150" spc="-25" dirty="0">
                <a:solidFill>
                  <a:srgbClr val="4D4E4E"/>
                </a:solidFill>
                <a:latin typeface="Arial Black"/>
                <a:cs typeface="Arial Black"/>
              </a:rPr>
              <a:t> </a:t>
            </a:r>
            <a:r>
              <a:rPr sz="150" spc="-5" dirty="0">
                <a:solidFill>
                  <a:srgbClr val="4D4E4E"/>
                </a:solidFill>
                <a:latin typeface="Arial Black"/>
                <a:cs typeface="Arial Black"/>
              </a:rPr>
              <a:t>-</a:t>
            </a:r>
            <a:r>
              <a:rPr sz="150" spc="-30" dirty="0">
                <a:solidFill>
                  <a:srgbClr val="4D4E4E"/>
                </a:solidFill>
                <a:latin typeface="Arial Black"/>
                <a:cs typeface="Arial Black"/>
              </a:rPr>
              <a:t> </a:t>
            </a:r>
            <a:r>
              <a:rPr sz="150" spc="-15" dirty="0">
                <a:solidFill>
                  <a:srgbClr val="4D4E4E"/>
                </a:solidFill>
                <a:latin typeface="Arial Black"/>
                <a:cs typeface="Arial Black"/>
              </a:rPr>
              <a:t>8787</a:t>
            </a:r>
            <a:endParaRPr sz="150">
              <a:latin typeface="Arial Black"/>
              <a:cs typeface="Arial Black"/>
            </a:endParaRPr>
          </a:p>
        </p:txBody>
      </p:sp>
      <p:sp>
        <p:nvSpPr>
          <p:cNvPr id="133" name="object 133"/>
          <p:cNvSpPr txBox="1"/>
          <p:nvPr/>
        </p:nvSpPr>
        <p:spPr>
          <a:xfrm>
            <a:off x="7222118" y="6065242"/>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9/10</a:t>
            </a:r>
            <a:r>
              <a:rPr sz="150" spc="-35" dirty="0">
                <a:solidFill>
                  <a:srgbClr val="4D4E4E"/>
                </a:solidFill>
                <a:latin typeface="Arial Black"/>
                <a:cs typeface="Arial Black"/>
              </a:rPr>
              <a:t> </a:t>
            </a:r>
            <a:r>
              <a:rPr sz="150" spc="-15" dirty="0">
                <a:solidFill>
                  <a:srgbClr val="4D4E4E"/>
                </a:solidFill>
                <a:latin typeface="Arial Black"/>
                <a:cs typeface="Arial Black"/>
              </a:rPr>
              <a:t>2:57p</a:t>
            </a:r>
            <a:endParaRPr sz="150">
              <a:latin typeface="Arial Black"/>
              <a:cs typeface="Arial Black"/>
            </a:endParaRPr>
          </a:p>
        </p:txBody>
      </p:sp>
      <p:sp>
        <p:nvSpPr>
          <p:cNvPr id="134" name="object 134"/>
          <p:cNvSpPr txBox="1"/>
          <p:nvPr/>
        </p:nvSpPr>
        <p:spPr>
          <a:xfrm>
            <a:off x="7490660" y="6065242"/>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TEXTiUM</a:t>
            </a:r>
            <a:endParaRPr sz="150">
              <a:latin typeface="Arial Black"/>
              <a:cs typeface="Arial Black"/>
            </a:endParaRPr>
          </a:p>
        </p:txBody>
      </p:sp>
      <p:sp>
        <p:nvSpPr>
          <p:cNvPr id="135" name="object 135"/>
          <p:cNvSpPr txBox="1"/>
          <p:nvPr/>
        </p:nvSpPr>
        <p:spPr>
          <a:xfrm>
            <a:off x="7779477" y="6065242"/>
            <a:ext cx="6223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Dan</a:t>
            </a:r>
            <a:endParaRPr sz="150">
              <a:latin typeface="Arial Black"/>
              <a:cs typeface="Arial Black"/>
            </a:endParaRPr>
          </a:p>
        </p:txBody>
      </p:sp>
      <p:sp>
        <p:nvSpPr>
          <p:cNvPr id="136" name="object 136"/>
          <p:cNvSpPr txBox="1"/>
          <p:nvPr/>
        </p:nvSpPr>
        <p:spPr>
          <a:xfrm>
            <a:off x="8038912" y="6065242"/>
            <a:ext cx="86360"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O’Riely</a:t>
            </a:r>
            <a:endParaRPr sz="150">
              <a:latin typeface="Arial Black"/>
              <a:cs typeface="Arial Black"/>
            </a:endParaRPr>
          </a:p>
        </p:txBody>
      </p:sp>
      <p:sp>
        <p:nvSpPr>
          <p:cNvPr id="137" name="object 137"/>
          <p:cNvSpPr txBox="1"/>
          <p:nvPr/>
        </p:nvSpPr>
        <p:spPr>
          <a:xfrm>
            <a:off x="8287198" y="6065242"/>
            <a:ext cx="16827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(314)</a:t>
            </a:r>
            <a:r>
              <a:rPr sz="150" spc="-30" dirty="0">
                <a:solidFill>
                  <a:srgbClr val="4D4E4E"/>
                </a:solidFill>
                <a:latin typeface="Arial Black"/>
                <a:cs typeface="Arial Black"/>
              </a:rPr>
              <a:t> </a:t>
            </a:r>
            <a:r>
              <a:rPr sz="150" spc="-15" dirty="0">
                <a:solidFill>
                  <a:srgbClr val="4D4E4E"/>
                </a:solidFill>
                <a:latin typeface="Arial Black"/>
                <a:cs typeface="Arial Black"/>
              </a:rPr>
              <a:t>900</a:t>
            </a:r>
            <a:r>
              <a:rPr sz="150" spc="-25" dirty="0">
                <a:solidFill>
                  <a:srgbClr val="4D4E4E"/>
                </a:solidFill>
                <a:latin typeface="Arial Black"/>
                <a:cs typeface="Arial Black"/>
              </a:rPr>
              <a:t> </a:t>
            </a:r>
            <a:r>
              <a:rPr sz="150" spc="-5" dirty="0">
                <a:solidFill>
                  <a:srgbClr val="4D4E4E"/>
                </a:solidFill>
                <a:latin typeface="Arial Black"/>
                <a:cs typeface="Arial Black"/>
              </a:rPr>
              <a:t>-</a:t>
            </a:r>
            <a:r>
              <a:rPr sz="150" spc="-30" dirty="0">
                <a:solidFill>
                  <a:srgbClr val="4D4E4E"/>
                </a:solidFill>
                <a:latin typeface="Arial Black"/>
                <a:cs typeface="Arial Black"/>
              </a:rPr>
              <a:t> </a:t>
            </a:r>
            <a:r>
              <a:rPr sz="150" spc="-15" dirty="0">
                <a:solidFill>
                  <a:srgbClr val="4D4E4E"/>
                </a:solidFill>
                <a:latin typeface="Arial Black"/>
                <a:cs typeface="Arial Black"/>
              </a:rPr>
              <a:t>2213</a:t>
            </a:r>
            <a:endParaRPr sz="150">
              <a:latin typeface="Arial Black"/>
              <a:cs typeface="Arial Black"/>
            </a:endParaRPr>
          </a:p>
        </p:txBody>
      </p:sp>
      <p:sp>
        <p:nvSpPr>
          <p:cNvPr id="138" name="object 138"/>
          <p:cNvSpPr txBox="1"/>
          <p:nvPr/>
        </p:nvSpPr>
        <p:spPr>
          <a:xfrm>
            <a:off x="7222645" y="6101217"/>
            <a:ext cx="120650" cy="48895"/>
          </a:xfrm>
          <a:prstGeom prst="rect">
            <a:avLst/>
          </a:prstGeom>
        </p:spPr>
        <p:txBody>
          <a:bodyPr vert="horz" wrap="square" lIns="0" tIns="12700" rIns="0" bIns="0" rtlCol="0">
            <a:spAutoFit/>
          </a:bodyPr>
          <a:lstStyle/>
          <a:p>
            <a:pPr marL="12700">
              <a:lnSpc>
                <a:spcPct val="100000"/>
              </a:lnSpc>
              <a:spcBef>
                <a:spcPts val="100"/>
              </a:spcBef>
            </a:pPr>
            <a:r>
              <a:rPr sz="150" spc="-10" dirty="0">
                <a:solidFill>
                  <a:srgbClr val="4D4E4E"/>
                </a:solidFill>
                <a:latin typeface="Arial Black"/>
                <a:cs typeface="Arial Black"/>
              </a:rPr>
              <a:t>9/10</a:t>
            </a:r>
            <a:r>
              <a:rPr sz="150" spc="-35" dirty="0">
                <a:solidFill>
                  <a:srgbClr val="4D4E4E"/>
                </a:solidFill>
                <a:latin typeface="Arial Black"/>
                <a:cs typeface="Arial Black"/>
              </a:rPr>
              <a:t> </a:t>
            </a:r>
            <a:r>
              <a:rPr sz="150" spc="-15" dirty="0">
                <a:solidFill>
                  <a:srgbClr val="4D4E4E"/>
                </a:solidFill>
                <a:latin typeface="Arial Black"/>
                <a:cs typeface="Arial Black"/>
              </a:rPr>
              <a:t>2:56p</a:t>
            </a:r>
            <a:endParaRPr sz="150">
              <a:latin typeface="Arial Black"/>
              <a:cs typeface="Arial Black"/>
            </a:endParaRPr>
          </a:p>
        </p:txBody>
      </p:sp>
      <p:sp>
        <p:nvSpPr>
          <p:cNvPr id="139" name="object 139"/>
          <p:cNvSpPr txBox="1"/>
          <p:nvPr/>
        </p:nvSpPr>
        <p:spPr>
          <a:xfrm>
            <a:off x="7491186" y="6101217"/>
            <a:ext cx="104775"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TEXTiUM</a:t>
            </a:r>
            <a:endParaRPr sz="150">
              <a:latin typeface="Arial Black"/>
              <a:cs typeface="Arial Black"/>
            </a:endParaRPr>
          </a:p>
        </p:txBody>
      </p:sp>
      <p:sp>
        <p:nvSpPr>
          <p:cNvPr id="140" name="object 140"/>
          <p:cNvSpPr txBox="1"/>
          <p:nvPr/>
        </p:nvSpPr>
        <p:spPr>
          <a:xfrm>
            <a:off x="7780004" y="6101217"/>
            <a:ext cx="97790"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Margret</a:t>
            </a:r>
            <a:endParaRPr sz="150">
              <a:latin typeface="Arial Black"/>
              <a:cs typeface="Arial Black"/>
            </a:endParaRPr>
          </a:p>
        </p:txBody>
      </p:sp>
      <p:sp>
        <p:nvSpPr>
          <p:cNvPr id="141" name="object 141"/>
          <p:cNvSpPr txBox="1"/>
          <p:nvPr/>
        </p:nvSpPr>
        <p:spPr>
          <a:xfrm>
            <a:off x="8039438" y="6101217"/>
            <a:ext cx="101600" cy="48895"/>
          </a:xfrm>
          <a:prstGeom prst="rect">
            <a:avLst/>
          </a:prstGeom>
        </p:spPr>
        <p:txBody>
          <a:bodyPr vert="horz" wrap="square" lIns="0" tIns="12700" rIns="0" bIns="0" rtlCol="0">
            <a:spAutoFit/>
          </a:bodyPr>
          <a:lstStyle/>
          <a:p>
            <a:pPr marL="12700">
              <a:lnSpc>
                <a:spcPct val="100000"/>
              </a:lnSpc>
              <a:spcBef>
                <a:spcPts val="100"/>
              </a:spcBef>
            </a:pPr>
            <a:r>
              <a:rPr sz="150" spc="-20" dirty="0">
                <a:solidFill>
                  <a:srgbClr val="4D4E4E"/>
                </a:solidFill>
                <a:latin typeface="Arial Black"/>
                <a:cs typeface="Arial Black"/>
              </a:rPr>
              <a:t>Jennings</a:t>
            </a:r>
            <a:endParaRPr sz="150">
              <a:latin typeface="Arial Black"/>
              <a:cs typeface="Arial Black"/>
            </a:endParaRPr>
          </a:p>
        </p:txBody>
      </p:sp>
      <p:sp>
        <p:nvSpPr>
          <p:cNvPr id="142" name="object 142"/>
          <p:cNvSpPr txBox="1"/>
          <p:nvPr/>
        </p:nvSpPr>
        <p:spPr>
          <a:xfrm>
            <a:off x="8287725" y="6101217"/>
            <a:ext cx="168275" cy="48895"/>
          </a:xfrm>
          <a:prstGeom prst="rect">
            <a:avLst/>
          </a:prstGeom>
        </p:spPr>
        <p:txBody>
          <a:bodyPr vert="horz" wrap="square" lIns="0" tIns="12700" rIns="0" bIns="0" rtlCol="0">
            <a:spAutoFit/>
          </a:bodyPr>
          <a:lstStyle/>
          <a:p>
            <a:pPr marL="12700">
              <a:lnSpc>
                <a:spcPct val="100000"/>
              </a:lnSpc>
              <a:spcBef>
                <a:spcPts val="100"/>
              </a:spcBef>
            </a:pPr>
            <a:r>
              <a:rPr sz="150" spc="-15" dirty="0">
                <a:solidFill>
                  <a:srgbClr val="4D4E4E"/>
                </a:solidFill>
                <a:latin typeface="Arial Black"/>
                <a:cs typeface="Arial Black"/>
              </a:rPr>
              <a:t>(314)</a:t>
            </a:r>
            <a:r>
              <a:rPr sz="150" spc="-30" dirty="0">
                <a:solidFill>
                  <a:srgbClr val="4D4E4E"/>
                </a:solidFill>
                <a:latin typeface="Arial Black"/>
                <a:cs typeface="Arial Black"/>
              </a:rPr>
              <a:t> </a:t>
            </a:r>
            <a:r>
              <a:rPr sz="150" spc="-15" dirty="0">
                <a:solidFill>
                  <a:srgbClr val="4D4E4E"/>
                </a:solidFill>
                <a:latin typeface="Arial Black"/>
                <a:cs typeface="Arial Black"/>
              </a:rPr>
              <a:t>838</a:t>
            </a:r>
            <a:r>
              <a:rPr sz="150" spc="-25" dirty="0">
                <a:solidFill>
                  <a:srgbClr val="4D4E4E"/>
                </a:solidFill>
                <a:latin typeface="Arial Black"/>
                <a:cs typeface="Arial Black"/>
              </a:rPr>
              <a:t> </a:t>
            </a:r>
            <a:r>
              <a:rPr sz="150" spc="-5" dirty="0">
                <a:solidFill>
                  <a:srgbClr val="4D4E4E"/>
                </a:solidFill>
                <a:latin typeface="Arial Black"/>
                <a:cs typeface="Arial Black"/>
              </a:rPr>
              <a:t>-</a:t>
            </a:r>
            <a:r>
              <a:rPr sz="150" spc="-30" dirty="0">
                <a:solidFill>
                  <a:srgbClr val="4D4E4E"/>
                </a:solidFill>
                <a:latin typeface="Arial Black"/>
                <a:cs typeface="Arial Black"/>
              </a:rPr>
              <a:t> </a:t>
            </a:r>
            <a:r>
              <a:rPr sz="150" spc="-15" dirty="0">
                <a:solidFill>
                  <a:srgbClr val="4D4E4E"/>
                </a:solidFill>
                <a:latin typeface="Arial Black"/>
                <a:cs typeface="Arial Black"/>
              </a:rPr>
              <a:t>3802</a:t>
            </a:r>
            <a:endParaRPr sz="150">
              <a:latin typeface="Arial Black"/>
              <a:cs typeface="Arial Black"/>
            </a:endParaRPr>
          </a:p>
        </p:txBody>
      </p:sp>
      <p:sp>
        <p:nvSpPr>
          <p:cNvPr id="143" name="object 143"/>
          <p:cNvSpPr txBox="1"/>
          <p:nvPr/>
        </p:nvSpPr>
        <p:spPr>
          <a:xfrm>
            <a:off x="8035273" y="5813471"/>
            <a:ext cx="798195" cy="48895"/>
          </a:xfrm>
          <a:prstGeom prst="rect">
            <a:avLst/>
          </a:prstGeom>
        </p:spPr>
        <p:txBody>
          <a:bodyPr vert="horz" wrap="square" lIns="0" tIns="12700" rIns="0" bIns="0" rtlCol="0">
            <a:spAutoFit/>
          </a:bodyPr>
          <a:lstStyle/>
          <a:p>
            <a:pPr marL="12700">
              <a:lnSpc>
                <a:spcPct val="100000"/>
              </a:lnSpc>
              <a:spcBef>
                <a:spcPts val="100"/>
              </a:spcBef>
              <a:tabLst>
                <a:tab pos="260350" algn="l"/>
                <a:tab pos="532765" algn="l"/>
                <a:tab pos="774065" algn="l"/>
              </a:tabLst>
            </a:pPr>
            <a:r>
              <a:rPr sz="150" spc="-25" dirty="0">
                <a:solidFill>
                  <a:srgbClr val="4D4E4E"/>
                </a:solidFill>
                <a:latin typeface="Arial Black"/>
                <a:cs typeface="Arial Black"/>
              </a:rPr>
              <a:t>Jones	</a:t>
            </a:r>
            <a:r>
              <a:rPr sz="150" spc="-15" dirty="0">
                <a:solidFill>
                  <a:srgbClr val="4D4E4E"/>
                </a:solidFill>
                <a:latin typeface="Arial Black"/>
                <a:cs typeface="Arial Black"/>
              </a:rPr>
              <a:t>(314) 456 </a:t>
            </a:r>
            <a:r>
              <a:rPr sz="150" spc="-5" dirty="0">
                <a:solidFill>
                  <a:srgbClr val="4D4E4E"/>
                </a:solidFill>
                <a:latin typeface="Arial Black"/>
                <a:cs typeface="Arial Black"/>
              </a:rPr>
              <a:t>-</a:t>
            </a:r>
            <a:r>
              <a:rPr sz="150" spc="-15" dirty="0">
                <a:solidFill>
                  <a:srgbClr val="4D4E4E"/>
                </a:solidFill>
                <a:latin typeface="Arial Black"/>
                <a:cs typeface="Arial Black"/>
              </a:rPr>
              <a:t> 2281</a:t>
            </a:r>
            <a:r>
              <a:rPr sz="150" dirty="0">
                <a:solidFill>
                  <a:srgbClr val="4D4E4E"/>
                </a:solidFill>
                <a:latin typeface="Arial Black"/>
                <a:cs typeface="Arial Black"/>
              </a:rPr>
              <a:t>	</a:t>
            </a:r>
            <a:r>
              <a:rPr sz="150" spc="-35" dirty="0">
                <a:solidFill>
                  <a:srgbClr val="4D4E4E"/>
                </a:solidFill>
                <a:latin typeface="Arial Black"/>
                <a:cs typeface="Arial Black"/>
              </a:rPr>
              <a:t>Y</a:t>
            </a:r>
            <a:r>
              <a:rPr sz="150" dirty="0">
                <a:solidFill>
                  <a:srgbClr val="4D4E4E"/>
                </a:solidFill>
                <a:latin typeface="Arial Black"/>
                <a:cs typeface="Arial Black"/>
              </a:rPr>
              <a:t>	</a:t>
            </a:r>
            <a:r>
              <a:rPr sz="150" spc="-35" dirty="0">
                <a:solidFill>
                  <a:srgbClr val="4D4E4E"/>
                </a:solidFill>
                <a:latin typeface="Arial Black"/>
                <a:cs typeface="Arial Black"/>
              </a:rPr>
              <a:t>Y</a:t>
            </a:r>
            <a:endParaRPr sz="150">
              <a:latin typeface="Arial Black"/>
              <a:cs typeface="Arial Black"/>
            </a:endParaRPr>
          </a:p>
        </p:txBody>
      </p:sp>
      <p:sp>
        <p:nvSpPr>
          <p:cNvPr id="144" name="object 144"/>
          <p:cNvSpPr txBox="1"/>
          <p:nvPr/>
        </p:nvSpPr>
        <p:spPr>
          <a:xfrm>
            <a:off x="8555995" y="5836488"/>
            <a:ext cx="280035" cy="97790"/>
          </a:xfrm>
          <a:prstGeom prst="rect">
            <a:avLst/>
          </a:prstGeom>
        </p:spPr>
        <p:txBody>
          <a:bodyPr vert="horz" wrap="square" lIns="0" tIns="3810" rIns="0" bIns="0" rtlCol="0">
            <a:spAutoFit/>
          </a:bodyPr>
          <a:lstStyle/>
          <a:p>
            <a:pPr>
              <a:lnSpc>
                <a:spcPct val="100000"/>
              </a:lnSpc>
              <a:spcBef>
                <a:spcPts val="30"/>
              </a:spcBef>
            </a:pPr>
            <a:endParaRPr sz="150">
              <a:latin typeface="Times New Roman"/>
              <a:cs typeface="Times New Roman"/>
            </a:endParaRPr>
          </a:p>
          <a:p>
            <a:pPr marL="12700">
              <a:lnSpc>
                <a:spcPct val="100000"/>
              </a:lnSpc>
              <a:tabLst>
                <a:tab pos="252095" algn="l"/>
              </a:tabLst>
            </a:pPr>
            <a:r>
              <a:rPr sz="150" spc="-35" dirty="0">
                <a:solidFill>
                  <a:srgbClr val="4D4E4E"/>
                </a:solidFill>
                <a:latin typeface="Arial Black"/>
                <a:cs typeface="Arial Black"/>
              </a:rPr>
              <a:t>Y	</a:t>
            </a:r>
            <a:r>
              <a:rPr sz="150" spc="-15" dirty="0">
                <a:solidFill>
                  <a:srgbClr val="4D4E4E"/>
                </a:solidFill>
                <a:latin typeface="Arial Black"/>
                <a:cs typeface="Arial Black"/>
              </a:rPr>
              <a:t>N</a:t>
            </a:r>
            <a:endParaRPr sz="150">
              <a:latin typeface="Arial Black"/>
              <a:cs typeface="Arial Black"/>
            </a:endParaRPr>
          </a:p>
          <a:p>
            <a:pPr marL="12700">
              <a:lnSpc>
                <a:spcPct val="100000"/>
              </a:lnSpc>
              <a:spcBef>
                <a:spcPts val="100"/>
              </a:spcBef>
              <a:tabLst>
                <a:tab pos="254635" algn="l"/>
              </a:tabLst>
            </a:pPr>
            <a:r>
              <a:rPr sz="150" spc="-35" dirty="0">
                <a:solidFill>
                  <a:srgbClr val="4D4E4E"/>
                </a:solidFill>
                <a:latin typeface="Arial Black"/>
                <a:cs typeface="Arial Black"/>
              </a:rPr>
              <a:t>Y	Y</a:t>
            </a:r>
            <a:endParaRPr sz="150">
              <a:latin typeface="Arial Black"/>
              <a:cs typeface="Arial Black"/>
            </a:endParaRPr>
          </a:p>
        </p:txBody>
      </p:sp>
      <p:sp>
        <p:nvSpPr>
          <p:cNvPr id="145" name="object 145"/>
          <p:cNvSpPr txBox="1"/>
          <p:nvPr/>
        </p:nvSpPr>
        <p:spPr>
          <a:xfrm>
            <a:off x="8555629" y="5908423"/>
            <a:ext cx="281940" cy="97790"/>
          </a:xfrm>
          <a:prstGeom prst="rect">
            <a:avLst/>
          </a:prstGeom>
        </p:spPr>
        <p:txBody>
          <a:bodyPr vert="horz" wrap="square" lIns="0" tIns="3810" rIns="0" bIns="0" rtlCol="0">
            <a:spAutoFit/>
          </a:bodyPr>
          <a:lstStyle/>
          <a:p>
            <a:pPr>
              <a:lnSpc>
                <a:spcPct val="100000"/>
              </a:lnSpc>
              <a:spcBef>
                <a:spcPts val="30"/>
              </a:spcBef>
            </a:pPr>
            <a:endParaRPr sz="150">
              <a:latin typeface="Times New Roman"/>
              <a:cs typeface="Times New Roman"/>
            </a:endParaRPr>
          </a:p>
          <a:p>
            <a:pPr marL="13970">
              <a:lnSpc>
                <a:spcPct val="100000"/>
              </a:lnSpc>
              <a:tabLst>
                <a:tab pos="255270" algn="l"/>
              </a:tabLst>
            </a:pPr>
            <a:r>
              <a:rPr sz="150" spc="-35" dirty="0">
                <a:solidFill>
                  <a:srgbClr val="4D4E4E"/>
                </a:solidFill>
                <a:latin typeface="Arial Black"/>
                <a:cs typeface="Arial Black"/>
              </a:rPr>
              <a:t>Y	Y</a:t>
            </a:r>
            <a:endParaRPr sz="150">
              <a:latin typeface="Arial Black"/>
              <a:cs typeface="Arial Black"/>
            </a:endParaRPr>
          </a:p>
          <a:p>
            <a:pPr marL="12700">
              <a:lnSpc>
                <a:spcPct val="100000"/>
              </a:lnSpc>
              <a:spcBef>
                <a:spcPts val="100"/>
              </a:spcBef>
              <a:tabLst>
                <a:tab pos="254000" algn="l"/>
              </a:tabLst>
            </a:pPr>
            <a:r>
              <a:rPr sz="150" spc="-15" dirty="0">
                <a:solidFill>
                  <a:srgbClr val="4D4E4E"/>
                </a:solidFill>
                <a:latin typeface="Arial Black"/>
                <a:cs typeface="Arial Black"/>
              </a:rPr>
              <a:t>N	N</a:t>
            </a:r>
            <a:endParaRPr sz="150">
              <a:latin typeface="Arial Black"/>
              <a:cs typeface="Arial Black"/>
            </a:endParaRPr>
          </a:p>
        </p:txBody>
      </p:sp>
      <p:sp>
        <p:nvSpPr>
          <p:cNvPr id="146" name="object 146"/>
          <p:cNvSpPr txBox="1"/>
          <p:nvPr/>
        </p:nvSpPr>
        <p:spPr>
          <a:xfrm>
            <a:off x="8557997" y="5980357"/>
            <a:ext cx="280670" cy="97790"/>
          </a:xfrm>
          <a:prstGeom prst="rect">
            <a:avLst/>
          </a:prstGeom>
        </p:spPr>
        <p:txBody>
          <a:bodyPr vert="horz" wrap="square" lIns="0" tIns="3810" rIns="0" bIns="0" rtlCol="0">
            <a:spAutoFit/>
          </a:bodyPr>
          <a:lstStyle/>
          <a:p>
            <a:pPr>
              <a:lnSpc>
                <a:spcPct val="100000"/>
              </a:lnSpc>
              <a:spcBef>
                <a:spcPts val="30"/>
              </a:spcBef>
            </a:pPr>
            <a:endParaRPr sz="150">
              <a:latin typeface="Times New Roman"/>
              <a:cs typeface="Times New Roman"/>
            </a:endParaRPr>
          </a:p>
          <a:p>
            <a:pPr marL="12700">
              <a:lnSpc>
                <a:spcPct val="100000"/>
              </a:lnSpc>
              <a:tabLst>
                <a:tab pos="252095" algn="l"/>
              </a:tabLst>
            </a:pPr>
            <a:r>
              <a:rPr sz="150" spc="-35" dirty="0">
                <a:solidFill>
                  <a:srgbClr val="4D4E4E"/>
                </a:solidFill>
                <a:latin typeface="Arial Black"/>
                <a:cs typeface="Arial Black"/>
              </a:rPr>
              <a:t>Y	</a:t>
            </a:r>
            <a:r>
              <a:rPr sz="150" spc="-15" dirty="0">
                <a:solidFill>
                  <a:srgbClr val="4D4E4E"/>
                </a:solidFill>
                <a:latin typeface="Arial Black"/>
                <a:cs typeface="Arial Black"/>
              </a:rPr>
              <a:t>N</a:t>
            </a:r>
            <a:endParaRPr sz="150">
              <a:latin typeface="Arial Black"/>
              <a:cs typeface="Arial Black"/>
            </a:endParaRPr>
          </a:p>
          <a:p>
            <a:pPr marL="12700">
              <a:lnSpc>
                <a:spcPct val="100000"/>
              </a:lnSpc>
              <a:spcBef>
                <a:spcPts val="100"/>
              </a:spcBef>
              <a:tabLst>
                <a:tab pos="252729" algn="l"/>
              </a:tabLst>
            </a:pPr>
            <a:r>
              <a:rPr sz="150" spc="-35" dirty="0">
                <a:solidFill>
                  <a:srgbClr val="4D4E4E"/>
                </a:solidFill>
                <a:latin typeface="Arial Black"/>
                <a:cs typeface="Arial Black"/>
              </a:rPr>
              <a:t>Y	</a:t>
            </a:r>
            <a:r>
              <a:rPr sz="150" spc="-15" dirty="0">
                <a:solidFill>
                  <a:srgbClr val="4D4E4E"/>
                </a:solidFill>
                <a:latin typeface="Arial Black"/>
                <a:cs typeface="Arial Black"/>
              </a:rPr>
              <a:t>N</a:t>
            </a:r>
            <a:endParaRPr sz="150">
              <a:latin typeface="Arial Black"/>
              <a:cs typeface="Arial Black"/>
            </a:endParaRPr>
          </a:p>
        </p:txBody>
      </p:sp>
      <p:sp>
        <p:nvSpPr>
          <p:cNvPr id="147" name="object 147"/>
          <p:cNvSpPr txBox="1"/>
          <p:nvPr/>
        </p:nvSpPr>
        <p:spPr>
          <a:xfrm>
            <a:off x="8557631" y="6052292"/>
            <a:ext cx="280035" cy="97790"/>
          </a:xfrm>
          <a:prstGeom prst="rect">
            <a:avLst/>
          </a:prstGeom>
        </p:spPr>
        <p:txBody>
          <a:bodyPr vert="horz" wrap="square" lIns="0" tIns="3810" rIns="0" bIns="0" rtlCol="0">
            <a:spAutoFit/>
          </a:bodyPr>
          <a:lstStyle/>
          <a:p>
            <a:pPr>
              <a:lnSpc>
                <a:spcPct val="100000"/>
              </a:lnSpc>
              <a:spcBef>
                <a:spcPts val="30"/>
              </a:spcBef>
            </a:pPr>
            <a:endParaRPr sz="150">
              <a:latin typeface="Times New Roman"/>
              <a:cs typeface="Times New Roman"/>
            </a:endParaRPr>
          </a:p>
          <a:p>
            <a:pPr marL="13970">
              <a:lnSpc>
                <a:spcPct val="100000"/>
              </a:lnSpc>
              <a:tabLst>
                <a:tab pos="255270" algn="l"/>
              </a:tabLst>
            </a:pPr>
            <a:r>
              <a:rPr sz="150" spc="-35" dirty="0">
                <a:solidFill>
                  <a:srgbClr val="4D4E4E"/>
                </a:solidFill>
                <a:latin typeface="Arial Black"/>
                <a:cs typeface="Arial Black"/>
              </a:rPr>
              <a:t>Y	Y</a:t>
            </a:r>
            <a:endParaRPr sz="150">
              <a:latin typeface="Arial Black"/>
              <a:cs typeface="Arial Black"/>
            </a:endParaRPr>
          </a:p>
          <a:p>
            <a:pPr marL="12700">
              <a:lnSpc>
                <a:spcPct val="100000"/>
              </a:lnSpc>
              <a:spcBef>
                <a:spcPts val="100"/>
              </a:spcBef>
              <a:tabLst>
                <a:tab pos="255904" algn="l"/>
              </a:tabLst>
            </a:pPr>
            <a:r>
              <a:rPr sz="150" spc="-15" dirty="0">
                <a:solidFill>
                  <a:srgbClr val="4D4E4E"/>
                </a:solidFill>
                <a:latin typeface="Arial Black"/>
                <a:cs typeface="Arial Black"/>
              </a:rPr>
              <a:t>N	</a:t>
            </a:r>
            <a:r>
              <a:rPr sz="150" spc="-35" dirty="0">
                <a:solidFill>
                  <a:srgbClr val="4D4E4E"/>
                </a:solidFill>
                <a:latin typeface="Arial Black"/>
                <a:cs typeface="Arial Black"/>
              </a:rPr>
              <a:t>Y</a:t>
            </a:r>
            <a:endParaRPr sz="150">
              <a:latin typeface="Arial Black"/>
              <a:cs typeface="Arial Black"/>
            </a:endParaRPr>
          </a:p>
        </p:txBody>
      </p:sp>
      <p:sp>
        <p:nvSpPr>
          <p:cNvPr id="148" name="object 148"/>
          <p:cNvSpPr/>
          <p:nvPr/>
        </p:nvSpPr>
        <p:spPr>
          <a:xfrm>
            <a:off x="9131115" y="5171160"/>
            <a:ext cx="0" cy="972185"/>
          </a:xfrm>
          <a:custGeom>
            <a:avLst/>
            <a:gdLst/>
            <a:ahLst/>
            <a:cxnLst/>
            <a:rect l="l" t="t" r="r" b="b"/>
            <a:pathLst>
              <a:path h="972185">
                <a:moveTo>
                  <a:pt x="0" y="0"/>
                </a:moveTo>
                <a:lnTo>
                  <a:pt x="0" y="971905"/>
                </a:lnTo>
              </a:path>
            </a:pathLst>
          </a:custGeom>
          <a:ln w="40576">
            <a:solidFill>
              <a:srgbClr val="D0D2D3"/>
            </a:solidFill>
          </a:ln>
        </p:spPr>
        <p:txBody>
          <a:bodyPr wrap="square" lIns="0" tIns="0" rIns="0" bIns="0" rtlCol="0"/>
          <a:lstStyle/>
          <a:p>
            <a:endParaRPr/>
          </a:p>
        </p:txBody>
      </p:sp>
      <p:sp>
        <p:nvSpPr>
          <p:cNvPr id="149" name="object 149"/>
          <p:cNvSpPr/>
          <p:nvPr/>
        </p:nvSpPr>
        <p:spPr>
          <a:xfrm>
            <a:off x="9110827" y="5171160"/>
            <a:ext cx="40640" cy="34290"/>
          </a:xfrm>
          <a:custGeom>
            <a:avLst/>
            <a:gdLst/>
            <a:ahLst/>
            <a:cxnLst/>
            <a:rect l="l" t="t" r="r" b="b"/>
            <a:pathLst>
              <a:path w="40640" h="34289">
                <a:moveTo>
                  <a:pt x="0" y="33985"/>
                </a:moveTo>
                <a:lnTo>
                  <a:pt x="40576" y="33985"/>
                </a:lnTo>
                <a:lnTo>
                  <a:pt x="40576" y="0"/>
                </a:lnTo>
                <a:lnTo>
                  <a:pt x="0" y="0"/>
                </a:lnTo>
                <a:lnTo>
                  <a:pt x="0" y="33985"/>
                </a:lnTo>
                <a:close/>
              </a:path>
            </a:pathLst>
          </a:custGeom>
          <a:solidFill>
            <a:srgbClr val="808184"/>
          </a:solidFill>
        </p:spPr>
        <p:txBody>
          <a:bodyPr wrap="square" lIns="0" tIns="0" rIns="0" bIns="0" rtlCol="0"/>
          <a:lstStyle/>
          <a:p>
            <a:endParaRPr/>
          </a:p>
        </p:txBody>
      </p:sp>
      <p:sp>
        <p:nvSpPr>
          <p:cNvPr id="150" name="object 150"/>
          <p:cNvSpPr/>
          <p:nvPr/>
        </p:nvSpPr>
        <p:spPr>
          <a:xfrm>
            <a:off x="9119368" y="5184145"/>
            <a:ext cx="24765" cy="8255"/>
          </a:xfrm>
          <a:custGeom>
            <a:avLst/>
            <a:gdLst/>
            <a:ahLst/>
            <a:cxnLst/>
            <a:rect l="l" t="t" r="r" b="b"/>
            <a:pathLst>
              <a:path w="24765" h="8254">
                <a:moveTo>
                  <a:pt x="24663" y="0"/>
                </a:moveTo>
                <a:lnTo>
                  <a:pt x="0" y="0"/>
                </a:lnTo>
                <a:lnTo>
                  <a:pt x="12331" y="8216"/>
                </a:lnTo>
                <a:lnTo>
                  <a:pt x="24663" y="0"/>
                </a:lnTo>
                <a:close/>
              </a:path>
            </a:pathLst>
          </a:custGeom>
          <a:solidFill>
            <a:srgbClr val="D0D2D3"/>
          </a:solidFill>
        </p:spPr>
        <p:txBody>
          <a:bodyPr wrap="square" lIns="0" tIns="0" rIns="0" bIns="0" rtlCol="0"/>
          <a:lstStyle/>
          <a:p>
            <a:endParaRPr/>
          </a:p>
        </p:txBody>
      </p:sp>
      <p:sp>
        <p:nvSpPr>
          <p:cNvPr id="151" name="object 151"/>
          <p:cNvSpPr/>
          <p:nvPr/>
        </p:nvSpPr>
        <p:spPr>
          <a:xfrm>
            <a:off x="9131297" y="5226163"/>
            <a:ext cx="0" cy="309880"/>
          </a:xfrm>
          <a:custGeom>
            <a:avLst/>
            <a:gdLst/>
            <a:ahLst/>
            <a:cxnLst/>
            <a:rect l="l" t="t" r="r" b="b"/>
            <a:pathLst>
              <a:path h="309879">
                <a:moveTo>
                  <a:pt x="0" y="0"/>
                </a:moveTo>
                <a:lnTo>
                  <a:pt x="0" y="309257"/>
                </a:lnTo>
              </a:path>
            </a:pathLst>
          </a:custGeom>
          <a:ln w="22796">
            <a:solidFill>
              <a:srgbClr val="808184"/>
            </a:solidFill>
          </a:ln>
        </p:spPr>
        <p:txBody>
          <a:bodyPr wrap="square" lIns="0" tIns="0" rIns="0" bIns="0" rtlCol="0"/>
          <a:lstStyle/>
          <a:p>
            <a:endParaRPr/>
          </a:p>
        </p:txBody>
      </p:sp>
      <p:sp>
        <p:nvSpPr>
          <p:cNvPr id="152" name="object 152"/>
          <p:cNvSpPr/>
          <p:nvPr/>
        </p:nvSpPr>
        <p:spPr>
          <a:xfrm>
            <a:off x="8457730" y="4928894"/>
            <a:ext cx="694055" cy="1139190"/>
          </a:xfrm>
          <a:custGeom>
            <a:avLst/>
            <a:gdLst/>
            <a:ahLst/>
            <a:cxnLst/>
            <a:rect l="l" t="t" r="r" b="b"/>
            <a:pathLst>
              <a:path w="694054" h="1139189">
                <a:moveTo>
                  <a:pt x="688987" y="0"/>
                </a:moveTo>
                <a:lnTo>
                  <a:pt x="0" y="0"/>
                </a:lnTo>
                <a:lnTo>
                  <a:pt x="496823" y="1134249"/>
                </a:lnTo>
                <a:lnTo>
                  <a:pt x="693674" y="1138936"/>
                </a:lnTo>
                <a:lnTo>
                  <a:pt x="688987" y="0"/>
                </a:lnTo>
                <a:close/>
              </a:path>
            </a:pathLst>
          </a:custGeom>
          <a:solidFill>
            <a:srgbClr val="FFFFFF">
              <a:alpha val="25000"/>
            </a:srgbClr>
          </a:solidFill>
        </p:spPr>
        <p:txBody>
          <a:bodyPr wrap="square" lIns="0" tIns="0" rIns="0" bIns="0" rtlCol="0"/>
          <a:lstStyle/>
          <a:p>
            <a:endParaRPr/>
          </a:p>
        </p:txBody>
      </p:sp>
      <p:sp>
        <p:nvSpPr>
          <p:cNvPr id="153" name="object 153"/>
          <p:cNvSpPr/>
          <p:nvPr/>
        </p:nvSpPr>
        <p:spPr>
          <a:xfrm>
            <a:off x="7476368" y="5486982"/>
            <a:ext cx="1399540" cy="414655"/>
          </a:xfrm>
          <a:custGeom>
            <a:avLst/>
            <a:gdLst/>
            <a:ahLst/>
            <a:cxnLst/>
            <a:rect l="l" t="t" r="r" b="b"/>
            <a:pathLst>
              <a:path w="1399540" h="414654">
                <a:moveTo>
                  <a:pt x="1246632" y="0"/>
                </a:moveTo>
                <a:lnTo>
                  <a:pt x="152400" y="0"/>
                </a:lnTo>
                <a:lnTo>
                  <a:pt x="104231" y="7769"/>
                </a:lnTo>
                <a:lnTo>
                  <a:pt x="62396" y="29405"/>
                </a:lnTo>
                <a:lnTo>
                  <a:pt x="29405" y="62396"/>
                </a:lnTo>
                <a:lnTo>
                  <a:pt x="7769" y="104231"/>
                </a:lnTo>
                <a:lnTo>
                  <a:pt x="0" y="152400"/>
                </a:lnTo>
                <a:lnTo>
                  <a:pt x="0" y="261874"/>
                </a:lnTo>
                <a:lnTo>
                  <a:pt x="7769" y="310047"/>
                </a:lnTo>
                <a:lnTo>
                  <a:pt x="29405" y="351882"/>
                </a:lnTo>
                <a:lnTo>
                  <a:pt x="62396" y="384871"/>
                </a:lnTo>
                <a:lnTo>
                  <a:pt x="104231" y="406505"/>
                </a:lnTo>
                <a:lnTo>
                  <a:pt x="152400" y="414274"/>
                </a:lnTo>
                <a:lnTo>
                  <a:pt x="1246632" y="414274"/>
                </a:lnTo>
                <a:lnTo>
                  <a:pt x="1294800" y="406505"/>
                </a:lnTo>
                <a:lnTo>
                  <a:pt x="1336635" y="384871"/>
                </a:lnTo>
                <a:lnTo>
                  <a:pt x="1369626" y="351882"/>
                </a:lnTo>
                <a:lnTo>
                  <a:pt x="1391262" y="310047"/>
                </a:lnTo>
                <a:lnTo>
                  <a:pt x="1399032" y="261874"/>
                </a:lnTo>
                <a:lnTo>
                  <a:pt x="1399032" y="152400"/>
                </a:lnTo>
                <a:lnTo>
                  <a:pt x="1391262" y="104231"/>
                </a:lnTo>
                <a:lnTo>
                  <a:pt x="1369626" y="62396"/>
                </a:lnTo>
                <a:lnTo>
                  <a:pt x="1336635" y="29405"/>
                </a:lnTo>
                <a:lnTo>
                  <a:pt x="1294800" y="7769"/>
                </a:lnTo>
                <a:lnTo>
                  <a:pt x="1246632" y="0"/>
                </a:lnTo>
                <a:close/>
              </a:path>
            </a:pathLst>
          </a:custGeom>
          <a:solidFill>
            <a:srgbClr val="FFFFFF"/>
          </a:solidFill>
        </p:spPr>
        <p:txBody>
          <a:bodyPr wrap="square" lIns="0" tIns="0" rIns="0" bIns="0" rtlCol="0"/>
          <a:lstStyle/>
          <a:p>
            <a:endParaRPr/>
          </a:p>
        </p:txBody>
      </p:sp>
      <p:sp>
        <p:nvSpPr>
          <p:cNvPr id="154" name="object 154"/>
          <p:cNvSpPr/>
          <p:nvPr/>
        </p:nvSpPr>
        <p:spPr>
          <a:xfrm>
            <a:off x="7476368" y="5486982"/>
            <a:ext cx="1399540" cy="414655"/>
          </a:xfrm>
          <a:custGeom>
            <a:avLst/>
            <a:gdLst/>
            <a:ahLst/>
            <a:cxnLst/>
            <a:rect l="l" t="t" r="r" b="b"/>
            <a:pathLst>
              <a:path w="1399540" h="414654">
                <a:moveTo>
                  <a:pt x="152400" y="0"/>
                </a:moveTo>
                <a:lnTo>
                  <a:pt x="104231" y="7769"/>
                </a:lnTo>
                <a:lnTo>
                  <a:pt x="62396" y="29405"/>
                </a:lnTo>
                <a:lnTo>
                  <a:pt x="29405" y="62396"/>
                </a:lnTo>
                <a:lnTo>
                  <a:pt x="7769" y="104231"/>
                </a:lnTo>
                <a:lnTo>
                  <a:pt x="0" y="152400"/>
                </a:lnTo>
                <a:lnTo>
                  <a:pt x="0" y="261874"/>
                </a:lnTo>
                <a:lnTo>
                  <a:pt x="7769" y="310047"/>
                </a:lnTo>
                <a:lnTo>
                  <a:pt x="29405" y="351882"/>
                </a:lnTo>
                <a:lnTo>
                  <a:pt x="62396" y="384871"/>
                </a:lnTo>
                <a:lnTo>
                  <a:pt x="104231" y="406505"/>
                </a:lnTo>
                <a:lnTo>
                  <a:pt x="152400" y="414274"/>
                </a:lnTo>
                <a:lnTo>
                  <a:pt x="1246632" y="414274"/>
                </a:lnTo>
                <a:lnTo>
                  <a:pt x="1294800" y="406505"/>
                </a:lnTo>
                <a:lnTo>
                  <a:pt x="1336635" y="384871"/>
                </a:lnTo>
                <a:lnTo>
                  <a:pt x="1369626" y="351882"/>
                </a:lnTo>
                <a:lnTo>
                  <a:pt x="1391262" y="310047"/>
                </a:lnTo>
                <a:lnTo>
                  <a:pt x="1399032" y="261874"/>
                </a:lnTo>
                <a:lnTo>
                  <a:pt x="1399032" y="152400"/>
                </a:lnTo>
                <a:lnTo>
                  <a:pt x="1391262" y="104231"/>
                </a:lnTo>
                <a:lnTo>
                  <a:pt x="1369626" y="62396"/>
                </a:lnTo>
                <a:lnTo>
                  <a:pt x="1336635" y="29405"/>
                </a:lnTo>
                <a:lnTo>
                  <a:pt x="1294800" y="7769"/>
                </a:lnTo>
                <a:lnTo>
                  <a:pt x="1246632" y="0"/>
                </a:lnTo>
                <a:lnTo>
                  <a:pt x="152400" y="0"/>
                </a:lnTo>
                <a:close/>
              </a:path>
            </a:pathLst>
          </a:custGeom>
          <a:ln w="12700">
            <a:solidFill>
              <a:srgbClr val="90C33E"/>
            </a:solidFill>
          </a:ln>
        </p:spPr>
        <p:txBody>
          <a:bodyPr wrap="square" lIns="0" tIns="0" rIns="0" bIns="0" rtlCol="0"/>
          <a:lstStyle/>
          <a:p>
            <a:endParaRPr/>
          </a:p>
        </p:txBody>
      </p:sp>
      <p:sp>
        <p:nvSpPr>
          <p:cNvPr id="155" name="object 155"/>
          <p:cNvSpPr txBox="1"/>
          <p:nvPr/>
        </p:nvSpPr>
        <p:spPr>
          <a:xfrm>
            <a:off x="7586495" y="5490640"/>
            <a:ext cx="1188085" cy="377190"/>
          </a:xfrm>
          <a:prstGeom prst="rect">
            <a:avLst/>
          </a:prstGeom>
        </p:spPr>
        <p:txBody>
          <a:bodyPr vert="horz" wrap="square" lIns="0" tIns="13335" rIns="0" bIns="0" rtlCol="0">
            <a:spAutoFit/>
          </a:bodyPr>
          <a:lstStyle/>
          <a:p>
            <a:pPr marL="12700">
              <a:lnSpc>
                <a:spcPct val="100000"/>
              </a:lnSpc>
              <a:spcBef>
                <a:spcPts val="105"/>
              </a:spcBef>
            </a:pPr>
            <a:r>
              <a:rPr sz="2300" spc="-420" dirty="0">
                <a:solidFill>
                  <a:srgbClr val="0F3B55"/>
                </a:solidFill>
                <a:latin typeface="Arial"/>
                <a:cs typeface="Arial"/>
              </a:rPr>
              <a:t>CRM</a:t>
            </a:r>
            <a:r>
              <a:rPr sz="2300" spc="-295" dirty="0">
                <a:solidFill>
                  <a:srgbClr val="0F3B55"/>
                </a:solidFill>
                <a:latin typeface="Arial"/>
                <a:cs typeface="Arial"/>
              </a:rPr>
              <a:t> </a:t>
            </a:r>
            <a:r>
              <a:rPr sz="2300" spc="-320" dirty="0">
                <a:solidFill>
                  <a:srgbClr val="0F3B55"/>
                </a:solidFill>
                <a:latin typeface="Arial"/>
                <a:cs typeface="Arial"/>
              </a:rPr>
              <a:t>LEAD</a:t>
            </a:r>
            <a:endParaRPr sz="2300">
              <a:latin typeface="Arial"/>
              <a:cs typeface="Arial"/>
            </a:endParaRPr>
          </a:p>
        </p:txBody>
      </p:sp>
      <p:sp>
        <p:nvSpPr>
          <p:cNvPr id="156" name="object 156"/>
          <p:cNvSpPr/>
          <p:nvPr/>
        </p:nvSpPr>
        <p:spPr>
          <a:xfrm>
            <a:off x="6908290" y="5388174"/>
            <a:ext cx="378460" cy="378460"/>
          </a:xfrm>
          <a:custGeom>
            <a:avLst/>
            <a:gdLst/>
            <a:ahLst/>
            <a:cxnLst/>
            <a:rect l="l" t="t" r="r" b="b"/>
            <a:pathLst>
              <a:path w="378459" h="378460">
                <a:moveTo>
                  <a:pt x="189153" y="0"/>
                </a:moveTo>
                <a:lnTo>
                  <a:pt x="138868" y="6756"/>
                </a:lnTo>
                <a:lnTo>
                  <a:pt x="93682" y="25824"/>
                </a:lnTo>
                <a:lnTo>
                  <a:pt x="55400" y="55400"/>
                </a:lnTo>
                <a:lnTo>
                  <a:pt x="25824" y="93682"/>
                </a:lnTo>
                <a:lnTo>
                  <a:pt x="6756" y="138868"/>
                </a:lnTo>
                <a:lnTo>
                  <a:pt x="0" y="189153"/>
                </a:lnTo>
                <a:lnTo>
                  <a:pt x="6756" y="239439"/>
                </a:lnTo>
                <a:lnTo>
                  <a:pt x="25824" y="284624"/>
                </a:lnTo>
                <a:lnTo>
                  <a:pt x="55400" y="322907"/>
                </a:lnTo>
                <a:lnTo>
                  <a:pt x="93682" y="352483"/>
                </a:lnTo>
                <a:lnTo>
                  <a:pt x="138868" y="371551"/>
                </a:lnTo>
                <a:lnTo>
                  <a:pt x="189153" y="378307"/>
                </a:lnTo>
                <a:lnTo>
                  <a:pt x="239439" y="371551"/>
                </a:lnTo>
                <a:lnTo>
                  <a:pt x="284624" y="352483"/>
                </a:lnTo>
                <a:lnTo>
                  <a:pt x="322907" y="322907"/>
                </a:lnTo>
                <a:lnTo>
                  <a:pt x="352483" y="284624"/>
                </a:lnTo>
                <a:lnTo>
                  <a:pt x="371551" y="239439"/>
                </a:lnTo>
                <a:lnTo>
                  <a:pt x="378307" y="189153"/>
                </a:lnTo>
                <a:lnTo>
                  <a:pt x="371551" y="138868"/>
                </a:lnTo>
                <a:lnTo>
                  <a:pt x="352483" y="93682"/>
                </a:lnTo>
                <a:lnTo>
                  <a:pt x="322907" y="55400"/>
                </a:lnTo>
                <a:lnTo>
                  <a:pt x="284624" y="25824"/>
                </a:lnTo>
                <a:lnTo>
                  <a:pt x="239439" y="6756"/>
                </a:lnTo>
                <a:lnTo>
                  <a:pt x="189153" y="0"/>
                </a:lnTo>
                <a:close/>
              </a:path>
            </a:pathLst>
          </a:custGeom>
          <a:solidFill>
            <a:srgbClr val="90C33E"/>
          </a:solidFill>
        </p:spPr>
        <p:txBody>
          <a:bodyPr wrap="square" lIns="0" tIns="0" rIns="0" bIns="0" rtlCol="0"/>
          <a:lstStyle/>
          <a:p>
            <a:endParaRPr/>
          </a:p>
        </p:txBody>
      </p:sp>
      <p:sp>
        <p:nvSpPr>
          <p:cNvPr id="157" name="object 157"/>
          <p:cNvSpPr/>
          <p:nvPr/>
        </p:nvSpPr>
        <p:spPr>
          <a:xfrm>
            <a:off x="5669279" y="5578294"/>
            <a:ext cx="1506855" cy="0"/>
          </a:xfrm>
          <a:custGeom>
            <a:avLst/>
            <a:gdLst/>
            <a:ahLst/>
            <a:cxnLst/>
            <a:rect l="l" t="t" r="r" b="b"/>
            <a:pathLst>
              <a:path w="1506854">
                <a:moveTo>
                  <a:pt x="0" y="0"/>
                </a:moveTo>
                <a:lnTo>
                  <a:pt x="1506321" y="0"/>
                </a:lnTo>
              </a:path>
            </a:pathLst>
          </a:custGeom>
          <a:ln w="34594">
            <a:solidFill>
              <a:srgbClr val="FFFFFF"/>
            </a:solidFill>
          </a:ln>
        </p:spPr>
        <p:txBody>
          <a:bodyPr wrap="square" lIns="0" tIns="0" rIns="0" bIns="0" rtlCol="0"/>
          <a:lstStyle/>
          <a:p>
            <a:endParaRPr/>
          </a:p>
        </p:txBody>
      </p:sp>
      <p:sp>
        <p:nvSpPr>
          <p:cNvPr id="158" name="object 158"/>
          <p:cNvSpPr/>
          <p:nvPr/>
        </p:nvSpPr>
        <p:spPr>
          <a:xfrm>
            <a:off x="7101177" y="5509102"/>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159" name="object 159"/>
          <p:cNvSpPr txBox="1">
            <a:spLocks noGrp="1"/>
          </p:cNvSpPr>
          <p:nvPr>
            <p:ph type="title"/>
          </p:nvPr>
        </p:nvSpPr>
        <p:spPr>
          <a:xfrm>
            <a:off x="1487754" y="238261"/>
            <a:ext cx="7012303" cy="975908"/>
          </a:xfrm>
          <a:prstGeom prst="rect">
            <a:avLst/>
          </a:prstGeom>
        </p:spPr>
        <p:txBody>
          <a:bodyPr vert="horz" wrap="square" lIns="0" tIns="139700" rIns="0" bIns="0" rtlCol="0">
            <a:spAutoFit/>
          </a:bodyPr>
          <a:lstStyle/>
          <a:p>
            <a:pPr marL="12700" marR="5080" algn="ctr">
              <a:lnSpc>
                <a:spcPct val="76200"/>
              </a:lnSpc>
              <a:spcBef>
                <a:spcPts val="1100"/>
              </a:spcBef>
            </a:pPr>
            <a:r>
              <a:rPr spc="-240" dirty="0"/>
              <a:t>The </a:t>
            </a:r>
            <a:r>
              <a:rPr spc="-195" dirty="0"/>
              <a:t>first</a:t>
            </a:r>
            <a:r>
              <a:rPr lang="en-US" spc="-195" dirty="0"/>
              <a:t> step in digital retailing, website lead conversion with extensive follow-up</a:t>
            </a:r>
            <a:r>
              <a:rPr spc="-220" dirty="0"/>
              <a:t>.</a:t>
            </a:r>
          </a:p>
        </p:txBody>
      </p:sp>
      <p:sp>
        <p:nvSpPr>
          <p:cNvPr id="162" name="object 162"/>
          <p:cNvSpPr/>
          <p:nvPr/>
        </p:nvSpPr>
        <p:spPr>
          <a:xfrm>
            <a:off x="4303229" y="3868788"/>
            <a:ext cx="1621155" cy="117475"/>
          </a:xfrm>
          <a:custGeom>
            <a:avLst/>
            <a:gdLst/>
            <a:ahLst/>
            <a:cxnLst/>
            <a:rect l="l" t="t" r="r" b="b"/>
            <a:pathLst>
              <a:path w="1621154" h="117475">
                <a:moveTo>
                  <a:pt x="0" y="117094"/>
                </a:moveTo>
                <a:lnTo>
                  <a:pt x="1620837" y="117094"/>
                </a:lnTo>
                <a:lnTo>
                  <a:pt x="1620837" y="0"/>
                </a:lnTo>
                <a:lnTo>
                  <a:pt x="0" y="0"/>
                </a:lnTo>
                <a:lnTo>
                  <a:pt x="0" y="117094"/>
                </a:lnTo>
                <a:close/>
              </a:path>
            </a:pathLst>
          </a:custGeom>
          <a:solidFill>
            <a:srgbClr val="FFFFFF"/>
          </a:solidFill>
        </p:spPr>
        <p:txBody>
          <a:bodyPr wrap="square" lIns="0" tIns="0" rIns="0" bIns="0" rtlCol="0"/>
          <a:lstStyle/>
          <a:p>
            <a:endParaRPr/>
          </a:p>
        </p:txBody>
      </p:sp>
      <p:sp>
        <p:nvSpPr>
          <p:cNvPr id="168" name="object 168"/>
          <p:cNvSpPr txBox="1"/>
          <p:nvPr/>
        </p:nvSpPr>
        <p:spPr>
          <a:xfrm>
            <a:off x="4539132" y="3929578"/>
            <a:ext cx="995680" cy="112395"/>
          </a:xfrm>
          <a:prstGeom prst="rect">
            <a:avLst/>
          </a:prstGeom>
        </p:spPr>
        <p:txBody>
          <a:bodyPr vert="horz" wrap="square" lIns="0" tIns="14604" rIns="0" bIns="0" rtlCol="0">
            <a:spAutoFit/>
          </a:bodyPr>
          <a:lstStyle/>
          <a:p>
            <a:pPr marL="12700">
              <a:lnSpc>
                <a:spcPct val="100000"/>
              </a:lnSpc>
              <a:spcBef>
                <a:spcPts val="114"/>
              </a:spcBef>
            </a:pPr>
            <a:r>
              <a:rPr sz="550" b="1" spc="5" dirty="0">
                <a:solidFill>
                  <a:srgbClr val="FFFFFF"/>
                </a:solidFill>
                <a:latin typeface="Arial"/>
                <a:cs typeface="Arial"/>
              </a:rPr>
              <a:t>TRADE </a:t>
            </a:r>
            <a:r>
              <a:rPr sz="550" b="1" spc="-5" dirty="0">
                <a:solidFill>
                  <a:srgbClr val="FFFFFF"/>
                </a:solidFill>
                <a:latin typeface="Arial"/>
                <a:cs typeface="Arial"/>
              </a:rPr>
              <a:t>VALUE</a:t>
            </a:r>
            <a:r>
              <a:rPr sz="550" b="1" spc="-35" dirty="0">
                <a:solidFill>
                  <a:srgbClr val="FFFFFF"/>
                </a:solidFill>
                <a:latin typeface="Arial"/>
                <a:cs typeface="Arial"/>
              </a:rPr>
              <a:t> </a:t>
            </a:r>
            <a:r>
              <a:rPr sz="550" b="1" spc="-15" dirty="0">
                <a:solidFill>
                  <a:srgbClr val="FFFFFF"/>
                </a:solidFill>
                <a:latin typeface="Arial"/>
                <a:cs typeface="Arial"/>
              </a:rPr>
              <a:t>CERTIFICATE</a:t>
            </a:r>
            <a:endParaRPr sz="550">
              <a:latin typeface="Arial"/>
              <a:cs typeface="Arial"/>
            </a:endParaRPr>
          </a:p>
        </p:txBody>
      </p:sp>
      <p:sp>
        <p:nvSpPr>
          <p:cNvPr id="171" name="object 171"/>
          <p:cNvSpPr/>
          <p:nvPr/>
        </p:nvSpPr>
        <p:spPr>
          <a:xfrm>
            <a:off x="4774588" y="4118906"/>
            <a:ext cx="92710" cy="0"/>
          </a:xfrm>
          <a:custGeom>
            <a:avLst/>
            <a:gdLst/>
            <a:ahLst/>
            <a:cxnLst/>
            <a:rect l="l" t="t" r="r" b="b"/>
            <a:pathLst>
              <a:path w="92710">
                <a:moveTo>
                  <a:pt x="0" y="0"/>
                </a:moveTo>
                <a:lnTo>
                  <a:pt x="92087" y="0"/>
                </a:lnTo>
              </a:path>
            </a:pathLst>
          </a:custGeom>
          <a:ln w="18033">
            <a:solidFill>
              <a:srgbClr val="FFFFFF"/>
            </a:solidFill>
          </a:ln>
        </p:spPr>
        <p:txBody>
          <a:bodyPr wrap="square" lIns="0" tIns="0" rIns="0" bIns="0" rtlCol="0"/>
          <a:lstStyle/>
          <a:p>
            <a:endParaRPr/>
          </a:p>
        </p:txBody>
      </p:sp>
      <p:sp>
        <p:nvSpPr>
          <p:cNvPr id="172" name="object 172"/>
          <p:cNvSpPr/>
          <p:nvPr/>
        </p:nvSpPr>
        <p:spPr>
          <a:xfrm>
            <a:off x="4820632" y="4127923"/>
            <a:ext cx="0" cy="93980"/>
          </a:xfrm>
          <a:custGeom>
            <a:avLst/>
            <a:gdLst/>
            <a:ahLst/>
            <a:cxnLst/>
            <a:rect l="l" t="t" r="r" b="b"/>
            <a:pathLst>
              <a:path h="93979">
                <a:moveTo>
                  <a:pt x="0" y="0"/>
                </a:moveTo>
                <a:lnTo>
                  <a:pt x="0" y="93964"/>
                </a:lnTo>
              </a:path>
            </a:pathLst>
          </a:custGeom>
          <a:ln w="20719">
            <a:solidFill>
              <a:srgbClr val="FFFFFF"/>
            </a:solidFill>
          </a:ln>
        </p:spPr>
        <p:txBody>
          <a:bodyPr wrap="square" lIns="0" tIns="0" rIns="0" bIns="0" rtlCol="0"/>
          <a:lstStyle/>
          <a:p>
            <a:endParaRPr/>
          </a:p>
        </p:txBody>
      </p:sp>
      <p:sp>
        <p:nvSpPr>
          <p:cNvPr id="173" name="object 173"/>
          <p:cNvSpPr/>
          <p:nvPr/>
        </p:nvSpPr>
        <p:spPr>
          <a:xfrm>
            <a:off x="4877445" y="4109890"/>
            <a:ext cx="77470" cy="17780"/>
          </a:xfrm>
          <a:custGeom>
            <a:avLst/>
            <a:gdLst/>
            <a:ahLst/>
            <a:cxnLst/>
            <a:rect l="l" t="t" r="r" b="b"/>
            <a:pathLst>
              <a:path w="77470" h="17779">
                <a:moveTo>
                  <a:pt x="0" y="0"/>
                </a:moveTo>
                <a:lnTo>
                  <a:pt x="77122" y="0"/>
                </a:lnTo>
                <a:lnTo>
                  <a:pt x="77122" y="17435"/>
                </a:lnTo>
                <a:lnTo>
                  <a:pt x="0" y="17435"/>
                </a:lnTo>
                <a:lnTo>
                  <a:pt x="0" y="0"/>
                </a:lnTo>
                <a:close/>
              </a:path>
            </a:pathLst>
          </a:custGeom>
          <a:solidFill>
            <a:srgbClr val="FFFFFF"/>
          </a:solidFill>
        </p:spPr>
        <p:txBody>
          <a:bodyPr wrap="square" lIns="0" tIns="0" rIns="0" bIns="0" rtlCol="0"/>
          <a:lstStyle/>
          <a:p>
            <a:endParaRPr/>
          </a:p>
        </p:txBody>
      </p:sp>
      <p:sp>
        <p:nvSpPr>
          <p:cNvPr id="174" name="object 174"/>
          <p:cNvSpPr/>
          <p:nvPr/>
        </p:nvSpPr>
        <p:spPr>
          <a:xfrm>
            <a:off x="4877445" y="4127325"/>
            <a:ext cx="20955" cy="29209"/>
          </a:xfrm>
          <a:custGeom>
            <a:avLst/>
            <a:gdLst/>
            <a:ahLst/>
            <a:cxnLst/>
            <a:rect l="l" t="t" r="r" b="b"/>
            <a:pathLst>
              <a:path w="20954" h="29210">
                <a:moveTo>
                  <a:pt x="0" y="0"/>
                </a:moveTo>
                <a:lnTo>
                  <a:pt x="20721" y="0"/>
                </a:lnTo>
                <a:lnTo>
                  <a:pt x="20721" y="28643"/>
                </a:lnTo>
                <a:lnTo>
                  <a:pt x="0" y="28643"/>
                </a:lnTo>
                <a:lnTo>
                  <a:pt x="0" y="0"/>
                </a:lnTo>
                <a:close/>
              </a:path>
            </a:pathLst>
          </a:custGeom>
          <a:solidFill>
            <a:srgbClr val="FFFFFF"/>
          </a:solidFill>
        </p:spPr>
        <p:txBody>
          <a:bodyPr wrap="square" lIns="0" tIns="0" rIns="0" bIns="0" rtlCol="0"/>
          <a:lstStyle/>
          <a:p>
            <a:endParaRPr/>
          </a:p>
        </p:txBody>
      </p:sp>
      <p:sp>
        <p:nvSpPr>
          <p:cNvPr id="175" name="object 175"/>
          <p:cNvSpPr/>
          <p:nvPr/>
        </p:nvSpPr>
        <p:spPr>
          <a:xfrm>
            <a:off x="4877445" y="4155969"/>
            <a:ext cx="74295" cy="17780"/>
          </a:xfrm>
          <a:custGeom>
            <a:avLst/>
            <a:gdLst/>
            <a:ahLst/>
            <a:cxnLst/>
            <a:rect l="l" t="t" r="r" b="b"/>
            <a:pathLst>
              <a:path w="74295" h="17779">
                <a:moveTo>
                  <a:pt x="0" y="0"/>
                </a:moveTo>
                <a:lnTo>
                  <a:pt x="74165" y="0"/>
                </a:lnTo>
                <a:lnTo>
                  <a:pt x="74165" y="17435"/>
                </a:lnTo>
                <a:lnTo>
                  <a:pt x="0" y="17435"/>
                </a:lnTo>
                <a:lnTo>
                  <a:pt x="0" y="0"/>
                </a:lnTo>
                <a:close/>
              </a:path>
            </a:pathLst>
          </a:custGeom>
          <a:solidFill>
            <a:srgbClr val="FFFFFF"/>
          </a:solidFill>
        </p:spPr>
        <p:txBody>
          <a:bodyPr wrap="square" lIns="0" tIns="0" rIns="0" bIns="0" rtlCol="0"/>
          <a:lstStyle/>
          <a:p>
            <a:endParaRPr/>
          </a:p>
        </p:txBody>
      </p:sp>
      <p:sp>
        <p:nvSpPr>
          <p:cNvPr id="176" name="object 176"/>
          <p:cNvSpPr/>
          <p:nvPr/>
        </p:nvSpPr>
        <p:spPr>
          <a:xfrm>
            <a:off x="4877445" y="4173404"/>
            <a:ext cx="20955" cy="30480"/>
          </a:xfrm>
          <a:custGeom>
            <a:avLst/>
            <a:gdLst/>
            <a:ahLst/>
            <a:cxnLst/>
            <a:rect l="l" t="t" r="r" b="b"/>
            <a:pathLst>
              <a:path w="20954" h="30479">
                <a:moveTo>
                  <a:pt x="0" y="0"/>
                </a:moveTo>
                <a:lnTo>
                  <a:pt x="20721" y="0"/>
                </a:lnTo>
                <a:lnTo>
                  <a:pt x="20721" y="29889"/>
                </a:lnTo>
                <a:lnTo>
                  <a:pt x="0" y="29889"/>
                </a:lnTo>
                <a:lnTo>
                  <a:pt x="0" y="0"/>
                </a:lnTo>
                <a:close/>
              </a:path>
            </a:pathLst>
          </a:custGeom>
          <a:solidFill>
            <a:srgbClr val="FFFFFF"/>
          </a:solidFill>
        </p:spPr>
        <p:txBody>
          <a:bodyPr wrap="square" lIns="0" tIns="0" rIns="0" bIns="0" rtlCol="0"/>
          <a:lstStyle/>
          <a:p>
            <a:endParaRPr/>
          </a:p>
        </p:txBody>
      </p:sp>
      <p:sp>
        <p:nvSpPr>
          <p:cNvPr id="177" name="object 177"/>
          <p:cNvSpPr/>
          <p:nvPr/>
        </p:nvSpPr>
        <p:spPr>
          <a:xfrm>
            <a:off x="4877445" y="4203293"/>
            <a:ext cx="80645" cy="19050"/>
          </a:xfrm>
          <a:custGeom>
            <a:avLst/>
            <a:gdLst/>
            <a:ahLst/>
            <a:cxnLst/>
            <a:rect l="l" t="t" r="r" b="b"/>
            <a:pathLst>
              <a:path w="80645" h="19050">
                <a:moveTo>
                  <a:pt x="0" y="0"/>
                </a:moveTo>
                <a:lnTo>
                  <a:pt x="80084" y="0"/>
                </a:lnTo>
                <a:lnTo>
                  <a:pt x="80084" y="18680"/>
                </a:lnTo>
                <a:lnTo>
                  <a:pt x="0" y="18680"/>
                </a:lnTo>
                <a:lnTo>
                  <a:pt x="0" y="0"/>
                </a:lnTo>
                <a:close/>
              </a:path>
            </a:pathLst>
          </a:custGeom>
          <a:solidFill>
            <a:srgbClr val="FFFFFF"/>
          </a:solidFill>
        </p:spPr>
        <p:txBody>
          <a:bodyPr wrap="square" lIns="0" tIns="0" rIns="0" bIns="0" rtlCol="0"/>
          <a:lstStyle/>
          <a:p>
            <a:endParaRPr/>
          </a:p>
        </p:txBody>
      </p:sp>
      <p:sp>
        <p:nvSpPr>
          <p:cNvPr id="178" name="object 178"/>
          <p:cNvSpPr/>
          <p:nvPr/>
        </p:nvSpPr>
        <p:spPr>
          <a:xfrm>
            <a:off x="5079224" y="4118906"/>
            <a:ext cx="92710" cy="0"/>
          </a:xfrm>
          <a:custGeom>
            <a:avLst/>
            <a:gdLst/>
            <a:ahLst/>
            <a:cxnLst/>
            <a:rect l="l" t="t" r="r" b="b"/>
            <a:pathLst>
              <a:path w="92710">
                <a:moveTo>
                  <a:pt x="0" y="0"/>
                </a:moveTo>
                <a:lnTo>
                  <a:pt x="92089" y="0"/>
                </a:lnTo>
              </a:path>
            </a:pathLst>
          </a:custGeom>
          <a:ln w="18033">
            <a:solidFill>
              <a:srgbClr val="FFFFFF"/>
            </a:solidFill>
          </a:ln>
        </p:spPr>
        <p:txBody>
          <a:bodyPr wrap="square" lIns="0" tIns="0" rIns="0" bIns="0" rtlCol="0"/>
          <a:lstStyle/>
          <a:p>
            <a:endParaRPr/>
          </a:p>
        </p:txBody>
      </p:sp>
      <p:sp>
        <p:nvSpPr>
          <p:cNvPr id="179" name="object 179"/>
          <p:cNvSpPr/>
          <p:nvPr/>
        </p:nvSpPr>
        <p:spPr>
          <a:xfrm>
            <a:off x="5125268" y="4127923"/>
            <a:ext cx="0" cy="93980"/>
          </a:xfrm>
          <a:custGeom>
            <a:avLst/>
            <a:gdLst/>
            <a:ahLst/>
            <a:cxnLst/>
            <a:rect l="l" t="t" r="r" b="b"/>
            <a:pathLst>
              <a:path h="93979">
                <a:moveTo>
                  <a:pt x="0" y="0"/>
                </a:moveTo>
                <a:lnTo>
                  <a:pt x="0" y="93964"/>
                </a:lnTo>
              </a:path>
            </a:pathLst>
          </a:custGeom>
          <a:ln w="20721">
            <a:solidFill>
              <a:srgbClr val="FFFFFF"/>
            </a:solidFill>
          </a:ln>
        </p:spPr>
        <p:txBody>
          <a:bodyPr wrap="square" lIns="0" tIns="0" rIns="0" bIns="0" rtlCol="0"/>
          <a:lstStyle/>
          <a:p>
            <a:endParaRPr/>
          </a:p>
        </p:txBody>
      </p:sp>
      <p:sp>
        <p:nvSpPr>
          <p:cNvPr id="180" name="object 180"/>
          <p:cNvSpPr/>
          <p:nvPr/>
        </p:nvSpPr>
        <p:spPr>
          <a:xfrm>
            <a:off x="5181722" y="4109889"/>
            <a:ext cx="25400" cy="22860"/>
          </a:xfrm>
          <a:custGeom>
            <a:avLst/>
            <a:gdLst/>
            <a:ahLst/>
            <a:cxnLst/>
            <a:rect l="l" t="t" r="r" b="b"/>
            <a:pathLst>
              <a:path w="25400" h="22860">
                <a:moveTo>
                  <a:pt x="16021" y="22779"/>
                </a:moveTo>
                <a:lnTo>
                  <a:pt x="8786" y="22779"/>
                </a:lnTo>
                <a:lnTo>
                  <a:pt x="5797" y="21647"/>
                </a:lnTo>
                <a:lnTo>
                  <a:pt x="1082" y="17111"/>
                </a:lnTo>
                <a:lnTo>
                  <a:pt x="0" y="14658"/>
                </a:lnTo>
                <a:lnTo>
                  <a:pt x="0" y="8122"/>
                </a:lnTo>
                <a:lnTo>
                  <a:pt x="1082" y="5669"/>
                </a:lnTo>
                <a:lnTo>
                  <a:pt x="5797" y="1134"/>
                </a:lnTo>
                <a:lnTo>
                  <a:pt x="8786" y="0"/>
                </a:lnTo>
                <a:lnTo>
                  <a:pt x="16021" y="0"/>
                </a:lnTo>
                <a:lnTo>
                  <a:pt x="19064" y="1083"/>
                </a:lnTo>
                <a:lnTo>
                  <a:pt x="23996" y="5405"/>
                </a:lnTo>
                <a:lnTo>
                  <a:pt x="25229" y="8122"/>
                </a:lnTo>
                <a:lnTo>
                  <a:pt x="25229" y="14658"/>
                </a:lnTo>
                <a:lnTo>
                  <a:pt x="23996" y="17375"/>
                </a:lnTo>
                <a:lnTo>
                  <a:pt x="19064" y="21698"/>
                </a:lnTo>
                <a:lnTo>
                  <a:pt x="16021" y="22779"/>
                </a:lnTo>
                <a:close/>
              </a:path>
            </a:pathLst>
          </a:custGeom>
          <a:solidFill>
            <a:srgbClr val="FFFFFF"/>
          </a:solidFill>
        </p:spPr>
        <p:txBody>
          <a:bodyPr wrap="square" lIns="0" tIns="0" rIns="0" bIns="0" rtlCol="0"/>
          <a:lstStyle/>
          <a:p>
            <a:endParaRPr/>
          </a:p>
        </p:txBody>
      </p:sp>
      <p:sp>
        <p:nvSpPr>
          <p:cNvPr id="181" name="object 181"/>
          <p:cNvSpPr/>
          <p:nvPr/>
        </p:nvSpPr>
        <p:spPr>
          <a:xfrm>
            <a:off x="5217734" y="4109890"/>
            <a:ext cx="93980" cy="114935"/>
          </a:xfrm>
          <a:custGeom>
            <a:avLst/>
            <a:gdLst/>
            <a:ahLst/>
            <a:cxnLst/>
            <a:rect l="l" t="t" r="r" b="b"/>
            <a:pathLst>
              <a:path w="93979" h="114935">
                <a:moveTo>
                  <a:pt x="53554" y="114843"/>
                </a:moveTo>
                <a:lnTo>
                  <a:pt x="40180" y="114843"/>
                </a:lnTo>
                <a:lnTo>
                  <a:pt x="33984" y="113815"/>
                </a:lnTo>
                <a:lnTo>
                  <a:pt x="1179" y="83708"/>
                </a:lnTo>
                <a:lnTo>
                  <a:pt x="0" y="77618"/>
                </a:lnTo>
                <a:lnTo>
                  <a:pt x="0" y="0"/>
                </a:lnTo>
                <a:lnTo>
                  <a:pt x="20721" y="0"/>
                </a:lnTo>
                <a:lnTo>
                  <a:pt x="20721" y="72978"/>
                </a:lnTo>
                <a:lnTo>
                  <a:pt x="21157" y="75849"/>
                </a:lnTo>
                <a:lnTo>
                  <a:pt x="41934" y="95860"/>
                </a:lnTo>
                <a:lnTo>
                  <a:pt x="86786" y="95860"/>
                </a:lnTo>
                <a:lnTo>
                  <a:pt x="84416" y="99183"/>
                </a:lnTo>
                <a:lnTo>
                  <a:pt x="76083" y="106776"/>
                </a:lnTo>
                <a:lnTo>
                  <a:pt x="71149" y="109702"/>
                </a:lnTo>
                <a:lnTo>
                  <a:pt x="59748" y="113815"/>
                </a:lnTo>
                <a:lnTo>
                  <a:pt x="53554" y="114843"/>
                </a:lnTo>
                <a:close/>
              </a:path>
              <a:path w="93979" h="114935">
                <a:moveTo>
                  <a:pt x="86786" y="95860"/>
                </a:moveTo>
                <a:lnTo>
                  <a:pt x="51802" y="95860"/>
                </a:lnTo>
                <a:lnTo>
                  <a:pt x="55938" y="95045"/>
                </a:lnTo>
                <a:lnTo>
                  <a:pt x="62626" y="91775"/>
                </a:lnTo>
                <a:lnTo>
                  <a:pt x="73013" y="72978"/>
                </a:lnTo>
                <a:lnTo>
                  <a:pt x="73013" y="0"/>
                </a:lnTo>
                <a:lnTo>
                  <a:pt x="93735" y="0"/>
                </a:lnTo>
                <a:lnTo>
                  <a:pt x="93735" y="77618"/>
                </a:lnTo>
                <a:lnTo>
                  <a:pt x="92526" y="83708"/>
                </a:lnTo>
                <a:lnTo>
                  <a:pt x="87705" y="94572"/>
                </a:lnTo>
                <a:lnTo>
                  <a:pt x="86786" y="95860"/>
                </a:lnTo>
                <a:close/>
              </a:path>
            </a:pathLst>
          </a:custGeom>
          <a:solidFill>
            <a:srgbClr val="FFFFFF"/>
          </a:solidFill>
        </p:spPr>
        <p:txBody>
          <a:bodyPr wrap="square" lIns="0" tIns="0" rIns="0" bIns="0" rtlCol="0"/>
          <a:lstStyle/>
          <a:p>
            <a:endParaRPr/>
          </a:p>
        </p:txBody>
      </p:sp>
      <p:sp>
        <p:nvSpPr>
          <p:cNvPr id="182" name="object 182"/>
          <p:cNvSpPr/>
          <p:nvPr/>
        </p:nvSpPr>
        <p:spPr>
          <a:xfrm>
            <a:off x="5184422" y="4145957"/>
            <a:ext cx="20320" cy="76200"/>
          </a:xfrm>
          <a:custGeom>
            <a:avLst/>
            <a:gdLst/>
            <a:ahLst/>
            <a:cxnLst/>
            <a:rect l="l" t="t" r="r" b="b"/>
            <a:pathLst>
              <a:path w="20320" h="76200">
                <a:moveTo>
                  <a:pt x="0" y="0"/>
                </a:moveTo>
                <a:lnTo>
                  <a:pt x="19735" y="0"/>
                </a:lnTo>
                <a:lnTo>
                  <a:pt x="19735" y="75929"/>
                </a:lnTo>
                <a:lnTo>
                  <a:pt x="0" y="75929"/>
                </a:lnTo>
                <a:lnTo>
                  <a:pt x="0" y="0"/>
                </a:lnTo>
                <a:close/>
              </a:path>
            </a:pathLst>
          </a:custGeom>
          <a:solidFill>
            <a:srgbClr val="FFFFFF"/>
          </a:solidFill>
        </p:spPr>
        <p:txBody>
          <a:bodyPr wrap="square" lIns="0" tIns="0" rIns="0" bIns="0" rtlCol="0"/>
          <a:lstStyle/>
          <a:p>
            <a:endParaRPr/>
          </a:p>
        </p:txBody>
      </p:sp>
      <p:sp>
        <p:nvSpPr>
          <p:cNvPr id="183" name="object 183"/>
          <p:cNvSpPr/>
          <p:nvPr/>
        </p:nvSpPr>
        <p:spPr>
          <a:xfrm>
            <a:off x="5324156" y="4109889"/>
            <a:ext cx="125730" cy="112395"/>
          </a:xfrm>
          <a:custGeom>
            <a:avLst/>
            <a:gdLst/>
            <a:ahLst/>
            <a:cxnLst/>
            <a:rect l="l" t="t" r="r" b="b"/>
            <a:pathLst>
              <a:path w="125729" h="112395">
                <a:moveTo>
                  <a:pt x="19733" y="111997"/>
                </a:moveTo>
                <a:lnTo>
                  <a:pt x="0" y="111997"/>
                </a:lnTo>
                <a:lnTo>
                  <a:pt x="0" y="0"/>
                </a:lnTo>
                <a:lnTo>
                  <a:pt x="31572" y="0"/>
                </a:lnTo>
                <a:lnTo>
                  <a:pt x="39092" y="18983"/>
                </a:lnTo>
                <a:lnTo>
                  <a:pt x="19733" y="18983"/>
                </a:lnTo>
                <a:lnTo>
                  <a:pt x="19733" y="111997"/>
                </a:lnTo>
                <a:close/>
              </a:path>
              <a:path w="125729" h="112395">
                <a:moveTo>
                  <a:pt x="82636" y="78460"/>
                </a:moveTo>
                <a:lnTo>
                  <a:pt x="62652" y="78460"/>
                </a:lnTo>
                <a:lnTo>
                  <a:pt x="94061" y="0"/>
                </a:lnTo>
                <a:lnTo>
                  <a:pt x="125306" y="0"/>
                </a:lnTo>
                <a:lnTo>
                  <a:pt x="125306" y="18983"/>
                </a:lnTo>
                <a:lnTo>
                  <a:pt x="105242" y="18983"/>
                </a:lnTo>
                <a:lnTo>
                  <a:pt x="82636" y="78460"/>
                </a:lnTo>
                <a:close/>
              </a:path>
              <a:path w="125729" h="112395">
                <a:moveTo>
                  <a:pt x="69889" y="111997"/>
                </a:moveTo>
                <a:lnTo>
                  <a:pt x="55417" y="111997"/>
                </a:lnTo>
                <a:lnTo>
                  <a:pt x="20061" y="18983"/>
                </a:lnTo>
                <a:lnTo>
                  <a:pt x="39092" y="18983"/>
                </a:lnTo>
                <a:lnTo>
                  <a:pt x="62652" y="78460"/>
                </a:lnTo>
                <a:lnTo>
                  <a:pt x="82636" y="78460"/>
                </a:lnTo>
                <a:lnTo>
                  <a:pt x="69889" y="111997"/>
                </a:lnTo>
                <a:close/>
              </a:path>
              <a:path w="125729" h="112395">
                <a:moveTo>
                  <a:pt x="125306" y="111997"/>
                </a:moveTo>
                <a:lnTo>
                  <a:pt x="105572" y="111997"/>
                </a:lnTo>
                <a:lnTo>
                  <a:pt x="105572" y="18983"/>
                </a:lnTo>
                <a:lnTo>
                  <a:pt x="125306" y="18983"/>
                </a:lnTo>
                <a:lnTo>
                  <a:pt x="125306" y="111997"/>
                </a:lnTo>
                <a:close/>
              </a:path>
            </a:pathLst>
          </a:custGeom>
          <a:solidFill>
            <a:srgbClr val="FFFFFF"/>
          </a:solidFill>
        </p:spPr>
        <p:txBody>
          <a:bodyPr wrap="square" lIns="0" tIns="0" rIns="0" bIns="0" rtlCol="0"/>
          <a:lstStyle/>
          <a:p>
            <a:endParaRPr/>
          </a:p>
        </p:txBody>
      </p:sp>
      <p:sp>
        <p:nvSpPr>
          <p:cNvPr id="184" name="object 184"/>
          <p:cNvSpPr/>
          <p:nvPr/>
        </p:nvSpPr>
        <p:spPr>
          <a:xfrm>
            <a:off x="4964371" y="4109888"/>
            <a:ext cx="113030" cy="112395"/>
          </a:xfrm>
          <a:custGeom>
            <a:avLst/>
            <a:gdLst/>
            <a:ahLst/>
            <a:cxnLst/>
            <a:rect l="l" t="t" r="r" b="b"/>
            <a:pathLst>
              <a:path w="113029" h="112395">
                <a:moveTo>
                  <a:pt x="24995" y="111997"/>
                </a:moveTo>
                <a:lnTo>
                  <a:pt x="0" y="111997"/>
                </a:lnTo>
                <a:lnTo>
                  <a:pt x="43080" y="54124"/>
                </a:lnTo>
                <a:lnTo>
                  <a:pt x="2630" y="0"/>
                </a:lnTo>
                <a:lnTo>
                  <a:pt x="28778" y="0"/>
                </a:lnTo>
                <a:lnTo>
                  <a:pt x="56155" y="36562"/>
                </a:lnTo>
                <a:lnTo>
                  <a:pt x="81261" y="36562"/>
                </a:lnTo>
                <a:lnTo>
                  <a:pt x="68733" y="53358"/>
                </a:lnTo>
                <a:lnTo>
                  <a:pt x="81885" y="70922"/>
                </a:lnTo>
                <a:lnTo>
                  <a:pt x="55634" y="70922"/>
                </a:lnTo>
                <a:lnTo>
                  <a:pt x="24995" y="111997"/>
                </a:lnTo>
                <a:close/>
              </a:path>
              <a:path w="113029" h="112395">
                <a:moveTo>
                  <a:pt x="81261" y="36562"/>
                </a:moveTo>
                <a:lnTo>
                  <a:pt x="56155" y="36562"/>
                </a:lnTo>
                <a:lnTo>
                  <a:pt x="83373" y="0"/>
                </a:lnTo>
                <a:lnTo>
                  <a:pt x="108531" y="0"/>
                </a:lnTo>
                <a:lnTo>
                  <a:pt x="81261" y="36562"/>
                </a:lnTo>
                <a:close/>
              </a:path>
              <a:path w="113029" h="112395">
                <a:moveTo>
                  <a:pt x="112643" y="111997"/>
                </a:moveTo>
                <a:lnTo>
                  <a:pt x="86332" y="111997"/>
                </a:lnTo>
                <a:lnTo>
                  <a:pt x="55634" y="70922"/>
                </a:lnTo>
                <a:lnTo>
                  <a:pt x="81885" y="70922"/>
                </a:lnTo>
                <a:lnTo>
                  <a:pt x="112643" y="111997"/>
                </a:lnTo>
                <a:close/>
              </a:path>
            </a:pathLst>
          </a:custGeom>
          <a:solidFill>
            <a:srgbClr val="FFFFFF"/>
          </a:solidFill>
        </p:spPr>
        <p:txBody>
          <a:bodyPr wrap="square" lIns="0" tIns="0" rIns="0" bIns="0" rtlCol="0"/>
          <a:lstStyle/>
          <a:p>
            <a:endParaRPr/>
          </a:p>
        </p:txBody>
      </p:sp>
      <p:sp>
        <p:nvSpPr>
          <p:cNvPr id="185" name="object 185"/>
          <p:cNvSpPr/>
          <p:nvPr/>
        </p:nvSpPr>
        <p:spPr>
          <a:xfrm>
            <a:off x="4591440" y="4096192"/>
            <a:ext cx="161578" cy="179201"/>
          </a:xfrm>
          <a:prstGeom prst="rect">
            <a:avLst/>
          </a:prstGeom>
          <a:blipFill>
            <a:blip r:embed="rId5" cstate="print"/>
            <a:stretch>
              <a:fillRect/>
            </a:stretch>
          </a:blipFill>
        </p:spPr>
        <p:txBody>
          <a:bodyPr wrap="square" lIns="0" tIns="0" rIns="0" bIns="0" rtlCol="0"/>
          <a:lstStyle/>
          <a:p>
            <a:endParaRPr/>
          </a:p>
        </p:txBody>
      </p:sp>
      <p:sp>
        <p:nvSpPr>
          <p:cNvPr id="188" name="object 188"/>
          <p:cNvSpPr/>
          <p:nvPr/>
        </p:nvSpPr>
        <p:spPr>
          <a:xfrm>
            <a:off x="4414723" y="4838720"/>
            <a:ext cx="1244600" cy="9525"/>
          </a:xfrm>
          <a:custGeom>
            <a:avLst/>
            <a:gdLst/>
            <a:ahLst/>
            <a:cxnLst/>
            <a:rect l="l" t="t" r="r" b="b"/>
            <a:pathLst>
              <a:path w="1244600" h="9525">
                <a:moveTo>
                  <a:pt x="0" y="0"/>
                </a:moveTo>
                <a:lnTo>
                  <a:pt x="1244599" y="0"/>
                </a:lnTo>
                <a:lnTo>
                  <a:pt x="1244599" y="8943"/>
                </a:lnTo>
                <a:lnTo>
                  <a:pt x="0" y="8943"/>
                </a:lnTo>
                <a:lnTo>
                  <a:pt x="0" y="0"/>
                </a:lnTo>
                <a:close/>
              </a:path>
            </a:pathLst>
          </a:custGeom>
          <a:solidFill>
            <a:srgbClr val="FFFFFF"/>
          </a:solidFill>
        </p:spPr>
        <p:txBody>
          <a:bodyPr wrap="square" lIns="0" tIns="0" rIns="0" bIns="0" rtlCol="0"/>
          <a:lstStyle/>
          <a:p>
            <a:endParaRPr/>
          </a:p>
        </p:txBody>
      </p:sp>
      <p:sp>
        <p:nvSpPr>
          <p:cNvPr id="197" name="object 197"/>
          <p:cNvSpPr txBox="1"/>
          <p:nvPr/>
        </p:nvSpPr>
        <p:spPr>
          <a:xfrm>
            <a:off x="1453885" y="6470717"/>
            <a:ext cx="292735" cy="182880"/>
          </a:xfrm>
          <a:prstGeom prst="rect">
            <a:avLst/>
          </a:prstGeom>
        </p:spPr>
        <p:txBody>
          <a:bodyPr vert="horz" wrap="square" lIns="0" tIns="16510" rIns="0" bIns="0" rtlCol="0">
            <a:spAutoFit/>
          </a:bodyPr>
          <a:lstStyle/>
          <a:p>
            <a:pPr marL="12700">
              <a:lnSpc>
                <a:spcPct val="100000"/>
              </a:lnSpc>
              <a:spcBef>
                <a:spcPts val="130"/>
              </a:spcBef>
            </a:pPr>
            <a:r>
              <a:rPr sz="1000" spc="25" dirty="0">
                <a:solidFill>
                  <a:srgbClr val="FFFFFF"/>
                </a:solidFill>
                <a:latin typeface="Calibri"/>
                <a:cs typeface="Calibri"/>
              </a:rPr>
              <a:t>E</a:t>
            </a:r>
            <a:r>
              <a:rPr sz="1000" spc="-85" dirty="0">
                <a:solidFill>
                  <a:srgbClr val="FFFFFF"/>
                </a:solidFill>
                <a:latin typeface="Calibri"/>
                <a:cs typeface="Calibri"/>
              </a:rPr>
              <a:t>m</a:t>
            </a:r>
            <a:r>
              <a:rPr sz="1000" spc="-40" dirty="0">
                <a:solidFill>
                  <a:srgbClr val="FFFFFF"/>
                </a:solidFill>
                <a:latin typeface="Calibri"/>
                <a:cs typeface="Calibri"/>
              </a:rPr>
              <a:t>a</a:t>
            </a:r>
            <a:r>
              <a:rPr sz="1000" spc="-30" dirty="0">
                <a:solidFill>
                  <a:srgbClr val="FFFFFF"/>
                </a:solidFill>
                <a:latin typeface="Calibri"/>
                <a:cs typeface="Calibri"/>
              </a:rPr>
              <a:t>il</a:t>
            </a:r>
            <a:endParaRPr sz="1000">
              <a:latin typeface="Calibri"/>
              <a:cs typeface="Calibri"/>
            </a:endParaRPr>
          </a:p>
        </p:txBody>
      </p:sp>
      <p:sp>
        <p:nvSpPr>
          <p:cNvPr id="211" name="object 211"/>
          <p:cNvSpPr/>
          <p:nvPr/>
        </p:nvSpPr>
        <p:spPr>
          <a:xfrm>
            <a:off x="1844078" y="2302005"/>
            <a:ext cx="328930" cy="328930"/>
          </a:xfrm>
          <a:custGeom>
            <a:avLst/>
            <a:gdLst/>
            <a:ahLst/>
            <a:cxnLst/>
            <a:rect l="l" t="t" r="r" b="b"/>
            <a:pathLst>
              <a:path w="328930" h="328930">
                <a:moveTo>
                  <a:pt x="164299" y="0"/>
                </a:moveTo>
                <a:lnTo>
                  <a:pt x="120622" y="5868"/>
                </a:lnTo>
                <a:lnTo>
                  <a:pt x="81374" y="22431"/>
                </a:lnTo>
                <a:lnTo>
                  <a:pt x="48121" y="48120"/>
                </a:lnTo>
                <a:lnTo>
                  <a:pt x="22431" y="81370"/>
                </a:lnTo>
                <a:lnTo>
                  <a:pt x="5868" y="120614"/>
                </a:lnTo>
                <a:lnTo>
                  <a:pt x="0" y="164287"/>
                </a:lnTo>
                <a:lnTo>
                  <a:pt x="5868" y="207965"/>
                </a:lnTo>
                <a:lnTo>
                  <a:pt x="22431" y="247213"/>
                </a:lnTo>
                <a:lnTo>
                  <a:pt x="48121" y="280465"/>
                </a:lnTo>
                <a:lnTo>
                  <a:pt x="81374" y="306155"/>
                </a:lnTo>
                <a:lnTo>
                  <a:pt x="120622" y="322718"/>
                </a:lnTo>
                <a:lnTo>
                  <a:pt x="164299" y="328587"/>
                </a:lnTo>
                <a:lnTo>
                  <a:pt x="207977" y="322718"/>
                </a:lnTo>
                <a:lnTo>
                  <a:pt x="247225" y="306155"/>
                </a:lnTo>
                <a:lnTo>
                  <a:pt x="280477" y="280465"/>
                </a:lnTo>
                <a:lnTo>
                  <a:pt x="306168" y="247213"/>
                </a:lnTo>
                <a:lnTo>
                  <a:pt x="322730" y="207965"/>
                </a:lnTo>
                <a:lnTo>
                  <a:pt x="328599" y="164287"/>
                </a:lnTo>
                <a:lnTo>
                  <a:pt x="322730" y="120614"/>
                </a:lnTo>
                <a:lnTo>
                  <a:pt x="306168" y="81370"/>
                </a:lnTo>
                <a:lnTo>
                  <a:pt x="280477" y="48120"/>
                </a:lnTo>
                <a:lnTo>
                  <a:pt x="247225" y="22431"/>
                </a:lnTo>
                <a:lnTo>
                  <a:pt x="207977" y="5868"/>
                </a:lnTo>
                <a:lnTo>
                  <a:pt x="164299" y="0"/>
                </a:lnTo>
                <a:close/>
              </a:path>
            </a:pathLst>
          </a:custGeom>
          <a:solidFill>
            <a:srgbClr val="047DB7"/>
          </a:solidFill>
        </p:spPr>
        <p:txBody>
          <a:bodyPr wrap="square" lIns="0" tIns="0" rIns="0" bIns="0" rtlCol="0"/>
          <a:lstStyle/>
          <a:p>
            <a:endParaRPr/>
          </a:p>
        </p:txBody>
      </p:sp>
      <p:sp>
        <p:nvSpPr>
          <p:cNvPr id="212" name="object 212"/>
          <p:cNvSpPr txBox="1"/>
          <p:nvPr/>
        </p:nvSpPr>
        <p:spPr>
          <a:xfrm>
            <a:off x="583931" y="2223396"/>
            <a:ext cx="2764211" cy="1140312"/>
          </a:xfrm>
          <a:prstGeom prst="rect">
            <a:avLst/>
          </a:prstGeom>
        </p:spPr>
        <p:txBody>
          <a:bodyPr vert="horz" wrap="square" lIns="0" tIns="131445" rIns="0" bIns="0" rtlCol="0">
            <a:spAutoFit/>
          </a:bodyPr>
          <a:lstStyle/>
          <a:p>
            <a:pPr algn="ctr">
              <a:lnSpc>
                <a:spcPct val="100000"/>
              </a:lnSpc>
              <a:spcBef>
                <a:spcPts val="1035"/>
              </a:spcBef>
            </a:pPr>
            <a:r>
              <a:rPr sz="1550" spc="-310" dirty="0">
                <a:solidFill>
                  <a:srgbClr val="FFFFFF"/>
                </a:solidFill>
                <a:latin typeface="Arial"/>
                <a:cs typeface="Arial"/>
              </a:rPr>
              <a:t>1</a:t>
            </a:r>
            <a:endParaRPr sz="1550" dirty="0">
              <a:latin typeface="Arial"/>
              <a:cs typeface="Arial"/>
            </a:endParaRPr>
          </a:p>
          <a:p>
            <a:pPr marL="12065" marR="5080" algn="ctr">
              <a:lnSpc>
                <a:spcPts val="1300"/>
              </a:lnSpc>
              <a:spcBef>
                <a:spcPts val="720"/>
              </a:spcBef>
            </a:pPr>
            <a:r>
              <a:rPr lang="en-US" sz="1600" spc="-50" dirty="0">
                <a:solidFill>
                  <a:srgbClr val="595B61"/>
                </a:solidFill>
                <a:latin typeface="Calibri"/>
                <a:cs typeface="Calibri"/>
              </a:rPr>
              <a:t>Quick2Credit is </a:t>
            </a:r>
            <a:r>
              <a:rPr lang="en-US" sz="1600" spc="-50" dirty="0" err="1">
                <a:solidFill>
                  <a:srgbClr val="595B61"/>
                </a:solidFill>
                <a:latin typeface="Calibri"/>
                <a:cs typeface="Calibri"/>
              </a:rPr>
              <a:t>iFramed</a:t>
            </a:r>
            <a:r>
              <a:rPr lang="en-US" sz="1600" spc="-50" dirty="0">
                <a:solidFill>
                  <a:srgbClr val="595B61"/>
                </a:solidFill>
                <a:latin typeface="Calibri"/>
                <a:cs typeface="Calibri"/>
              </a:rPr>
              <a:t> into the dealer's website and the link can be c</a:t>
            </a:r>
            <a:r>
              <a:rPr sz="1600" spc="-50" dirty="0">
                <a:solidFill>
                  <a:srgbClr val="595B61"/>
                </a:solidFill>
                <a:latin typeface="Calibri"/>
                <a:cs typeface="Calibri"/>
              </a:rPr>
              <a:t>op</a:t>
            </a:r>
            <a:r>
              <a:rPr lang="en-US" sz="1600" spc="-50" dirty="0">
                <a:solidFill>
                  <a:srgbClr val="595B61"/>
                </a:solidFill>
                <a:latin typeface="Calibri"/>
                <a:cs typeface="Calibri"/>
              </a:rPr>
              <a:t>ied</a:t>
            </a:r>
            <a:r>
              <a:rPr sz="1600" spc="-50" dirty="0">
                <a:solidFill>
                  <a:srgbClr val="595B61"/>
                </a:solidFill>
                <a:latin typeface="Calibri"/>
                <a:cs typeface="Calibri"/>
              </a:rPr>
              <a:t> </a:t>
            </a:r>
            <a:r>
              <a:rPr sz="1600" spc="-60" dirty="0">
                <a:solidFill>
                  <a:srgbClr val="595B61"/>
                </a:solidFill>
                <a:latin typeface="Calibri"/>
                <a:cs typeface="Calibri"/>
              </a:rPr>
              <a:t>and </a:t>
            </a:r>
            <a:r>
              <a:rPr sz="1600" spc="-50" dirty="0">
                <a:solidFill>
                  <a:srgbClr val="595B61"/>
                </a:solidFill>
                <a:latin typeface="Calibri"/>
                <a:cs typeface="Calibri"/>
              </a:rPr>
              <a:t>paste</a:t>
            </a:r>
            <a:r>
              <a:rPr lang="en-US" sz="1600" spc="-50" dirty="0">
                <a:solidFill>
                  <a:srgbClr val="595B61"/>
                </a:solidFill>
                <a:latin typeface="Calibri"/>
                <a:cs typeface="Calibri"/>
              </a:rPr>
              <a:t>d </a:t>
            </a:r>
            <a:r>
              <a:rPr sz="1600" spc="-60" dirty="0">
                <a:solidFill>
                  <a:srgbClr val="595B61"/>
                </a:solidFill>
                <a:latin typeface="Calibri"/>
                <a:cs typeface="Calibri"/>
              </a:rPr>
              <a:t>into </a:t>
            </a:r>
            <a:r>
              <a:rPr sz="1600" spc="-40" dirty="0">
                <a:solidFill>
                  <a:srgbClr val="595B61"/>
                </a:solidFill>
                <a:latin typeface="Calibri"/>
                <a:cs typeface="Calibri"/>
              </a:rPr>
              <a:t>any digital</a:t>
            </a:r>
            <a:r>
              <a:rPr sz="1600" spc="60" dirty="0">
                <a:solidFill>
                  <a:srgbClr val="595B61"/>
                </a:solidFill>
                <a:latin typeface="Calibri"/>
                <a:cs typeface="Calibri"/>
              </a:rPr>
              <a:t> </a:t>
            </a:r>
            <a:r>
              <a:rPr sz="1600" spc="-55" dirty="0">
                <a:solidFill>
                  <a:srgbClr val="595B61"/>
                </a:solidFill>
                <a:latin typeface="Calibri"/>
                <a:cs typeface="Calibri"/>
              </a:rPr>
              <a:t>channel</a:t>
            </a:r>
            <a:endParaRPr sz="1600" dirty="0">
              <a:latin typeface="Calibri"/>
              <a:cs typeface="Calibri"/>
            </a:endParaRPr>
          </a:p>
        </p:txBody>
      </p:sp>
      <p:sp>
        <p:nvSpPr>
          <p:cNvPr id="213" name="object 213"/>
          <p:cNvSpPr/>
          <p:nvPr/>
        </p:nvSpPr>
        <p:spPr>
          <a:xfrm>
            <a:off x="4955831" y="2302005"/>
            <a:ext cx="328930" cy="328930"/>
          </a:xfrm>
          <a:custGeom>
            <a:avLst/>
            <a:gdLst/>
            <a:ahLst/>
            <a:cxnLst/>
            <a:rect l="l" t="t" r="r" b="b"/>
            <a:pathLst>
              <a:path w="328929" h="328930">
                <a:moveTo>
                  <a:pt x="164299" y="0"/>
                </a:moveTo>
                <a:lnTo>
                  <a:pt x="120622" y="5868"/>
                </a:lnTo>
                <a:lnTo>
                  <a:pt x="81374" y="22431"/>
                </a:lnTo>
                <a:lnTo>
                  <a:pt x="48121" y="48120"/>
                </a:lnTo>
                <a:lnTo>
                  <a:pt x="22431" y="81370"/>
                </a:lnTo>
                <a:lnTo>
                  <a:pt x="5868" y="120614"/>
                </a:lnTo>
                <a:lnTo>
                  <a:pt x="0" y="164287"/>
                </a:lnTo>
                <a:lnTo>
                  <a:pt x="5868" y="207965"/>
                </a:lnTo>
                <a:lnTo>
                  <a:pt x="22431" y="247213"/>
                </a:lnTo>
                <a:lnTo>
                  <a:pt x="48121" y="280465"/>
                </a:lnTo>
                <a:lnTo>
                  <a:pt x="81374" y="306155"/>
                </a:lnTo>
                <a:lnTo>
                  <a:pt x="120622" y="322718"/>
                </a:lnTo>
                <a:lnTo>
                  <a:pt x="164299" y="328587"/>
                </a:lnTo>
                <a:lnTo>
                  <a:pt x="207977" y="322718"/>
                </a:lnTo>
                <a:lnTo>
                  <a:pt x="247225" y="306155"/>
                </a:lnTo>
                <a:lnTo>
                  <a:pt x="280477" y="280465"/>
                </a:lnTo>
                <a:lnTo>
                  <a:pt x="306168" y="247213"/>
                </a:lnTo>
                <a:lnTo>
                  <a:pt x="322730" y="207965"/>
                </a:lnTo>
                <a:lnTo>
                  <a:pt x="328599" y="164287"/>
                </a:lnTo>
                <a:lnTo>
                  <a:pt x="322730" y="120614"/>
                </a:lnTo>
                <a:lnTo>
                  <a:pt x="306168" y="81370"/>
                </a:lnTo>
                <a:lnTo>
                  <a:pt x="280477" y="48120"/>
                </a:lnTo>
                <a:lnTo>
                  <a:pt x="247225" y="22431"/>
                </a:lnTo>
                <a:lnTo>
                  <a:pt x="207977" y="5868"/>
                </a:lnTo>
                <a:lnTo>
                  <a:pt x="164299" y="0"/>
                </a:lnTo>
                <a:close/>
              </a:path>
            </a:pathLst>
          </a:custGeom>
          <a:solidFill>
            <a:srgbClr val="047DB7"/>
          </a:solidFill>
        </p:spPr>
        <p:txBody>
          <a:bodyPr wrap="square" lIns="0" tIns="0" rIns="0" bIns="0" rtlCol="0"/>
          <a:lstStyle/>
          <a:p>
            <a:endParaRPr/>
          </a:p>
        </p:txBody>
      </p:sp>
      <p:sp>
        <p:nvSpPr>
          <p:cNvPr id="214" name="object 214"/>
          <p:cNvSpPr txBox="1"/>
          <p:nvPr/>
        </p:nvSpPr>
        <p:spPr>
          <a:xfrm>
            <a:off x="3865565" y="2224451"/>
            <a:ext cx="2509461" cy="1140312"/>
          </a:xfrm>
          <a:prstGeom prst="rect">
            <a:avLst/>
          </a:prstGeom>
        </p:spPr>
        <p:txBody>
          <a:bodyPr vert="horz" wrap="square" lIns="0" tIns="131445" rIns="0" bIns="0" rtlCol="0">
            <a:spAutoFit/>
          </a:bodyPr>
          <a:lstStyle/>
          <a:p>
            <a:pPr algn="ctr">
              <a:lnSpc>
                <a:spcPct val="100000"/>
              </a:lnSpc>
              <a:spcBef>
                <a:spcPts val="1035"/>
              </a:spcBef>
            </a:pPr>
            <a:r>
              <a:rPr sz="1550" spc="-95" dirty="0">
                <a:solidFill>
                  <a:srgbClr val="FFFFFF"/>
                </a:solidFill>
                <a:latin typeface="Arial"/>
                <a:cs typeface="Arial"/>
              </a:rPr>
              <a:t>2</a:t>
            </a:r>
            <a:endParaRPr sz="1550" dirty="0">
              <a:latin typeface="Arial"/>
              <a:cs typeface="Arial"/>
            </a:endParaRPr>
          </a:p>
          <a:p>
            <a:pPr marL="12700" marR="5080" algn="ctr">
              <a:lnSpc>
                <a:spcPts val="1300"/>
              </a:lnSpc>
              <a:spcBef>
                <a:spcPts val="720"/>
              </a:spcBef>
            </a:pPr>
            <a:r>
              <a:rPr sz="1600" spc="-50" dirty="0">
                <a:solidFill>
                  <a:srgbClr val="595B61"/>
                </a:solidFill>
                <a:latin typeface="Calibri"/>
                <a:cs typeface="Calibri"/>
              </a:rPr>
              <a:t>In-market </a:t>
            </a:r>
            <a:r>
              <a:rPr sz="1600" spc="-55" dirty="0">
                <a:solidFill>
                  <a:srgbClr val="595B61"/>
                </a:solidFill>
                <a:latin typeface="Calibri"/>
                <a:cs typeface="Calibri"/>
              </a:rPr>
              <a:t>shoppers </a:t>
            </a:r>
            <a:r>
              <a:rPr lang="en-US" sz="1600" spc="-55" dirty="0">
                <a:solidFill>
                  <a:srgbClr val="595B61"/>
                </a:solidFill>
                <a:latin typeface="Calibri"/>
                <a:cs typeface="Calibri"/>
              </a:rPr>
              <a:t>click a strategically located banner and short form application will pop requiring basic data. </a:t>
            </a:r>
            <a:endParaRPr sz="1100" dirty="0">
              <a:latin typeface="Calibri"/>
              <a:cs typeface="Calibri"/>
            </a:endParaRPr>
          </a:p>
        </p:txBody>
      </p:sp>
      <p:sp>
        <p:nvSpPr>
          <p:cNvPr id="215" name="object 215"/>
          <p:cNvSpPr/>
          <p:nvPr/>
        </p:nvSpPr>
        <p:spPr>
          <a:xfrm>
            <a:off x="7974372" y="2361233"/>
            <a:ext cx="328930" cy="328930"/>
          </a:xfrm>
          <a:custGeom>
            <a:avLst/>
            <a:gdLst/>
            <a:ahLst/>
            <a:cxnLst/>
            <a:rect l="l" t="t" r="r" b="b"/>
            <a:pathLst>
              <a:path w="328929" h="328930">
                <a:moveTo>
                  <a:pt x="164299" y="0"/>
                </a:moveTo>
                <a:lnTo>
                  <a:pt x="120622" y="5868"/>
                </a:lnTo>
                <a:lnTo>
                  <a:pt x="81374" y="22431"/>
                </a:lnTo>
                <a:lnTo>
                  <a:pt x="48121" y="48120"/>
                </a:lnTo>
                <a:lnTo>
                  <a:pt x="22431" y="81370"/>
                </a:lnTo>
                <a:lnTo>
                  <a:pt x="5868" y="120614"/>
                </a:lnTo>
                <a:lnTo>
                  <a:pt x="0" y="164287"/>
                </a:lnTo>
                <a:lnTo>
                  <a:pt x="5868" y="207965"/>
                </a:lnTo>
                <a:lnTo>
                  <a:pt x="22431" y="247213"/>
                </a:lnTo>
                <a:lnTo>
                  <a:pt x="48121" y="280465"/>
                </a:lnTo>
                <a:lnTo>
                  <a:pt x="81374" y="306155"/>
                </a:lnTo>
                <a:lnTo>
                  <a:pt x="120622" y="322718"/>
                </a:lnTo>
                <a:lnTo>
                  <a:pt x="164299" y="328587"/>
                </a:lnTo>
                <a:lnTo>
                  <a:pt x="207977" y="322718"/>
                </a:lnTo>
                <a:lnTo>
                  <a:pt x="247225" y="306155"/>
                </a:lnTo>
                <a:lnTo>
                  <a:pt x="280477" y="280465"/>
                </a:lnTo>
                <a:lnTo>
                  <a:pt x="306168" y="247213"/>
                </a:lnTo>
                <a:lnTo>
                  <a:pt x="322730" y="207965"/>
                </a:lnTo>
                <a:lnTo>
                  <a:pt x="328599" y="164287"/>
                </a:lnTo>
                <a:lnTo>
                  <a:pt x="322730" y="120614"/>
                </a:lnTo>
                <a:lnTo>
                  <a:pt x="306168" y="81370"/>
                </a:lnTo>
                <a:lnTo>
                  <a:pt x="280477" y="48120"/>
                </a:lnTo>
                <a:lnTo>
                  <a:pt x="247225" y="22431"/>
                </a:lnTo>
                <a:lnTo>
                  <a:pt x="207977" y="5868"/>
                </a:lnTo>
                <a:lnTo>
                  <a:pt x="164299" y="0"/>
                </a:lnTo>
                <a:close/>
              </a:path>
            </a:pathLst>
          </a:custGeom>
          <a:solidFill>
            <a:srgbClr val="047DB7"/>
          </a:solidFill>
        </p:spPr>
        <p:txBody>
          <a:bodyPr wrap="square" lIns="0" tIns="0" rIns="0" bIns="0" rtlCol="0"/>
          <a:lstStyle/>
          <a:p>
            <a:endParaRPr/>
          </a:p>
        </p:txBody>
      </p:sp>
      <p:sp>
        <p:nvSpPr>
          <p:cNvPr id="216" name="object 216"/>
          <p:cNvSpPr txBox="1"/>
          <p:nvPr/>
        </p:nvSpPr>
        <p:spPr>
          <a:xfrm>
            <a:off x="7349359" y="2287789"/>
            <a:ext cx="1551940" cy="2307298"/>
          </a:xfrm>
          <a:prstGeom prst="rect">
            <a:avLst/>
          </a:prstGeom>
        </p:spPr>
        <p:txBody>
          <a:bodyPr vert="horz" wrap="square" lIns="0" tIns="131445" rIns="0" bIns="0" rtlCol="0">
            <a:spAutoFit/>
          </a:bodyPr>
          <a:lstStyle/>
          <a:p>
            <a:pPr marL="635" algn="ctr">
              <a:lnSpc>
                <a:spcPct val="100000"/>
              </a:lnSpc>
              <a:spcBef>
                <a:spcPts val="1035"/>
              </a:spcBef>
            </a:pPr>
            <a:r>
              <a:rPr sz="1550" spc="-110" dirty="0">
                <a:solidFill>
                  <a:srgbClr val="FFFFFF"/>
                </a:solidFill>
                <a:latin typeface="Arial"/>
                <a:cs typeface="Arial"/>
              </a:rPr>
              <a:t>3</a:t>
            </a:r>
            <a:endParaRPr sz="1550" dirty="0">
              <a:latin typeface="Arial"/>
              <a:cs typeface="Arial"/>
            </a:endParaRPr>
          </a:p>
          <a:p>
            <a:pPr marL="12700" marR="5080" algn="ctr">
              <a:lnSpc>
                <a:spcPts val="1300"/>
              </a:lnSpc>
              <a:spcBef>
                <a:spcPts val="720"/>
              </a:spcBef>
            </a:pPr>
            <a:r>
              <a:rPr sz="1600" spc="-55" dirty="0">
                <a:solidFill>
                  <a:srgbClr val="595B61"/>
                </a:solidFill>
                <a:latin typeface="Calibri"/>
                <a:cs typeface="Calibri"/>
              </a:rPr>
              <a:t>Real-time </a:t>
            </a:r>
            <a:r>
              <a:rPr sz="1600" spc="-50" dirty="0">
                <a:solidFill>
                  <a:srgbClr val="595B61"/>
                </a:solidFill>
                <a:latin typeface="Calibri"/>
                <a:cs typeface="Calibri"/>
              </a:rPr>
              <a:t>leads </a:t>
            </a:r>
            <a:r>
              <a:rPr sz="1600" spc="-60" dirty="0">
                <a:solidFill>
                  <a:srgbClr val="595B61"/>
                </a:solidFill>
                <a:latin typeface="Calibri"/>
                <a:cs typeface="Calibri"/>
              </a:rPr>
              <a:t>and hot  </a:t>
            </a:r>
            <a:r>
              <a:rPr sz="1600" spc="-45" dirty="0">
                <a:solidFill>
                  <a:srgbClr val="595B61"/>
                </a:solidFill>
                <a:latin typeface="Calibri"/>
                <a:cs typeface="Calibri"/>
              </a:rPr>
              <a:t>notifications with </a:t>
            </a:r>
            <a:r>
              <a:rPr sz="1600" spc="-75" dirty="0">
                <a:solidFill>
                  <a:srgbClr val="595B61"/>
                </a:solidFill>
                <a:latin typeface="Calibri"/>
                <a:cs typeface="Calibri"/>
              </a:rPr>
              <a:t>name,  </a:t>
            </a:r>
            <a:r>
              <a:rPr lang="en-US" sz="1600" spc="-50" dirty="0">
                <a:solidFill>
                  <a:srgbClr val="595B61"/>
                </a:solidFill>
                <a:latin typeface="Calibri"/>
                <a:cs typeface="Calibri"/>
              </a:rPr>
              <a:t>credit pre-qualification</a:t>
            </a:r>
            <a:r>
              <a:rPr sz="1600" spc="-50" dirty="0">
                <a:solidFill>
                  <a:srgbClr val="595B61"/>
                </a:solidFill>
                <a:latin typeface="Calibri"/>
                <a:cs typeface="Calibri"/>
              </a:rPr>
              <a:t>,</a:t>
            </a:r>
            <a:r>
              <a:rPr lang="en-US" sz="1600" spc="-50" dirty="0">
                <a:solidFill>
                  <a:srgbClr val="595B61"/>
                </a:solidFill>
                <a:latin typeface="Calibri"/>
                <a:cs typeface="Calibri"/>
              </a:rPr>
              <a:t> request vehicle make and category, and </a:t>
            </a:r>
            <a:r>
              <a:rPr sz="1600" spc="-75" dirty="0">
                <a:solidFill>
                  <a:srgbClr val="595B61"/>
                </a:solidFill>
                <a:latin typeface="Calibri"/>
                <a:cs typeface="Calibri"/>
              </a:rPr>
              <a:t>mobile  </a:t>
            </a:r>
            <a:r>
              <a:rPr sz="1600" spc="-80" dirty="0">
                <a:solidFill>
                  <a:srgbClr val="595B61"/>
                </a:solidFill>
                <a:latin typeface="Calibri"/>
                <a:cs typeface="Calibri"/>
              </a:rPr>
              <a:t>number </a:t>
            </a:r>
            <a:r>
              <a:rPr lang="en-US" sz="1600" spc="-55" dirty="0">
                <a:solidFill>
                  <a:srgbClr val="595B61"/>
                </a:solidFill>
                <a:latin typeface="Calibri"/>
                <a:cs typeface="Calibri"/>
              </a:rPr>
              <a:t>with email address are</a:t>
            </a:r>
            <a:r>
              <a:rPr sz="1600" spc="-55" dirty="0">
                <a:solidFill>
                  <a:srgbClr val="595B61"/>
                </a:solidFill>
                <a:latin typeface="Calibri"/>
                <a:cs typeface="Calibri"/>
              </a:rPr>
              <a:t> </a:t>
            </a:r>
            <a:r>
              <a:rPr sz="1600" spc="-50" dirty="0">
                <a:solidFill>
                  <a:srgbClr val="595B61"/>
                </a:solidFill>
                <a:latin typeface="Calibri"/>
                <a:cs typeface="Calibri"/>
              </a:rPr>
              <a:t>sent </a:t>
            </a:r>
            <a:r>
              <a:rPr sz="1600" spc="-65" dirty="0">
                <a:solidFill>
                  <a:srgbClr val="595B61"/>
                </a:solidFill>
                <a:latin typeface="Calibri"/>
                <a:cs typeface="Calibri"/>
              </a:rPr>
              <a:t>to </a:t>
            </a:r>
            <a:r>
              <a:rPr sz="1600" spc="-60" dirty="0">
                <a:solidFill>
                  <a:srgbClr val="595B61"/>
                </a:solidFill>
                <a:latin typeface="Calibri"/>
                <a:cs typeface="Calibri"/>
              </a:rPr>
              <a:t>the</a:t>
            </a:r>
            <a:r>
              <a:rPr sz="1600" dirty="0">
                <a:solidFill>
                  <a:srgbClr val="595B61"/>
                </a:solidFill>
                <a:latin typeface="Calibri"/>
                <a:cs typeface="Calibri"/>
              </a:rPr>
              <a:t> </a:t>
            </a:r>
            <a:r>
              <a:rPr sz="1600" spc="-60" dirty="0">
                <a:solidFill>
                  <a:srgbClr val="595B61"/>
                </a:solidFill>
                <a:latin typeface="Calibri"/>
                <a:cs typeface="Calibri"/>
              </a:rPr>
              <a:t>dealer</a:t>
            </a:r>
            <a:r>
              <a:rPr lang="en-US" sz="1600" spc="-60" dirty="0">
                <a:solidFill>
                  <a:srgbClr val="595B61"/>
                </a:solidFill>
                <a:latin typeface="Calibri"/>
                <a:cs typeface="Calibri"/>
              </a:rPr>
              <a:t> CRM instantly.</a:t>
            </a:r>
            <a:endParaRPr sz="1600" dirty="0">
              <a:latin typeface="Calibri"/>
              <a:cs typeface="Calibri"/>
            </a:endParaRPr>
          </a:p>
        </p:txBody>
      </p:sp>
      <p:sp>
        <p:nvSpPr>
          <p:cNvPr id="218" name="object 218"/>
          <p:cNvSpPr/>
          <p:nvPr/>
        </p:nvSpPr>
        <p:spPr>
          <a:xfrm>
            <a:off x="960119" y="1670159"/>
            <a:ext cx="73151" cy="73151"/>
          </a:xfrm>
          <a:prstGeom prst="rect">
            <a:avLst/>
          </a:prstGeom>
          <a:blipFill>
            <a:blip r:embed="rId6" cstate="print"/>
            <a:stretch>
              <a:fillRect/>
            </a:stretch>
          </a:blipFill>
        </p:spPr>
        <p:txBody>
          <a:bodyPr wrap="square" lIns="0" tIns="0" rIns="0" bIns="0" rtlCol="0"/>
          <a:lstStyle/>
          <a:p>
            <a:endParaRPr/>
          </a:p>
        </p:txBody>
      </p:sp>
      <p:sp>
        <p:nvSpPr>
          <p:cNvPr id="219" name="object 219"/>
          <p:cNvSpPr txBox="1"/>
          <p:nvPr/>
        </p:nvSpPr>
        <p:spPr>
          <a:xfrm>
            <a:off x="1142770" y="1488987"/>
            <a:ext cx="7631809" cy="654666"/>
          </a:xfrm>
          <a:prstGeom prst="rect">
            <a:avLst/>
          </a:prstGeom>
        </p:spPr>
        <p:txBody>
          <a:bodyPr vert="horz" wrap="square" lIns="0" tIns="84455" rIns="0" bIns="0" rtlCol="0">
            <a:spAutoFit/>
          </a:bodyPr>
          <a:lstStyle/>
          <a:p>
            <a:pPr marL="12700">
              <a:lnSpc>
                <a:spcPct val="100000"/>
              </a:lnSpc>
              <a:spcBef>
                <a:spcPts val="665"/>
              </a:spcBef>
            </a:pPr>
            <a:r>
              <a:rPr sz="1600" b="1" spc="-35" dirty="0">
                <a:solidFill>
                  <a:srgbClr val="595B61"/>
                </a:solidFill>
                <a:latin typeface="Calibri"/>
                <a:cs typeface="Calibri"/>
              </a:rPr>
              <a:t>IT’S EASY: </a:t>
            </a:r>
            <a:r>
              <a:rPr sz="1600" spc="-45" dirty="0">
                <a:solidFill>
                  <a:srgbClr val="595B61"/>
                </a:solidFill>
                <a:latin typeface="Calibri"/>
                <a:cs typeface="Calibri"/>
              </a:rPr>
              <a:t>Plugs </a:t>
            </a:r>
            <a:r>
              <a:rPr sz="1600" spc="-90" dirty="0">
                <a:solidFill>
                  <a:srgbClr val="595B61"/>
                </a:solidFill>
                <a:latin typeface="Calibri"/>
                <a:cs typeface="Calibri"/>
              </a:rPr>
              <a:t>into </a:t>
            </a:r>
            <a:r>
              <a:rPr sz="1600" spc="-60" dirty="0">
                <a:solidFill>
                  <a:srgbClr val="595B61"/>
                </a:solidFill>
                <a:latin typeface="Calibri"/>
                <a:cs typeface="Calibri"/>
              </a:rPr>
              <a:t>all </a:t>
            </a:r>
            <a:r>
              <a:rPr sz="1600" spc="-90" dirty="0">
                <a:solidFill>
                  <a:srgbClr val="595B61"/>
                </a:solidFill>
                <a:latin typeface="Calibri"/>
                <a:cs typeface="Calibri"/>
              </a:rPr>
              <a:t>in-house </a:t>
            </a:r>
            <a:r>
              <a:rPr sz="1600" spc="-95" dirty="0">
                <a:solidFill>
                  <a:srgbClr val="595B61"/>
                </a:solidFill>
                <a:latin typeface="Calibri"/>
                <a:cs typeface="Calibri"/>
              </a:rPr>
              <a:t>and </a:t>
            </a:r>
            <a:r>
              <a:rPr sz="1600" spc="-85" dirty="0">
                <a:solidFill>
                  <a:srgbClr val="595B61"/>
                </a:solidFill>
                <a:latin typeface="Calibri"/>
                <a:cs typeface="Calibri"/>
              </a:rPr>
              <a:t>outsourced </a:t>
            </a:r>
            <a:r>
              <a:rPr sz="1600" spc="-65" dirty="0">
                <a:solidFill>
                  <a:srgbClr val="595B61"/>
                </a:solidFill>
                <a:latin typeface="Calibri"/>
                <a:cs typeface="Calibri"/>
              </a:rPr>
              <a:t>agency </a:t>
            </a:r>
            <a:r>
              <a:rPr sz="1600" spc="-80" dirty="0">
                <a:solidFill>
                  <a:srgbClr val="595B61"/>
                </a:solidFill>
                <a:latin typeface="Calibri"/>
                <a:cs typeface="Calibri"/>
              </a:rPr>
              <a:t>marketing</a:t>
            </a:r>
            <a:r>
              <a:rPr sz="1600" spc="125" dirty="0">
                <a:solidFill>
                  <a:srgbClr val="595B61"/>
                </a:solidFill>
                <a:latin typeface="Calibri"/>
                <a:cs typeface="Calibri"/>
              </a:rPr>
              <a:t> </a:t>
            </a:r>
            <a:r>
              <a:rPr sz="1600" spc="-60" dirty="0">
                <a:solidFill>
                  <a:srgbClr val="595B61"/>
                </a:solidFill>
                <a:latin typeface="Calibri"/>
                <a:cs typeface="Calibri"/>
              </a:rPr>
              <a:t>efforts</a:t>
            </a:r>
            <a:endParaRPr sz="1600" dirty="0">
              <a:latin typeface="Calibri"/>
              <a:cs typeface="Calibri"/>
            </a:endParaRPr>
          </a:p>
          <a:p>
            <a:pPr marL="17145">
              <a:lnSpc>
                <a:spcPct val="100000"/>
              </a:lnSpc>
              <a:spcBef>
                <a:spcPts val="565"/>
              </a:spcBef>
            </a:pPr>
            <a:r>
              <a:rPr sz="1600" b="1" spc="-35" dirty="0">
                <a:solidFill>
                  <a:srgbClr val="595B61"/>
                </a:solidFill>
                <a:latin typeface="Calibri"/>
                <a:cs typeface="Calibri"/>
              </a:rPr>
              <a:t>IT’S </a:t>
            </a:r>
            <a:r>
              <a:rPr sz="1600" b="1" spc="-114" dirty="0">
                <a:solidFill>
                  <a:srgbClr val="595B61"/>
                </a:solidFill>
                <a:latin typeface="Calibri"/>
                <a:cs typeface="Calibri"/>
              </a:rPr>
              <a:t>AUTOMATED: </a:t>
            </a:r>
            <a:r>
              <a:rPr lang="en-US" sz="1600" b="1" spc="-90" dirty="0">
                <a:solidFill>
                  <a:srgbClr val="595B61"/>
                </a:solidFill>
                <a:latin typeface="Calibri"/>
                <a:cs typeface="Calibri"/>
              </a:rPr>
              <a:t> </a:t>
            </a:r>
            <a:r>
              <a:rPr lang="en-US" sz="1600" spc="-90" dirty="0">
                <a:solidFill>
                  <a:srgbClr val="595B61"/>
                </a:solidFill>
                <a:latin typeface="Calibri"/>
                <a:cs typeface="Calibri"/>
              </a:rPr>
              <a:t>Qucik2Credit</a:t>
            </a:r>
            <a:r>
              <a:rPr sz="1600" spc="-90" dirty="0">
                <a:solidFill>
                  <a:srgbClr val="595B61"/>
                </a:solidFill>
                <a:latin typeface="Calibri"/>
                <a:cs typeface="Calibri"/>
              </a:rPr>
              <a:t> </a:t>
            </a:r>
            <a:r>
              <a:rPr sz="1600" spc="-35" dirty="0">
                <a:solidFill>
                  <a:srgbClr val="595B61"/>
                </a:solidFill>
                <a:latin typeface="Calibri"/>
                <a:cs typeface="Calibri"/>
              </a:rPr>
              <a:t>URL </a:t>
            </a:r>
            <a:r>
              <a:rPr sz="1600" spc="-60" dirty="0">
                <a:solidFill>
                  <a:srgbClr val="595B61"/>
                </a:solidFill>
                <a:latin typeface="Calibri"/>
                <a:cs typeface="Calibri"/>
              </a:rPr>
              <a:t>takes </a:t>
            </a:r>
            <a:r>
              <a:rPr sz="1600" spc="-85" dirty="0">
                <a:solidFill>
                  <a:srgbClr val="595B61"/>
                </a:solidFill>
                <a:latin typeface="Calibri"/>
                <a:cs typeface="Calibri"/>
              </a:rPr>
              <a:t>over</a:t>
            </a:r>
            <a:r>
              <a:rPr lang="en-US" sz="1600" spc="315" dirty="0">
                <a:solidFill>
                  <a:srgbClr val="595B61"/>
                </a:solidFill>
                <a:latin typeface="Calibri"/>
                <a:cs typeface="Calibri"/>
              </a:rPr>
              <a:t>.</a:t>
            </a:r>
            <a:r>
              <a:rPr sz="1600" spc="-90" dirty="0">
                <a:solidFill>
                  <a:srgbClr val="595B61"/>
                </a:solidFill>
                <a:latin typeface="Calibri"/>
                <a:cs typeface="Calibri"/>
              </a:rPr>
              <a:t> </a:t>
            </a:r>
            <a:r>
              <a:rPr lang="en-US" sz="1600" spc="-100" dirty="0">
                <a:solidFill>
                  <a:srgbClr val="595B61"/>
                </a:solidFill>
                <a:latin typeface="Calibri"/>
                <a:cs typeface="Calibri"/>
              </a:rPr>
              <a:t>S</a:t>
            </a:r>
            <a:r>
              <a:rPr sz="1600" spc="-100" dirty="0">
                <a:solidFill>
                  <a:srgbClr val="595B61"/>
                </a:solidFill>
                <a:latin typeface="Calibri"/>
                <a:cs typeface="Calibri"/>
              </a:rPr>
              <a:t>hopper </a:t>
            </a:r>
            <a:r>
              <a:rPr sz="1600" spc="-80" dirty="0">
                <a:solidFill>
                  <a:srgbClr val="595B61"/>
                </a:solidFill>
                <a:latin typeface="Calibri"/>
                <a:cs typeface="Calibri"/>
              </a:rPr>
              <a:t>interaction </a:t>
            </a:r>
            <a:r>
              <a:rPr sz="1600" spc="-35" dirty="0">
                <a:solidFill>
                  <a:srgbClr val="595B61"/>
                </a:solidFill>
                <a:latin typeface="Calibri"/>
                <a:cs typeface="Calibri"/>
              </a:rPr>
              <a:t>is </a:t>
            </a:r>
            <a:r>
              <a:rPr sz="1600" spc="-80" dirty="0">
                <a:solidFill>
                  <a:srgbClr val="595B61"/>
                </a:solidFill>
                <a:latin typeface="Calibri"/>
                <a:cs typeface="Calibri"/>
              </a:rPr>
              <a:t>automatically</a:t>
            </a:r>
            <a:r>
              <a:rPr sz="1600" spc="15" dirty="0">
                <a:solidFill>
                  <a:srgbClr val="595B61"/>
                </a:solidFill>
                <a:latin typeface="Calibri"/>
                <a:cs typeface="Calibri"/>
              </a:rPr>
              <a:t> </a:t>
            </a:r>
            <a:r>
              <a:rPr sz="1600" spc="-95" dirty="0">
                <a:solidFill>
                  <a:srgbClr val="595B61"/>
                </a:solidFill>
                <a:latin typeface="Calibri"/>
                <a:cs typeface="Calibri"/>
              </a:rPr>
              <a:t>generated</a:t>
            </a:r>
            <a:endParaRPr sz="1600" dirty="0">
              <a:latin typeface="Calibri"/>
              <a:cs typeface="Calibri"/>
            </a:endParaRPr>
          </a:p>
        </p:txBody>
      </p:sp>
      <p:sp>
        <p:nvSpPr>
          <p:cNvPr id="220" name="object 220"/>
          <p:cNvSpPr/>
          <p:nvPr/>
        </p:nvSpPr>
        <p:spPr>
          <a:xfrm>
            <a:off x="960119" y="1979227"/>
            <a:ext cx="73151" cy="73151"/>
          </a:xfrm>
          <a:prstGeom prst="rect">
            <a:avLst/>
          </a:prstGeom>
          <a:blipFill>
            <a:blip r:embed="rId7" cstate="print"/>
            <a:stretch>
              <a:fillRect/>
            </a:stretch>
          </a:blipFill>
        </p:spPr>
        <p:txBody>
          <a:bodyPr wrap="square" lIns="0" tIns="0" rIns="0" bIns="0" rtlCol="0"/>
          <a:lstStyle/>
          <a:p>
            <a:endParaRPr/>
          </a:p>
        </p:txBody>
      </p:sp>
      <p:sp>
        <p:nvSpPr>
          <p:cNvPr id="221" name="object 221"/>
          <p:cNvSpPr txBox="1"/>
          <p:nvPr/>
        </p:nvSpPr>
        <p:spPr>
          <a:xfrm>
            <a:off x="2131743" y="6103847"/>
            <a:ext cx="546735" cy="549910"/>
          </a:xfrm>
          <a:prstGeom prst="rect">
            <a:avLst/>
          </a:prstGeom>
        </p:spPr>
        <p:txBody>
          <a:bodyPr vert="horz" wrap="square" lIns="0" tIns="79375" rIns="0" bIns="0" rtlCol="0">
            <a:spAutoFit/>
          </a:bodyPr>
          <a:lstStyle/>
          <a:p>
            <a:pPr marL="12700">
              <a:lnSpc>
                <a:spcPct val="100000"/>
              </a:lnSpc>
              <a:spcBef>
                <a:spcPts val="625"/>
              </a:spcBef>
            </a:pPr>
            <a:r>
              <a:rPr sz="1700" spc="-165" dirty="0">
                <a:solidFill>
                  <a:srgbClr val="FFFFFF"/>
                </a:solidFill>
                <a:latin typeface="Verdana"/>
                <a:cs typeface="Verdana"/>
              </a:rPr>
              <a:t>.</a:t>
            </a:r>
            <a:r>
              <a:rPr sz="1700" spc="-10" dirty="0">
                <a:solidFill>
                  <a:srgbClr val="FFFFFF"/>
                </a:solidFill>
                <a:latin typeface="Verdana"/>
                <a:cs typeface="Verdana"/>
              </a:rPr>
              <a:t>c</a:t>
            </a:r>
            <a:r>
              <a:rPr sz="1700" spc="30" dirty="0">
                <a:solidFill>
                  <a:srgbClr val="FFFFFF"/>
                </a:solidFill>
                <a:latin typeface="Verdana"/>
                <a:cs typeface="Verdana"/>
              </a:rPr>
              <a:t>o</a:t>
            </a:r>
            <a:r>
              <a:rPr sz="1700" spc="40" dirty="0">
                <a:solidFill>
                  <a:srgbClr val="FFFFFF"/>
                </a:solidFill>
                <a:latin typeface="Verdana"/>
                <a:cs typeface="Verdana"/>
              </a:rPr>
              <a:t>m</a:t>
            </a:r>
            <a:endParaRPr sz="1700">
              <a:latin typeface="Verdana"/>
              <a:cs typeface="Verdana"/>
            </a:endParaRPr>
          </a:p>
          <a:p>
            <a:pPr marL="74930">
              <a:lnSpc>
                <a:spcPct val="100000"/>
              </a:lnSpc>
              <a:spcBef>
                <a:spcPts val="355"/>
              </a:spcBef>
            </a:pPr>
            <a:r>
              <a:rPr sz="1000" spc="-35" dirty="0">
                <a:solidFill>
                  <a:srgbClr val="FFFFFF"/>
                </a:solidFill>
                <a:latin typeface="Calibri"/>
                <a:cs typeface="Calibri"/>
              </a:rPr>
              <a:t>Website</a:t>
            </a:r>
            <a:endParaRPr sz="1000">
              <a:latin typeface="Calibri"/>
              <a:cs typeface="Calibri"/>
            </a:endParaRPr>
          </a:p>
        </p:txBody>
      </p:sp>
      <p:pic>
        <p:nvPicPr>
          <p:cNvPr id="227" name="Picture 226">
            <a:extLst>
              <a:ext uri="{FF2B5EF4-FFF2-40B4-BE49-F238E27FC236}">
                <a16:creationId xmlns:a16="http://schemas.microsoft.com/office/drawing/2014/main" id="{A61D0232-068F-484B-BF8E-CBF0D3762D26}"/>
              </a:ext>
            </a:extLst>
          </p:cNvPr>
          <p:cNvPicPr>
            <a:picLocks noChangeAspect="1"/>
          </p:cNvPicPr>
          <p:nvPr/>
        </p:nvPicPr>
        <p:blipFill>
          <a:blip r:embed="rId8"/>
          <a:stretch>
            <a:fillRect/>
          </a:stretch>
        </p:blipFill>
        <p:spPr>
          <a:xfrm>
            <a:off x="4226734" y="4144994"/>
            <a:ext cx="1764742" cy="2490694"/>
          </a:xfrm>
          <a:prstGeom prst="rect">
            <a:avLst/>
          </a:prstGeom>
        </p:spPr>
      </p:pic>
      <p:sp>
        <p:nvSpPr>
          <p:cNvPr id="229" name="Rectangle 228">
            <a:extLst>
              <a:ext uri="{FF2B5EF4-FFF2-40B4-BE49-F238E27FC236}">
                <a16:creationId xmlns:a16="http://schemas.microsoft.com/office/drawing/2014/main" id="{C43267FB-E27B-4EC9-970F-D9766CC0E5B1}"/>
              </a:ext>
            </a:extLst>
          </p:cNvPr>
          <p:cNvSpPr/>
          <p:nvPr/>
        </p:nvSpPr>
        <p:spPr>
          <a:xfrm>
            <a:off x="-975369" y="3572180"/>
            <a:ext cx="5904586" cy="307777"/>
          </a:xfrm>
          <a:prstGeom prst="rect">
            <a:avLst/>
          </a:prstGeom>
          <a:noFill/>
        </p:spPr>
        <p:txBody>
          <a:bodyPr wrap="square" lIns="91440" tIns="45720" rIns="91440" bIns="45720">
            <a:spAutoFit/>
          </a:bodyPr>
          <a:lstStyle/>
          <a:p>
            <a:pPr algn="ctr"/>
            <a:r>
              <a:rPr lang="en-US" sz="1400" b="1" dirty="0">
                <a:ln w="10160">
                  <a:solidFill>
                    <a:schemeClr val="accent5"/>
                  </a:solidFill>
                  <a:prstDash val="solid"/>
                </a:ln>
                <a:solidFill>
                  <a:srgbClr val="FFFFFF"/>
                </a:solidFill>
                <a:effectLst>
                  <a:outerShdw blurRad="38100" dist="22860" dir="5400000" algn="tl" rotWithShape="0">
                    <a:srgbClr val="000000">
                      <a:alpha val="30000"/>
                    </a:srgbClr>
                  </a:outerShdw>
                </a:effectLst>
              </a:rPr>
              <a:t>Quick2credit/DEALER.COM</a:t>
            </a:r>
            <a:endParaRPr lang="en-US" sz="14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grpSp>
        <p:nvGrpSpPr>
          <p:cNvPr id="230" name="Group 229">
            <a:extLst>
              <a:ext uri="{FF2B5EF4-FFF2-40B4-BE49-F238E27FC236}">
                <a16:creationId xmlns:a16="http://schemas.microsoft.com/office/drawing/2014/main" id="{AF166C1D-027A-4B5C-A27B-ADFB77622A4E}"/>
              </a:ext>
            </a:extLst>
          </p:cNvPr>
          <p:cNvGrpSpPr/>
          <p:nvPr/>
        </p:nvGrpSpPr>
        <p:grpSpPr>
          <a:xfrm>
            <a:off x="3612488" y="3246403"/>
            <a:ext cx="3708576" cy="4604163"/>
            <a:chOff x="4428595" y="1255776"/>
            <a:chExt cx="4719849" cy="5612048"/>
          </a:xfrm>
        </p:grpSpPr>
        <p:pic>
          <p:nvPicPr>
            <p:cNvPr id="231" name="Picture 230">
              <a:extLst>
                <a:ext uri="{FF2B5EF4-FFF2-40B4-BE49-F238E27FC236}">
                  <a16:creationId xmlns:a16="http://schemas.microsoft.com/office/drawing/2014/main" id="{751A6FFD-5A90-419E-8A73-7F799D426F6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4428595" y="1255776"/>
              <a:ext cx="4719849" cy="5612048"/>
            </a:xfrm>
            <a:prstGeom prst="rect">
              <a:avLst/>
            </a:prstGeom>
          </p:spPr>
        </p:pic>
        <p:pic>
          <p:nvPicPr>
            <p:cNvPr id="232" name="Picture 231">
              <a:extLst>
                <a:ext uri="{FF2B5EF4-FFF2-40B4-BE49-F238E27FC236}">
                  <a16:creationId xmlns:a16="http://schemas.microsoft.com/office/drawing/2014/main" id="{B1771BA3-FC1E-425D-A24A-C919577B708D}"/>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334474" y="1772751"/>
              <a:ext cx="2104123" cy="4342066"/>
            </a:xfrm>
            <a:prstGeom prst="roundRect">
              <a:avLst>
                <a:gd name="adj" fmla="val 10296"/>
              </a:avLst>
            </a:prstGeom>
          </p:spPr>
        </p:pic>
        <p:pic>
          <p:nvPicPr>
            <p:cNvPr id="233" name="Picture 232">
              <a:extLst>
                <a:ext uri="{FF2B5EF4-FFF2-40B4-BE49-F238E27FC236}">
                  <a16:creationId xmlns:a16="http://schemas.microsoft.com/office/drawing/2014/main" id="{3D5E2643-1DBB-4162-BB50-9EE47F7F28D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334474" y="1780533"/>
              <a:ext cx="2104123" cy="2651982"/>
            </a:xfrm>
            <a:prstGeom prst="roundRect">
              <a:avLst>
                <a:gd name="adj" fmla="val 0"/>
              </a:avLst>
            </a:prstGeom>
          </p:spPr>
        </p:pic>
      </p:grpSp>
      <p:pic>
        <p:nvPicPr>
          <p:cNvPr id="205" name="Picture 204">
            <a:extLst>
              <a:ext uri="{FF2B5EF4-FFF2-40B4-BE49-F238E27FC236}">
                <a16:creationId xmlns:a16="http://schemas.microsoft.com/office/drawing/2014/main" id="{7812F86E-6282-4365-B370-0F07A1F3EB9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69678" y="7174351"/>
            <a:ext cx="3487713" cy="595818"/>
          </a:xfrm>
          <a:prstGeom prst="rect">
            <a:avLst/>
          </a:prstGeom>
        </p:spPr>
      </p:pic>
      <p:pic>
        <p:nvPicPr>
          <p:cNvPr id="206" name="Picture 205">
            <a:extLst>
              <a:ext uri="{FF2B5EF4-FFF2-40B4-BE49-F238E27FC236}">
                <a16:creationId xmlns:a16="http://schemas.microsoft.com/office/drawing/2014/main" id="{B383272B-8CC7-414C-84E2-D492512F1AC1}"/>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pic>
        <p:nvPicPr>
          <p:cNvPr id="161" name="Picture 160">
            <a:extLst>
              <a:ext uri="{FF2B5EF4-FFF2-40B4-BE49-F238E27FC236}">
                <a16:creationId xmlns:a16="http://schemas.microsoft.com/office/drawing/2014/main" id="{5E26060E-BEDC-493E-BEC5-CEC3AD40E763}"/>
              </a:ext>
            </a:extLst>
          </p:cNvPr>
          <p:cNvPicPr>
            <a:picLocks noChangeAspect="1"/>
          </p:cNvPicPr>
          <p:nvPr/>
        </p:nvPicPr>
        <p:blipFill>
          <a:blip r:embed="rId14"/>
          <a:stretch>
            <a:fillRect/>
          </a:stretch>
        </p:blipFill>
        <p:spPr>
          <a:xfrm>
            <a:off x="1259843" y="4330080"/>
            <a:ext cx="762000" cy="781050"/>
          </a:xfrm>
          <a:prstGeom prst="rect">
            <a:avLst/>
          </a:prstGeom>
        </p:spPr>
      </p:pic>
      <p:pic>
        <p:nvPicPr>
          <p:cNvPr id="164" name="Picture 163">
            <a:extLst>
              <a:ext uri="{FF2B5EF4-FFF2-40B4-BE49-F238E27FC236}">
                <a16:creationId xmlns:a16="http://schemas.microsoft.com/office/drawing/2014/main" id="{84A037F5-6572-4FA0-8E2F-60F55BFC8EDB}"/>
              </a:ext>
            </a:extLst>
          </p:cNvPr>
          <p:cNvPicPr>
            <a:picLocks noChangeAspect="1"/>
          </p:cNvPicPr>
          <p:nvPr/>
        </p:nvPicPr>
        <p:blipFill>
          <a:blip r:embed="rId15"/>
          <a:stretch>
            <a:fillRect/>
          </a:stretch>
        </p:blipFill>
        <p:spPr>
          <a:xfrm>
            <a:off x="2165170" y="4325317"/>
            <a:ext cx="762000" cy="790575"/>
          </a:xfrm>
          <a:prstGeom prst="rect">
            <a:avLst/>
          </a:prstGeom>
        </p:spPr>
      </p:pic>
      <p:pic>
        <p:nvPicPr>
          <p:cNvPr id="166" name="Picture 165">
            <a:extLst>
              <a:ext uri="{FF2B5EF4-FFF2-40B4-BE49-F238E27FC236}">
                <a16:creationId xmlns:a16="http://schemas.microsoft.com/office/drawing/2014/main" id="{125E47E7-5B00-40D9-9F1C-11EF95A6E446}"/>
              </a:ext>
            </a:extLst>
          </p:cNvPr>
          <p:cNvPicPr>
            <a:picLocks noChangeAspect="1"/>
          </p:cNvPicPr>
          <p:nvPr/>
        </p:nvPicPr>
        <p:blipFill>
          <a:blip r:embed="rId16"/>
          <a:stretch>
            <a:fillRect/>
          </a:stretch>
        </p:blipFill>
        <p:spPr>
          <a:xfrm>
            <a:off x="1273449" y="5184145"/>
            <a:ext cx="751269" cy="800053"/>
          </a:xfrm>
          <a:prstGeom prst="rect">
            <a:avLst/>
          </a:prstGeom>
        </p:spPr>
      </p:pic>
      <p:pic>
        <p:nvPicPr>
          <p:cNvPr id="169" name="Picture 168">
            <a:extLst>
              <a:ext uri="{FF2B5EF4-FFF2-40B4-BE49-F238E27FC236}">
                <a16:creationId xmlns:a16="http://schemas.microsoft.com/office/drawing/2014/main" id="{730DF9B6-1A36-411B-9977-A85AFFC9073E}"/>
              </a:ext>
            </a:extLst>
          </p:cNvPr>
          <p:cNvPicPr>
            <a:picLocks noChangeAspect="1"/>
          </p:cNvPicPr>
          <p:nvPr/>
        </p:nvPicPr>
        <p:blipFill>
          <a:blip r:embed="rId17"/>
          <a:stretch>
            <a:fillRect/>
          </a:stretch>
        </p:blipFill>
        <p:spPr>
          <a:xfrm>
            <a:off x="2197403" y="5201485"/>
            <a:ext cx="752475" cy="790575"/>
          </a:xfrm>
          <a:prstGeom prst="rect">
            <a:avLst/>
          </a:prstGeom>
        </p:spPr>
      </p:pic>
      <p:pic>
        <p:nvPicPr>
          <p:cNvPr id="186" name="Picture 185">
            <a:extLst>
              <a:ext uri="{FF2B5EF4-FFF2-40B4-BE49-F238E27FC236}">
                <a16:creationId xmlns:a16="http://schemas.microsoft.com/office/drawing/2014/main" id="{AF7899AF-EC6C-4DAA-BB39-D7BE24BA621C}"/>
              </a:ext>
            </a:extLst>
          </p:cNvPr>
          <p:cNvPicPr>
            <a:picLocks noChangeAspect="1"/>
          </p:cNvPicPr>
          <p:nvPr/>
        </p:nvPicPr>
        <p:blipFill>
          <a:blip r:embed="rId18"/>
          <a:stretch>
            <a:fillRect/>
          </a:stretch>
        </p:blipFill>
        <p:spPr>
          <a:xfrm>
            <a:off x="1277722" y="6075429"/>
            <a:ext cx="762000" cy="790575"/>
          </a:xfrm>
          <a:prstGeom prst="rect">
            <a:avLst/>
          </a:prstGeom>
        </p:spPr>
      </p:pic>
      <p:pic>
        <p:nvPicPr>
          <p:cNvPr id="189" name="Picture 188">
            <a:extLst>
              <a:ext uri="{FF2B5EF4-FFF2-40B4-BE49-F238E27FC236}">
                <a16:creationId xmlns:a16="http://schemas.microsoft.com/office/drawing/2014/main" id="{2D7BA4EE-323C-4D0A-AD62-85484F935759}"/>
              </a:ext>
            </a:extLst>
          </p:cNvPr>
          <p:cNvPicPr>
            <a:picLocks noChangeAspect="1"/>
          </p:cNvPicPr>
          <p:nvPr/>
        </p:nvPicPr>
        <p:blipFill>
          <a:blip r:embed="rId19"/>
          <a:stretch>
            <a:fillRect/>
          </a:stretch>
        </p:blipFill>
        <p:spPr>
          <a:xfrm>
            <a:off x="2205160" y="6074724"/>
            <a:ext cx="744718" cy="79057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801110" y="3931275"/>
            <a:ext cx="6257290" cy="1688464"/>
          </a:xfrm>
          <a:custGeom>
            <a:avLst/>
            <a:gdLst/>
            <a:ahLst/>
            <a:cxnLst/>
            <a:rect l="l" t="t" r="r" b="b"/>
            <a:pathLst>
              <a:path w="6257290" h="1688464">
                <a:moveTo>
                  <a:pt x="0" y="1688083"/>
                </a:moveTo>
                <a:lnTo>
                  <a:pt x="6256731" y="1688083"/>
                </a:lnTo>
                <a:lnTo>
                  <a:pt x="6256731" y="0"/>
                </a:lnTo>
                <a:lnTo>
                  <a:pt x="0" y="0"/>
                </a:lnTo>
                <a:lnTo>
                  <a:pt x="0" y="1688083"/>
                </a:lnTo>
                <a:close/>
              </a:path>
            </a:pathLst>
          </a:custGeom>
          <a:solidFill>
            <a:schemeClr val="accent1">
              <a:lumMod val="75000"/>
            </a:schemeClr>
          </a:solidFill>
        </p:spPr>
        <p:txBody>
          <a:bodyPr wrap="square" lIns="0" tIns="0" rIns="0" bIns="0" rtlCol="0"/>
          <a:lstStyle/>
          <a:p>
            <a:endParaRPr/>
          </a:p>
        </p:txBody>
      </p:sp>
      <p:sp>
        <p:nvSpPr>
          <p:cNvPr id="3" name="object 3"/>
          <p:cNvSpPr/>
          <p:nvPr/>
        </p:nvSpPr>
        <p:spPr>
          <a:xfrm>
            <a:off x="0" y="3862323"/>
            <a:ext cx="736600" cy="1688464"/>
          </a:xfrm>
          <a:custGeom>
            <a:avLst/>
            <a:gdLst/>
            <a:ahLst/>
            <a:cxnLst/>
            <a:rect l="l" t="t" r="r" b="b"/>
            <a:pathLst>
              <a:path w="736600" h="1688464">
                <a:moveTo>
                  <a:pt x="0" y="1688083"/>
                </a:moveTo>
                <a:lnTo>
                  <a:pt x="736117" y="1688083"/>
                </a:lnTo>
                <a:lnTo>
                  <a:pt x="736117" y="0"/>
                </a:lnTo>
                <a:lnTo>
                  <a:pt x="0" y="0"/>
                </a:lnTo>
                <a:lnTo>
                  <a:pt x="0" y="1688083"/>
                </a:lnTo>
                <a:close/>
              </a:path>
            </a:pathLst>
          </a:custGeom>
          <a:solidFill>
            <a:schemeClr val="accent1">
              <a:lumMod val="75000"/>
            </a:schemeClr>
          </a:solidFill>
        </p:spPr>
        <p:txBody>
          <a:bodyPr wrap="square" lIns="0" tIns="0" rIns="0" bIns="0" rtlCol="0"/>
          <a:lstStyle/>
          <a:p>
            <a:endParaRPr/>
          </a:p>
        </p:txBody>
      </p:sp>
      <p:sp>
        <p:nvSpPr>
          <p:cNvPr id="86" name="object 86"/>
          <p:cNvSpPr txBox="1">
            <a:spLocks noGrp="1"/>
          </p:cNvSpPr>
          <p:nvPr>
            <p:ph type="title"/>
          </p:nvPr>
        </p:nvSpPr>
        <p:spPr>
          <a:xfrm>
            <a:off x="787400" y="516275"/>
            <a:ext cx="8356600" cy="1034962"/>
          </a:xfrm>
          <a:prstGeom prst="rect">
            <a:avLst/>
          </a:prstGeom>
        </p:spPr>
        <p:txBody>
          <a:bodyPr vert="horz" wrap="square" lIns="0" tIns="104139" rIns="0" bIns="0" rtlCol="0">
            <a:spAutoFit/>
          </a:bodyPr>
          <a:lstStyle/>
          <a:p>
            <a:pPr marL="12700" marR="5080" algn="ctr">
              <a:lnSpc>
                <a:spcPts val="3600"/>
              </a:lnSpc>
              <a:spcBef>
                <a:spcPts val="819"/>
              </a:spcBef>
            </a:pPr>
            <a:r>
              <a:rPr lang="en-US" sz="3600" spc="-235" dirty="0"/>
              <a:t>Quick2Credit starts with strategically placed banners to</a:t>
            </a:r>
            <a:r>
              <a:rPr sz="3600" spc="-210" dirty="0"/>
              <a:t>  </a:t>
            </a:r>
            <a:r>
              <a:rPr sz="3600" spc="-240" dirty="0"/>
              <a:t>boost </a:t>
            </a:r>
            <a:r>
              <a:rPr sz="3600" spc="-235" dirty="0"/>
              <a:t>website lead </a:t>
            </a:r>
            <a:r>
              <a:rPr sz="3600" spc="-195" dirty="0"/>
              <a:t>quantity </a:t>
            </a:r>
            <a:r>
              <a:rPr sz="3600" spc="-245" dirty="0"/>
              <a:t>and</a:t>
            </a:r>
            <a:r>
              <a:rPr sz="3600" spc="-155" dirty="0"/>
              <a:t> </a:t>
            </a:r>
            <a:r>
              <a:rPr sz="3600" spc="-225" dirty="0"/>
              <a:t>qua</a:t>
            </a:r>
            <a:r>
              <a:rPr lang="en-US" sz="3600" spc="-225" dirty="0"/>
              <a:t>lity</a:t>
            </a:r>
            <a:r>
              <a:rPr sz="3600" spc="-225" dirty="0"/>
              <a:t>.</a:t>
            </a:r>
            <a:endParaRPr sz="3600" dirty="0"/>
          </a:p>
        </p:txBody>
      </p:sp>
      <p:sp>
        <p:nvSpPr>
          <p:cNvPr id="87" name="object 87"/>
          <p:cNvSpPr txBox="1"/>
          <p:nvPr/>
        </p:nvSpPr>
        <p:spPr>
          <a:xfrm>
            <a:off x="261541" y="1651477"/>
            <a:ext cx="4803936" cy="1693028"/>
          </a:xfrm>
          <a:prstGeom prst="rect">
            <a:avLst/>
          </a:prstGeom>
        </p:spPr>
        <p:txBody>
          <a:bodyPr vert="horz" wrap="square" lIns="0" tIns="22860" rIns="0" bIns="0" rtlCol="0">
            <a:spAutoFit/>
          </a:bodyPr>
          <a:lstStyle/>
          <a:p>
            <a:pPr marL="12700" marR="5080">
              <a:lnSpc>
                <a:spcPts val="1900"/>
              </a:lnSpc>
              <a:spcBef>
                <a:spcPts val="180"/>
              </a:spcBef>
            </a:pPr>
            <a:r>
              <a:rPr sz="1500" spc="-90" dirty="0">
                <a:solidFill>
                  <a:srgbClr val="595B61"/>
                </a:solidFill>
                <a:latin typeface="Calibri"/>
                <a:cs typeface="Calibri"/>
              </a:rPr>
              <a:t>Nothing </a:t>
            </a:r>
            <a:r>
              <a:rPr sz="1500" spc="-75" dirty="0">
                <a:solidFill>
                  <a:srgbClr val="595B61"/>
                </a:solidFill>
                <a:latin typeface="Calibri"/>
                <a:cs typeface="Calibri"/>
              </a:rPr>
              <a:t>for </a:t>
            </a:r>
            <a:r>
              <a:rPr sz="1500" spc="-80" dirty="0">
                <a:solidFill>
                  <a:srgbClr val="595B61"/>
                </a:solidFill>
                <a:latin typeface="Calibri"/>
                <a:cs typeface="Calibri"/>
              </a:rPr>
              <a:t>you </a:t>
            </a:r>
            <a:r>
              <a:rPr sz="1500" spc="-100" dirty="0">
                <a:solidFill>
                  <a:srgbClr val="595B61"/>
                </a:solidFill>
                <a:latin typeface="Calibri"/>
                <a:cs typeface="Calibri"/>
              </a:rPr>
              <a:t>to </a:t>
            </a:r>
            <a:r>
              <a:rPr sz="1500" spc="-120" dirty="0">
                <a:solidFill>
                  <a:srgbClr val="595B61"/>
                </a:solidFill>
                <a:latin typeface="Calibri"/>
                <a:cs typeface="Calibri"/>
              </a:rPr>
              <a:t>do. </a:t>
            </a:r>
            <a:r>
              <a:rPr lang="en-US" sz="1500" spc="-120" dirty="0">
                <a:solidFill>
                  <a:srgbClr val="595B61"/>
                </a:solidFill>
                <a:latin typeface="Calibri"/>
                <a:cs typeface="Calibri"/>
              </a:rPr>
              <a:t>The </a:t>
            </a:r>
            <a:r>
              <a:rPr lang="en-US" sz="1500" spc="-90" dirty="0">
                <a:solidFill>
                  <a:srgbClr val="595B61"/>
                </a:solidFill>
                <a:latin typeface="Calibri"/>
                <a:cs typeface="Calibri"/>
              </a:rPr>
              <a:t>Quick2Credit </a:t>
            </a:r>
            <a:r>
              <a:rPr sz="1500" spc="-110" dirty="0">
                <a:solidFill>
                  <a:srgbClr val="595B61"/>
                </a:solidFill>
                <a:latin typeface="Calibri"/>
                <a:cs typeface="Calibri"/>
              </a:rPr>
              <a:t>team </a:t>
            </a:r>
            <a:r>
              <a:rPr sz="1500" spc="-60" dirty="0">
                <a:solidFill>
                  <a:srgbClr val="595B61"/>
                </a:solidFill>
                <a:latin typeface="Calibri"/>
                <a:cs typeface="Calibri"/>
              </a:rPr>
              <a:t>works  </a:t>
            </a:r>
            <a:r>
              <a:rPr sz="1500" spc="-65" dirty="0">
                <a:solidFill>
                  <a:srgbClr val="595B61"/>
                </a:solidFill>
                <a:latin typeface="Calibri"/>
                <a:cs typeface="Calibri"/>
              </a:rPr>
              <a:t>with </a:t>
            </a:r>
            <a:r>
              <a:rPr sz="1500" spc="-80" dirty="0">
                <a:solidFill>
                  <a:srgbClr val="595B61"/>
                </a:solidFill>
                <a:latin typeface="Calibri"/>
                <a:cs typeface="Calibri"/>
              </a:rPr>
              <a:t>your </a:t>
            </a:r>
            <a:r>
              <a:rPr sz="1500" spc="-85" dirty="0">
                <a:solidFill>
                  <a:srgbClr val="595B61"/>
                </a:solidFill>
                <a:latin typeface="Calibri"/>
                <a:cs typeface="Calibri"/>
              </a:rPr>
              <a:t>website</a:t>
            </a:r>
            <a:r>
              <a:rPr sz="1500" spc="95" dirty="0">
                <a:solidFill>
                  <a:srgbClr val="595B61"/>
                </a:solidFill>
                <a:latin typeface="Calibri"/>
                <a:cs typeface="Calibri"/>
              </a:rPr>
              <a:t> </a:t>
            </a:r>
            <a:r>
              <a:rPr sz="1500" spc="-85" dirty="0">
                <a:solidFill>
                  <a:srgbClr val="595B61"/>
                </a:solidFill>
                <a:latin typeface="Calibri"/>
                <a:cs typeface="Calibri"/>
              </a:rPr>
              <a:t>provider</a:t>
            </a:r>
            <a:r>
              <a:rPr lang="en-US" sz="1500" spc="-85" dirty="0">
                <a:solidFill>
                  <a:srgbClr val="595B61"/>
                </a:solidFill>
                <a:latin typeface="Calibri"/>
                <a:cs typeface="Calibri"/>
              </a:rPr>
              <a:t> to set up program</a:t>
            </a:r>
            <a:endParaRPr sz="1500" dirty="0">
              <a:latin typeface="Calibri"/>
              <a:cs typeface="Calibri"/>
            </a:endParaRPr>
          </a:p>
          <a:p>
            <a:pPr marL="12700" marR="887730">
              <a:lnSpc>
                <a:spcPts val="3190"/>
              </a:lnSpc>
              <a:spcBef>
                <a:spcPts val="35"/>
              </a:spcBef>
            </a:pPr>
            <a:r>
              <a:rPr sz="1500" spc="-85" dirty="0">
                <a:solidFill>
                  <a:srgbClr val="595B61"/>
                </a:solidFill>
                <a:latin typeface="Calibri"/>
                <a:cs typeface="Calibri"/>
              </a:rPr>
              <a:t>Offer </a:t>
            </a:r>
            <a:r>
              <a:rPr sz="1500" spc="-65" dirty="0">
                <a:solidFill>
                  <a:srgbClr val="595B61"/>
                </a:solidFill>
                <a:latin typeface="Calibri"/>
                <a:cs typeface="Calibri"/>
              </a:rPr>
              <a:t>instant </a:t>
            </a:r>
            <a:r>
              <a:rPr lang="en-US" sz="1500" spc="-85" dirty="0">
                <a:solidFill>
                  <a:srgbClr val="595B61"/>
                </a:solidFill>
                <a:latin typeface="Calibri"/>
                <a:cs typeface="Calibri"/>
              </a:rPr>
              <a:t>accurate Pre-Qual</a:t>
            </a:r>
            <a:r>
              <a:rPr lang="en-US" sz="1500" spc="-50" dirty="0">
                <a:solidFill>
                  <a:srgbClr val="595B61"/>
                </a:solidFill>
                <a:latin typeface="Calibri"/>
                <a:cs typeface="Calibri"/>
              </a:rPr>
              <a:t>ification to shoppers</a:t>
            </a:r>
          </a:p>
          <a:p>
            <a:pPr marL="12700" marR="887730">
              <a:lnSpc>
                <a:spcPts val="3190"/>
              </a:lnSpc>
              <a:spcBef>
                <a:spcPts val="35"/>
              </a:spcBef>
            </a:pPr>
            <a:r>
              <a:rPr lang="en-US" sz="1500" spc="-50" dirty="0">
                <a:solidFill>
                  <a:srgbClr val="595B61"/>
                </a:solidFill>
                <a:latin typeface="Calibri"/>
                <a:cs typeface="Calibri"/>
              </a:rPr>
              <a:t>Free auto credit score</a:t>
            </a:r>
            <a:r>
              <a:rPr sz="1500" spc="-50" dirty="0">
                <a:solidFill>
                  <a:srgbClr val="595B61"/>
                </a:solidFill>
                <a:latin typeface="Calibri"/>
                <a:cs typeface="Calibri"/>
              </a:rPr>
              <a:t> </a:t>
            </a:r>
            <a:endParaRPr lang="en-US" sz="1500" spc="-50" dirty="0">
              <a:solidFill>
                <a:srgbClr val="595B61"/>
              </a:solidFill>
              <a:latin typeface="Calibri"/>
              <a:cs typeface="Calibri"/>
            </a:endParaRPr>
          </a:p>
          <a:p>
            <a:pPr marL="12700" marR="887730">
              <a:lnSpc>
                <a:spcPts val="3190"/>
              </a:lnSpc>
              <a:spcBef>
                <a:spcPts val="35"/>
              </a:spcBef>
            </a:pPr>
            <a:r>
              <a:rPr sz="1500" spc="-85" dirty="0">
                <a:solidFill>
                  <a:srgbClr val="595B61"/>
                </a:solidFill>
                <a:latin typeface="Calibri"/>
                <a:cs typeface="Calibri"/>
              </a:rPr>
              <a:t>Shoppers never leave </a:t>
            </a:r>
            <a:r>
              <a:rPr sz="1500" spc="-80" dirty="0">
                <a:solidFill>
                  <a:srgbClr val="595B61"/>
                </a:solidFill>
                <a:latin typeface="Calibri"/>
                <a:cs typeface="Calibri"/>
              </a:rPr>
              <a:t>your</a:t>
            </a:r>
            <a:r>
              <a:rPr sz="1500" spc="190" dirty="0">
                <a:solidFill>
                  <a:srgbClr val="595B61"/>
                </a:solidFill>
                <a:latin typeface="Calibri"/>
                <a:cs typeface="Calibri"/>
              </a:rPr>
              <a:t> </a:t>
            </a:r>
            <a:r>
              <a:rPr sz="1500" spc="-85" dirty="0">
                <a:solidFill>
                  <a:srgbClr val="595B61"/>
                </a:solidFill>
                <a:latin typeface="Calibri"/>
                <a:cs typeface="Calibri"/>
              </a:rPr>
              <a:t>website</a:t>
            </a:r>
            <a:endParaRPr sz="1500" dirty="0">
              <a:latin typeface="Calibri"/>
              <a:cs typeface="Calibri"/>
            </a:endParaRPr>
          </a:p>
        </p:txBody>
      </p:sp>
      <p:sp>
        <p:nvSpPr>
          <p:cNvPr id="160" name="object 160"/>
          <p:cNvSpPr/>
          <p:nvPr/>
        </p:nvSpPr>
        <p:spPr>
          <a:xfrm>
            <a:off x="3420440" y="5760211"/>
            <a:ext cx="2619375" cy="56515"/>
          </a:xfrm>
          <a:custGeom>
            <a:avLst/>
            <a:gdLst/>
            <a:ahLst/>
            <a:cxnLst/>
            <a:rect l="l" t="t" r="r" b="b"/>
            <a:pathLst>
              <a:path w="2619375" h="56514">
                <a:moveTo>
                  <a:pt x="0" y="56235"/>
                </a:moveTo>
                <a:lnTo>
                  <a:pt x="2619298" y="56235"/>
                </a:lnTo>
                <a:lnTo>
                  <a:pt x="2619298" y="0"/>
                </a:lnTo>
                <a:lnTo>
                  <a:pt x="0" y="0"/>
                </a:lnTo>
                <a:lnTo>
                  <a:pt x="0" y="56235"/>
                </a:lnTo>
                <a:close/>
              </a:path>
            </a:pathLst>
          </a:custGeom>
          <a:solidFill>
            <a:srgbClr val="FFFFFF"/>
          </a:solidFill>
        </p:spPr>
        <p:txBody>
          <a:bodyPr wrap="square" lIns="0" tIns="0" rIns="0" bIns="0" rtlCol="0"/>
          <a:lstStyle/>
          <a:p>
            <a:endParaRPr/>
          </a:p>
        </p:txBody>
      </p:sp>
      <p:sp>
        <p:nvSpPr>
          <p:cNvPr id="168" name="object 168"/>
          <p:cNvSpPr/>
          <p:nvPr/>
        </p:nvSpPr>
        <p:spPr>
          <a:xfrm>
            <a:off x="6432546" y="4580031"/>
            <a:ext cx="39370" cy="13335"/>
          </a:xfrm>
          <a:custGeom>
            <a:avLst/>
            <a:gdLst/>
            <a:ahLst/>
            <a:cxnLst/>
            <a:rect l="l" t="t" r="r" b="b"/>
            <a:pathLst>
              <a:path w="39370" h="13335">
                <a:moveTo>
                  <a:pt x="39090" y="0"/>
                </a:moveTo>
                <a:lnTo>
                  <a:pt x="0" y="0"/>
                </a:lnTo>
                <a:lnTo>
                  <a:pt x="19545" y="13030"/>
                </a:lnTo>
                <a:lnTo>
                  <a:pt x="39090" y="0"/>
                </a:lnTo>
                <a:close/>
              </a:path>
            </a:pathLst>
          </a:custGeom>
          <a:solidFill>
            <a:srgbClr val="D0D2D3"/>
          </a:solidFill>
        </p:spPr>
        <p:txBody>
          <a:bodyPr wrap="square" lIns="0" tIns="0" rIns="0" bIns="0" rtlCol="0"/>
          <a:lstStyle/>
          <a:p>
            <a:endParaRPr/>
          </a:p>
        </p:txBody>
      </p:sp>
      <p:sp>
        <p:nvSpPr>
          <p:cNvPr id="249" name="object 249"/>
          <p:cNvSpPr/>
          <p:nvPr/>
        </p:nvSpPr>
        <p:spPr>
          <a:xfrm>
            <a:off x="6058433" y="6064097"/>
            <a:ext cx="2983230" cy="56515"/>
          </a:xfrm>
          <a:custGeom>
            <a:avLst/>
            <a:gdLst/>
            <a:ahLst/>
            <a:cxnLst/>
            <a:rect l="l" t="t" r="r" b="b"/>
            <a:pathLst>
              <a:path w="2983229" h="56514">
                <a:moveTo>
                  <a:pt x="0" y="55943"/>
                </a:moveTo>
                <a:lnTo>
                  <a:pt x="2982861" y="55943"/>
                </a:lnTo>
                <a:lnTo>
                  <a:pt x="2982861" y="0"/>
                </a:lnTo>
                <a:lnTo>
                  <a:pt x="0" y="0"/>
                </a:lnTo>
                <a:lnTo>
                  <a:pt x="0" y="55943"/>
                </a:lnTo>
                <a:close/>
              </a:path>
            </a:pathLst>
          </a:custGeom>
          <a:solidFill>
            <a:srgbClr val="FFFFFF"/>
          </a:solidFill>
        </p:spPr>
        <p:txBody>
          <a:bodyPr wrap="square" lIns="0" tIns="0" rIns="0" bIns="0" rtlCol="0"/>
          <a:lstStyle/>
          <a:p>
            <a:endParaRPr/>
          </a:p>
        </p:txBody>
      </p:sp>
      <p:sp>
        <p:nvSpPr>
          <p:cNvPr id="255" name="object 255"/>
          <p:cNvSpPr/>
          <p:nvPr/>
        </p:nvSpPr>
        <p:spPr>
          <a:xfrm>
            <a:off x="6058433" y="6404521"/>
            <a:ext cx="2983230" cy="56515"/>
          </a:xfrm>
          <a:custGeom>
            <a:avLst/>
            <a:gdLst/>
            <a:ahLst/>
            <a:cxnLst/>
            <a:rect l="l" t="t" r="r" b="b"/>
            <a:pathLst>
              <a:path w="2983229" h="56514">
                <a:moveTo>
                  <a:pt x="0" y="55943"/>
                </a:moveTo>
                <a:lnTo>
                  <a:pt x="2982861" y="55943"/>
                </a:lnTo>
                <a:lnTo>
                  <a:pt x="2982861" y="0"/>
                </a:lnTo>
                <a:lnTo>
                  <a:pt x="0" y="0"/>
                </a:lnTo>
                <a:lnTo>
                  <a:pt x="0" y="55943"/>
                </a:lnTo>
                <a:close/>
              </a:path>
            </a:pathLst>
          </a:custGeom>
          <a:solidFill>
            <a:srgbClr val="FFFFFF"/>
          </a:solidFill>
        </p:spPr>
        <p:txBody>
          <a:bodyPr wrap="square" lIns="0" tIns="0" rIns="0" bIns="0" rtlCol="0"/>
          <a:lstStyle/>
          <a:p>
            <a:endParaRPr/>
          </a:p>
        </p:txBody>
      </p:sp>
      <p:sp>
        <p:nvSpPr>
          <p:cNvPr id="266" name="object 266"/>
          <p:cNvSpPr/>
          <p:nvPr/>
        </p:nvSpPr>
        <p:spPr>
          <a:xfrm>
            <a:off x="4389784" y="2112120"/>
            <a:ext cx="4919481" cy="1234451"/>
          </a:xfrm>
          <a:custGeom>
            <a:avLst/>
            <a:gdLst/>
            <a:ahLst/>
            <a:cxnLst/>
            <a:rect l="l" t="t" r="r" b="b"/>
            <a:pathLst>
              <a:path w="3625215" h="2199004">
                <a:moveTo>
                  <a:pt x="166992" y="0"/>
                </a:moveTo>
                <a:lnTo>
                  <a:pt x="122599" y="5965"/>
                </a:lnTo>
                <a:lnTo>
                  <a:pt x="82708" y="22798"/>
                </a:lnTo>
                <a:lnTo>
                  <a:pt x="48910" y="48909"/>
                </a:lnTo>
                <a:lnTo>
                  <a:pt x="22799" y="82704"/>
                </a:lnTo>
                <a:lnTo>
                  <a:pt x="5965" y="122591"/>
                </a:lnTo>
                <a:lnTo>
                  <a:pt x="0" y="166979"/>
                </a:lnTo>
                <a:lnTo>
                  <a:pt x="0" y="2031542"/>
                </a:lnTo>
                <a:lnTo>
                  <a:pt x="5965" y="2075936"/>
                </a:lnTo>
                <a:lnTo>
                  <a:pt x="22799" y="2115827"/>
                </a:lnTo>
                <a:lnTo>
                  <a:pt x="48910" y="2149624"/>
                </a:lnTo>
                <a:lnTo>
                  <a:pt x="82708" y="2175735"/>
                </a:lnTo>
                <a:lnTo>
                  <a:pt x="122599" y="2192569"/>
                </a:lnTo>
                <a:lnTo>
                  <a:pt x="166992" y="2198535"/>
                </a:lnTo>
                <a:lnTo>
                  <a:pt x="3458019" y="2198535"/>
                </a:lnTo>
                <a:lnTo>
                  <a:pt x="3502407" y="2192569"/>
                </a:lnTo>
                <a:lnTo>
                  <a:pt x="3542294" y="2175735"/>
                </a:lnTo>
                <a:lnTo>
                  <a:pt x="3576089" y="2149624"/>
                </a:lnTo>
                <a:lnTo>
                  <a:pt x="3602200" y="2115827"/>
                </a:lnTo>
                <a:lnTo>
                  <a:pt x="3619034" y="2075936"/>
                </a:lnTo>
                <a:lnTo>
                  <a:pt x="3624999" y="2031542"/>
                </a:lnTo>
                <a:lnTo>
                  <a:pt x="3624999" y="166979"/>
                </a:lnTo>
                <a:lnTo>
                  <a:pt x="3619034" y="122591"/>
                </a:lnTo>
                <a:lnTo>
                  <a:pt x="3602200" y="82704"/>
                </a:lnTo>
                <a:lnTo>
                  <a:pt x="3576089" y="48909"/>
                </a:lnTo>
                <a:lnTo>
                  <a:pt x="3542294" y="22798"/>
                </a:lnTo>
                <a:lnTo>
                  <a:pt x="3502407" y="5965"/>
                </a:lnTo>
                <a:lnTo>
                  <a:pt x="3458019" y="0"/>
                </a:lnTo>
                <a:lnTo>
                  <a:pt x="166992" y="0"/>
                </a:lnTo>
                <a:close/>
              </a:path>
            </a:pathLst>
          </a:custGeom>
          <a:solidFill>
            <a:schemeClr val="accent1">
              <a:lumMod val="75000"/>
            </a:schemeClr>
          </a:solidFill>
          <a:ln w="38100">
            <a:solidFill>
              <a:srgbClr val="0F3B55"/>
            </a:solidFill>
          </a:ln>
        </p:spPr>
        <p:txBody>
          <a:bodyPr wrap="square" lIns="0" tIns="0" rIns="0" bIns="0" rtlCol="0"/>
          <a:lstStyle/>
          <a:p>
            <a:endParaRPr/>
          </a:p>
        </p:txBody>
      </p:sp>
      <p:sp>
        <p:nvSpPr>
          <p:cNvPr id="270" name="object 270"/>
          <p:cNvSpPr/>
          <p:nvPr/>
        </p:nvSpPr>
        <p:spPr>
          <a:xfrm>
            <a:off x="4214882" y="5723122"/>
            <a:ext cx="134620" cy="154940"/>
          </a:xfrm>
          <a:custGeom>
            <a:avLst/>
            <a:gdLst/>
            <a:ahLst/>
            <a:cxnLst/>
            <a:rect l="l" t="t" r="r" b="b"/>
            <a:pathLst>
              <a:path w="134620" h="154939">
                <a:moveTo>
                  <a:pt x="134340" y="0"/>
                </a:moveTo>
                <a:lnTo>
                  <a:pt x="0" y="154546"/>
                </a:lnTo>
              </a:path>
            </a:pathLst>
          </a:custGeom>
          <a:ln w="29489">
            <a:solidFill>
              <a:srgbClr val="FFFFFF"/>
            </a:solidFill>
          </a:ln>
        </p:spPr>
        <p:txBody>
          <a:bodyPr wrap="square" lIns="0" tIns="0" rIns="0" bIns="0" rtlCol="0"/>
          <a:lstStyle/>
          <a:p>
            <a:endParaRPr/>
          </a:p>
        </p:txBody>
      </p:sp>
      <p:sp>
        <p:nvSpPr>
          <p:cNvPr id="275" name="object 275"/>
          <p:cNvSpPr/>
          <p:nvPr/>
        </p:nvSpPr>
        <p:spPr>
          <a:xfrm>
            <a:off x="1488804" y="3430032"/>
            <a:ext cx="2019300" cy="427941"/>
          </a:xfrm>
          <a:custGeom>
            <a:avLst/>
            <a:gdLst/>
            <a:ahLst/>
            <a:cxnLst/>
            <a:rect l="l" t="t" r="r" b="b"/>
            <a:pathLst>
              <a:path w="1562100" h="247650">
                <a:moveTo>
                  <a:pt x="1438503"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1438503" y="247192"/>
                </a:lnTo>
                <a:lnTo>
                  <a:pt x="1486613" y="237480"/>
                </a:lnTo>
                <a:lnTo>
                  <a:pt x="1525900" y="210993"/>
                </a:lnTo>
                <a:lnTo>
                  <a:pt x="1552387" y="171706"/>
                </a:lnTo>
                <a:lnTo>
                  <a:pt x="1562100" y="123596"/>
                </a:lnTo>
                <a:lnTo>
                  <a:pt x="1552387" y="75486"/>
                </a:lnTo>
                <a:lnTo>
                  <a:pt x="1525900" y="36199"/>
                </a:lnTo>
                <a:lnTo>
                  <a:pt x="1486613" y="9712"/>
                </a:lnTo>
                <a:lnTo>
                  <a:pt x="1438503" y="0"/>
                </a:lnTo>
                <a:close/>
              </a:path>
            </a:pathLst>
          </a:custGeom>
          <a:solidFill>
            <a:srgbClr val="0F3B55"/>
          </a:solidFill>
        </p:spPr>
        <p:txBody>
          <a:bodyPr wrap="square" lIns="0" tIns="0" rIns="0" bIns="0" rtlCol="0"/>
          <a:lstStyle/>
          <a:p>
            <a:endParaRPr dirty="0"/>
          </a:p>
        </p:txBody>
      </p:sp>
      <p:sp>
        <p:nvSpPr>
          <p:cNvPr id="289" name="object 289"/>
          <p:cNvSpPr/>
          <p:nvPr/>
        </p:nvSpPr>
        <p:spPr>
          <a:xfrm>
            <a:off x="65021" y="1762483"/>
            <a:ext cx="73151" cy="73151"/>
          </a:xfrm>
          <a:prstGeom prst="rect">
            <a:avLst/>
          </a:prstGeom>
          <a:blipFill>
            <a:blip r:embed="rId2" cstate="print"/>
            <a:stretch>
              <a:fillRect/>
            </a:stretch>
          </a:blipFill>
        </p:spPr>
        <p:txBody>
          <a:bodyPr wrap="square" lIns="0" tIns="0" rIns="0" bIns="0" rtlCol="0"/>
          <a:lstStyle/>
          <a:p>
            <a:endParaRPr/>
          </a:p>
        </p:txBody>
      </p:sp>
      <p:sp>
        <p:nvSpPr>
          <p:cNvPr id="290" name="object 290"/>
          <p:cNvSpPr/>
          <p:nvPr/>
        </p:nvSpPr>
        <p:spPr>
          <a:xfrm>
            <a:off x="65020" y="2349796"/>
            <a:ext cx="73151" cy="73151"/>
          </a:xfrm>
          <a:prstGeom prst="rect">
            <a:avLst/>
          </a:prstGeom>
          <a:blipFill>
            <a:blip r:embed="rId3" cstate="print"/>
            <a:stretch>
              <a:fillRect/>
            </a:stretch>
          </a:blipFill>
        </p:spPr>
        <p:txBody>
          <a:bodyPr wrap="square" lIns="0" tIns="0" rIns="0" bIns="0" rtlCol="0"/>
          <a:lstStyle/>
          <a:p>
            <a:endParaRPr/>
          </a:p>
        </p:txBody>
      </p:sp>
      <p:sp>
        <p:nvSpPr>
          <p:cNvPr id="293" name="object 5">
            <a:extLst>
              <a:ext uri="{FF2B5EF4-FFF2-40B4-BE49-F238E27FC236}">
                <a16:creationId xmlns:a16="http://schemas.microsoft.com/office/drawing/2014/main" id="{E1E382D8-730F-46DE-9D0F-CEE6CCCC1C18}"/>
              </a:ext>
            </a:extLst>
          </p:cNvPr>
          <p:cNvSpPr/>
          <p:nvPr/>
        </p:nvSpPr>
        <p:spPr>
          <a:xfrm>
            <a:off x="-5316" y="7148475"/>
            <a:ext cx="10058399" cy="701731"/>
          </a:xfrm>
          <a:prstGeom prst="rect">
            <a:avLst/>
          </a:prstGeom>
          <a:blipFill>
            <a:blip r:embed="rId4" cstate="print"/>
            <a:stretch>
              <a:fillRect/>
            </a:stretch>
          </a:blipFill>
        </p:spPr>
        <p:txBody>
          <a:bodyPr wrap="square" lIns="0" tIns="0" rIns="0" bIns="0" rtlCol="0"/>
          <a:lstStyle/>
          <a:p>
            <a:endParaRPr/>
          </a:p>
        </p:txBody>
      </p:sp>
      <p:pic>
        <p:nvPicPr>
          <p:cNvPr id="294" name="Picture 293">
            <a:extLst>
              <a:ext uri="{FF2B5EF4-FFF2-40B4-BE49-F238E27FC236}">
                <a16:creationId xmlns:a16="http://schemas.microsoft.com/office/drawing/2014/main" id="{1CBF7576-3586-4E11-B73F-E8D31B0B9E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295" name="Picture 294">
            <a:extLst>
              <a:ext uri="{FF2B5EF4-FFF2-40B4-BE49-F238E27FC236}">
                <a16:creationId xmlns:a16="http://schemas.microsoft.com/office/drawing/2014/main" id="{58DD5B58-1A8E-4B44-8CAC-F17D461177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
        <p:nvSpPr>
          <p:cNvPr id="298" name="object 4">
            <a:extLst>
              <a:ext uri="{FF2B5EF4-FFF2-40B4-BE49-F238E27FC236}">
                <a16:creationId xmlns:a16="http://schemas.microsoft.com/office/drawing/2014/main" id="{3747A921-576F-4926-B758-ACDB44D8CEEA}"/>
              </a:ext>
            </a:extLst>
          </p:cNvPr>
          <p:cNvSpPr/>
          <p:nvPr/>
        </p:nvSpPr>
        <p:spPr>
          <a:xfrm>
            <a:off x="-17065" y="3694061"/>
            <a:ext cx="5046265" cy="3242800"/>
          </a:xfrm>
          <a:prstGeom prst="rect">
            <a:avLst/>
          </a:prstGeom>
          <a:blipFill>
            <a:blip r:embed="rId7" cstate="print"/>
            <a:stretch>
              <a:fillRect/>
            </a:stretch>
          </a:blipFill>
        </p:spPr>
        <p:txBody>
          <a:bodyPr wrap="square" lIns="0" tIns="0" rIns="0" bIns="0" rtlCol="0"/>
          <a:lstStyle/>
          <a:p>
            <a:endParaRPr/>
          </a:p>
        </p:txBody>
      </p:sp>
      <p:pic>
        <p:nvPicPr>
          <p:cNvPr id="303" name="Picture 302">
            <a:extLst>
              <a:ext uri="{FF2B5EF4-FFF2-40B4-BE49-F238E27FC236}">
                <a16:creationId xmlns:a16="http://schemas.microsoft.com/office/drawing/2014/main" id="{98F29AE3-1E6C-462F-B683-1E931E2310C6}"/>
              </a:ext>
            </a:extLst>
          </p:cNvPr>
          <p:cNvPicPr>
            <a:picLocks noChangeAspect="1"/>
          </p:cNvPicPr>
          <p:nvPr/>
        </p:nvPicPr>
        <p:blipFill>
          <a:blip r:embed="rId8"/>
          <a:stretch>
            <a:fillRect/>
          </a:stretch>
        </p:blipFill>
        <p:spPr>
          <a:xfrm>
            <a:off x="554262" y="4047737"/>
            <a:ext cx="3847082" cy="2523360"/>
          </a:xfrm>
          <a:prstGeom prst="rect">
            <a:avLst/>
          </a:prstGeom>
        </p:spPr>
      </p:pic>
      <p:sp>
        <p:nvSpPr>
          <p:cNvPr id="304" name="Rectangle 303">
            <a:extLst>
              <a:ext uri="{FF2B5EF4-FFF2-40B4-BE49-F238E27FC236}">
                <a16:creationId xmlns:a16="http://schemas.microsoft.com/office/drawing/2014/main" id="{9E84A872-B8F7-40A9-AF37-ECD68243C880}"/>
              </a:ext>
            </a:extLst>
          </p:cNvPr>
          <p:cNvSpPr/>
          <p:nvPr/>
        </p:nvSpPr>
        <p:spPr>
          <a:xfrm>
            <a:off x="1459868" y="3465924"/>
            <a:ext cx="2151349" cy="323165"/>
          </a:xfrm>
          <a:prstGeom prst="rect">
            <a:avLst/>
          </a:prstGeom>
          <a:noFill/>
        </p:spPr>
        <p:txBody>
          <a:bodyPr wrap="square" lIns="91440" tIns="45720" rIns="91440" bIns="45720">
            <a:spAutoFit/>
          </a:bodyPr>
          <a:lstStyle/>
          <a:p>
            <a:pPr algn="ctr"/>
            <a:r>
              <a:rPr lang="en-US" sz="1500" b="1" dirty="0">
                <a:ln w="0"/>
                <a:solidFill>
                  <a:schemeClr val="bg1"/>
                </a:solidFill>
                <a:effectLst>
                  <a:outerShdw blurRad="38100" dist="25400" dir="5400000" algn="ctr" rotWithShape="0">
                    <a:srgbClr val="6E747A">
                      <a:alpha val="43000"/>
                    </a:srgbClr>
                  </a:outerShdw>
                </a:effectLst>
              </a:rPr>
              <a:t>Home Page Above Fold</a:t>
            </a:r>
          </a:p>
        </p:txBody>
      </p:sp>
      <p:pic>
        <p:nvPicPr>
          <p:cNvPr id="306" name="Picture 305">
            <a:extLst>
              <a:ext uri="{FF2B5EF4-FFF2-40B4-BE49-F238E27FC236}">
                <a16:creationId xmlns:a16="http://schemas.microsoft.com/office/drawing/2014/main" id="{C119019B-E510-483A-A235-C4A1AC16A504}"/>
              </a:ext>
            </a:extLst>
          </p:cNvPr>
          <p:cNvPicPr>
            <a:picLocks noChangeAspect="1"/>
          </p:cNvPicPr>
          <p:nvPr/>
        </p:nvPicPr>
        <p:blipFill>
          <a:blip r:embed="rId9"/>
          <a:stretch>
            <a:fillRect/>
          </a:stretch>
        </p:blipFill>
        <p:spPr>
          <a:xfrm>
            <a:off x="4447556" y="2198657"/>
            <a:ext cx="4803936" cy="403129"/>
          </a:xfrm>
          <a:prstGeom prst="rect">
            <a:avLst/>
          </a:prstGeom>
        </p:spPr>
      </p:pic>
      <p:sp>
        <p:nvSpPr>
          <p:cNvPr id="311" name="object 275">
            <a:extLst>
              <a:ext uri="{FF2B5EF4-FFF2-40B4-BE49-F238E27FC236}">
                <a16:creationId xmlns:a16="http://schemas.microsoft.com/office/drawing/2014/main" id="{2666524F-47DB-42BC-B60E-A8B3573C0409}"/>
              </a:ext>
            </a:extLst>
          </p:cNvPr>
          <p:cNvSpPr/>
          <p:nvPr/>
        </p:nvSpPr>
        <p:spPr>
          <a:xfrm>
            <a:off x="6567949" y="3441382"/>
            <a:ext cx="2019300" cy="427941"/>
          </a:xfrm>
          <a:custGeom>
            <a:avLst/>
            <a:gdLst/>
            <a:ahLst/>
            <a:cxnLst/>
            <a:rect l="l" t="t" r="r" b="b"/>
            <a:pathLst>
              <a:path w="1562100" h="247650">
                <a:moveTo>
                  <a:pt x="1438503" y="0"/>
                </a:moveTo>
                <a:lnTo>
                  <a:pt x="123596" y="0"/>
                </a:lnTo>
                <a:lnTo>
                  <a:pt x="75486" y="9712"/>
                </a:lnTo>
                <a:lnTo>
                  <a:pt x="36199" y="36199"/>
                </a:lnTo>
                <a:lnTo>
                  <a:pt x="9712" y="75486"/>
                </a:lnTo>
                <a:lnTo>
                  <a:pt x="0" y="123596"/>
                </a:lnTo>
                <a:lnTo>
                  <a:pt x="9712" y="171706"/>
                </a:lnTo>
                <a:lnTo>
                  <a:pt x="36199" y="210993"/>
                </a:lnTo>
                <a:lnTo>
                  <a:pt x="75486" y="237480"/>
                </a:lnTo>
                <a:lnTo>
                  <a:pt x="123596" y="247192"/>
                </a:lnTo>
                <a:lnTo>
                  <a:pt x="1438503" y="247192"/>
                </a:lnTo>
                <a:lnTo>
                  <a:pt x="1486613" y="237480"/>
                </a:lnTo>
                <a:lnTo>
                  <a:pt x="1525900" y="210993"/>
                </a:lnTo>
                <a:lnTo>
                  <a:pt x="1552387" y="171706"/>
                </a:lnTo>
                <a:lnTo>
                  <a:pt x="1562100" y="123596"/>
                </a:lnTo>
                <a:lnTo>
                  <a:pt x="1552387" y="75486"/>
                </a:lnTo>
                <a:lnTo>
                  <a:pt x="1525900" y="36199"/>
                </a:lnTo>
                <a:lnTo>
                  <a:pt x="1486613" y="9712"/>
                </a:lnTo>
                <a:lnTo>
                  <a:pt x="1438503" y="0"/>
                </a:lnTo>
                <a:close/>
              </a:path>
            </a:pathLst>
          </a:custGeom>
          <a:solidFill>
            <a:srgbClr val="0F3B55"/>
          </a:solidFill>
        </p:spPr>
        <p:txBody>
          <a:bodyPr wrap="square" lIns="0" tIns="0" rIns="0" bIns="0" rtlCol="0"/>
          <a:lstStyle/>
          <a:p>
            <a:endParaRPr dirty="0"/>
          </a:p>
        </p:txBody>
      </p:sp>
      <p:sp>
        <p:nvSpPr>
          <p:cNvPr id="312" name="Rectangle 311">
            <a:extLst>
              <a:ext uri="{FF2B5EF4-FFF2-40B4-BE49-F238E27FC236}">
                <a16:creationId xmlns:a16="http://schemas.microsoft.com/office/drawing/2014/main" id="{D08BFE92-75D0-46B2-A827-DF41642BB924}"/>
              </a:ext>
            </a:extLst>
          </p:cNvPr>
          <p:cNvSpPr/>
          <p:nvPr/>
        </p:nvSpPr>
        <p:spPr>
          <a:xfrm>
            <a:off x="6506133" y="3481770"/>
            <a:ext cx="2151349" cy="323165"/>
          </a:xfrm>
          <a:prstGeom prst="rect">
            <a:avLst/>
          </a:prstGeom>
          <a:noFill/>
        </p:spPr>
        <p:txBody>
          <a:bodyPr wrap="square" lIns="91440" tIns="45720" rIns="91440" bIns="45720">
            <a:spAutoFit/>
          </a:bodyPr>
          <a:lstStyle/>
          <a:p>
            <a:pPr algn="ctr"/>
            <a:r>
              <a:rPr lang="en-US" sz="1500" b="1" dirty="0">
                <a:ln w="0"/>
                <a:solidFill>
                  <a:schemeClr val="bg1"/>
                </a:solidFill>
                <a:effectLst>
                  <a:outerShdw blurRad="38100" dist="25400" dir="5400000" algn="ctr" rotWithShape="0">
                    <a:srgbClr val="6E747A">
                      <a:alpha val="43000"/>
                    </a:srgbClr>
                  </a:outerShdw>
                </a:effectLst>
              </a:rPr>
              <a:t>VDP And SRP Pages</a:t>
            </a:r>
          </a:p>
        </p:txBody>
      </p:sp>
      <p:pic>
        <p:nvPicPr>
          <p:cNvPr id="314" name="Picture 313">
            <a:extLst>
              <a:ext uri="{FF2B5EF4-FFF2-40B4-BE49-F238E27FC236}">
                <a16:creationId xmlns:a16="http://schemas.microsoft.com/office/drawing/2014/main" id="{CFED3BA5-8795-4031-A6D8-0392C3A3BD2D}"/>
              </a:ext>
            </a:extLst>
          </p:cNvPr>
          <p:cNvPicPr>
            <a:picLocks noChangeAspect="1"/>
          </p:cNvPicPr>
          <p:nvPr/>
        </p:nvPicPr>
        <p:blipFill>
          <a:blip r:embed="rId10"/>
          <a:stretch>
            <a:fillRect/>
          </a:stretch>
        </p:blipFill>
        <p:spPr>
          <a:xfrm>
            <a:off x="4559583" y="2674482"/>
            <a:ext cx="4579882" cy="555286"/>
          </a:xfrm>
          <a:prstGeom prst="rect">
            <a:avLst/>
          </a:prstGeom>
        </p:spPr>
      </p:pic>
      <p:sp>
        <p:nvSpPr>
          <p:cNvPr id="316" name="object 290">
            <a:extLst>
              <a:ext uri="{FF2B5EF4-FFF2-40B4-BE49-F238E27FC236}">
                <a16:creationId xmlns:a16="http://schemas.microsoft.com/office/drawing/2014/main" id="{FC7BAE0C-0FDF-48C6-965B-5BA0C78C1B0F}"/>
              </a:ext>
            </a:extLst>
          </p:cNvPr>
          <p:cNvSpPr/>
          <p:nvPr/>
        </p:nvSpPr>
        <p:spPr>
          <a:xfrm>
            <a:off x="57111" y="2746544"/>
            <a:ext cx="73151" cy="73151"/>
          </a:xfrm>
          <a:prstGeom prst="rect">
            <a:avLst/>
          </a:prstGeom>
          <a:blipFill>
            <a:blip r:embed="rId3" cstate="print"/>
            <a:stretch>
              <a:fillRect/>
            </a:stretch>
          </a:blipFill>
        </p:spPr>
        <p:txBody>
          <a:bodyPr wrap="square" lIns="0" tIns="0" rIns="0" bIns="0" rtlCol="0"/>
          <a:lstStyle/>
          <a:p>
            <a:endParaRPr/>
          </a:p>
        </p:txBody>
      </p:sp>
      <p:sp>
        <p:nvSpPr>
          <p:cNvPr id="317" name="object 290">
            <a:extLst>
              <a:ext uri="{FF2B5EF4-FFF2-40B4-BE49-F238E27FC236}">
                <a16:creationId xmlns:a16="http://schemas.microsoft.com/office/drawing/2014/main" id="{E1F3810A-91CA-45B9-8B1F-7055083DCD42}"/>
              </a:ext>
            </a:extLst>
          </p:cNvPr>
          <p:cNvSpPr/>
          <p:nvPr/>
        </p:nvSpPr>
        <p:spPr>
          <a:xfrm>
            <a:off x="59915" y="3169251"/>
            <a:ext cx="73151" cy="73151"/>
          </a:xfrm>
          <a:prstGeom prst="rect">
            <a:avLst/>
          </a:prstGeom>
          <a:blipFill>
            <a:blip r:embed="rId3" cstate="print"/>
            <a:stretch>
              <a:fillRect/>
            </a:stretch>
          </a:blipFill>
        </p:spPr>
        <p:txBody>
          <a:bodyPr wrap="square" lIns="0" tIns="0" rIns="0" bIns="0" rtlCol="0"/>
          <a:lstStyle/>
          <a:p>
            <a:endParaRPr/>
          </a:p>
        </p:txBody>
      </p:sp>
      <p:sp>
        <p:nvSpPr>
          <p:cNvPr id="319" name="object 4">
            <a:extLst>
              <a:ext uri="{FF2B5EF4-FFF2-40B4-BE49-F238E27FC236}">
                <a16:creationId xmlns:a16="http://schemas.microsoft.com/office/drawing/2014/main" id="{244DE526-F7FC-4B9D-BB1D-50FB41C42A16}"/>
              </a:ext>
            </a:extLst>
          </p:cNvPr>
          <p:cNvSpPr/>
          <p:nvPr/>
        </p:nvSpPr>
        <p:spPr>
          <a:xfrm>
            <a:off x="5127040" y="3694061"/>
            <a:ext cx="5046265" cy="3242800"/>
          </a:xfrm>
          <a:prstGeom prst="rect">
            <a:avLst/>
          </a:prstGeom>
          <a:blipFill>
            <a:blip r:embed="rId7" cstate="print"/>
            <a:stretch>
              <a:fillRect/>
            </a:stretch>
          </a:blipFill>
        </p:spPr>
        <p:txBody>
          <a:bodyPr wrap="square" lIns="0" tIns="0" rIns="0" bIns="0" rtlCol="0"/>
          <a:lstStyle/>
          <a:p>
            <a:endParaRPr/>
          </a:p>
        </p:txBody>
      </p:sp>
      <p:pic>
        <p:nvPicPr>
          <p:cNvPr id="301" name="Picture 300">
            <a:extLst>
              <a:ext uri="{FF2B5EF4-FFF2-40B4-BE49-F238E27FC236}">
                <a16:creationId xmlns:a16="http://schemas.microsoft.com/office/drawing/2014/main" id="{2286FF14-FA21-419D-B1B6-6233C9482A40}"/>
              </a:ext>
            </a:extLst>
          </p:cNvPr>
          <p:cNvPicPr>
            <a:picLocks noChangeAspect="1"/>
          </p:cNvPicPr>
          <p:nvPr/>
        </p:nvPicPr>
        <p:blipFill>
          <a:blip r:embed="rId11"/>
          <a:stretch>
            <a:fillRect/>
          </a:stretch>
        </p:blipFill>
        <p:spPr>
          <a:xfrm>
            <a:off x="5760859" y="4017986"/>
            <a:ext cx="3743279" cy="2414792"/>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object 5">
            <a:extLst>
              <a:ext uri="{FF2B5EF4-FFF2-40B4-BE49-F238E27FC236}">
                <a16:creationId xmlns:a16="http://schemas.microsoft.com/office/drawing/2014/main" id="{8172DD2F-8C35-4E4E-A6CF-752C75CDC492}"/>
              </a:ext>
            </a:extLst>
          </p:cNvPr>
          <p:cNvSpPr/>
          <p:nvPr/>
        </p:nvSpPr>
        <p:spPr>
          <a:xfrm>
            <a:off x="-5317" y="4567931"/>
            <a:ext cx="10058399" cy="1244005"/>
          </a:xfrm>
          <a:prstGeom prst="rect">
            <a:avLst/>
          </a:prstGeom>
          <a:blipFill>
            <a:blip r:embed="rId2" cstate="print"/>
            <a:stretch>
              <a:fillRect/>
            </a:stretch>
          </a:blipFill>
        </p:spPr>
        <p:txBody>
          <a:bodyPr wrap="square" lIns="0" tIns="0" rIns="0" bIns="0" rtlCol="0"/>
          <a:lstStyle/>
          <a:p>
            <a:endParaRPr/>
          </a:p>
        </p:txBody>
      </p:sp>
      <p:sp>
        <p:nvSpPr>
          <p:cNvPr id="64" name="object 4">
            <a:extLst>
              <a:ext uri="{FF2B5EF4-FFF2-40B4-BE49-F238E27FC236}">
                <a16:creationId xmlns:a16="http://schemas.microsoft.com/office/drawing/2014/main" id="{0B16F503-674F-4F70-A149-6A24360D9A79}"/>
              </a:ext>
            </a:extLst>
          </p:cNvPr>
          <p:cNvSpPr/>
          <p:nvPr/>
        </p:nvSpPr>
        <p:spPr>
          <a:xfrm>
            <a:off x="3505958" y="2474948"/>
            <a:ext cx="6547945" cy="4515361"/>
          </a:xfrm>
          <a:prstGeom prst="rect">
            <a:avLst/>
          </a:prstGeom>
          <a:blipFill>
            <a:blip r:embed="rId3" cstate="print"/>
            <a:stretch>
              <a:fillRect/>
            </a:stretch>
          </a:blipFill>
        </p:spPr>
        <p:txBody>
          <a:bodyPr wrap="square" lIns="0" tIns="0" rIns="0" bIns="0" rtlCol="0"/>
          <a:lstStyle/>
          <a:p>
            <a:endParaRPr/>
          </a:p>
        </p:txBody>
      </p:sp>
      <p:sp>
        <p:nvSpPr>
          <p:cNvPr id="24" name="object 24"/>
          <p:cNvSpPr txBox="1"/>
          <p:nvPr/>
        </p:nvSpPr>
        <p:spPr>
          <a:xfrm>
            <a:off x="5483254" y="4302920"/>
            <a:ext cx="113030" cy="100330"/>
          </a:xfrm>
          <a:prstGeom prst="rect">
            <a:avLst/>
          </a:prstGeom>
        </p:spPr>
        <p:txBody>
          <a:bodyPr vert="horz" wrap="square" lIns="0" tIns="11430" rIns="0" bIns="0" rtlCol="0">
            <a:spAutoFit/>
          </a:bodyPr>
          <a:lstStyle/>
          <a:p>
            <a:pPr marL="12700">
              <a:lnSpc>
                <a:spcPct val="100000"/>
              </a:lnSpc>
              <a:spcBef>
                <a:spcPts val="90"/>
              </a:spcBef>
            </a:pPr>
            <a:r>
              <a:rPr sz="500" b="1" spc="-60" dirty="0">
                <a:solidFill>
                  <a:srgbClr val="FFFFFF"/>
                </a:solidFill>
                <a:latin typeface="Arial"/>
                <a:cs typeface="Arial"/>
              </a:rPr>
              <a:t>MO</a:t>
            </a:r>
            <a:endParaRPr sz="500">
              <a:latin typeface="Arial"/>
              <a:cs typeface="Arial"/>
            </a:endParaRPr>
          </a:p>
        </p:txBody>
      </p:sp>
      <p:sp>
        <p:nvSpPr>
          <p:cNvPr id="33" name="object 33"/>
          <p:cNvSpPr/>
          <p:nvPr/>
        </p:nvSpPr>
        <p:spPr>
          <a:xfrm>
            <a:off x="7664704"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34" name="object 34"/>
          <p:cNvSpPr/>
          <p:nvPr/>
        </p:nvSpPr>
        <p:spPr>
          <a:xfrm>
            <a:off x="7962744"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37" name="object 37"/>
          <p:cNvSpPr/>
          <p:nvPr/>
        </p:nvSpPr>
        <p:spPr>
          <a:xfrm>
            <a:off x="6262738" y="3107232"/>
            <a:ext cx="1326515" cy="95885"/>
          </a:xfrm>
          <a:custGeom>
            <a:avLst/>
            <a:gdLst/>
            <a:ahLst/>
            <a:cxnLst/>
            <a:rect l="l" t="t" r="r" b="b"/>
            <a:pathLst>
              <a:path w="1326515" h="95885">
                <a:moveTo>
                  <a:pt x="0" y="95808"/>
                </a:moveTo>
                <a:lnTo>
                  <a:pt x="1326172" y="95808"/>
                </a:lnTo>
                <a:lnTo>
                  <a:pt x="1326172" y="0"/>
                </a:lnTo>
                <a:lnTo>
                  <a:pt x="0" y="0"/>
                </a:lnTo>
                <a:lnTo>
                  <a:pt x="0" y="95808"/>
                </a:lnTo>
                <a:close/>
              </a:path>
            </a:pathLst>
          </a:custGeom>
          <a:solidFill>
            <a:srgbClr val="FFFFFF"/>
          </a:solidFill>
        </p:spPr>
        <p:txBody>
          <a:bodyPr wrap="square" lIns="0" tIns="0" rIns="0" bIns="0" rtlCol="0"/>
          <a:lstStyle/>
          <a:p>
            <a:endParaRPr/>
          </a:p>
        </p:txBody>
      </p:sp>
      <p:sp>
        <p:nvSpPr>
          <p:cNvPr id="47" name="object 47"/>
          <p:cNvSpPr/>
          <p:nvPr/>
        </p:nvSpPr>
        <p:spPr>
          <a:xfrm>
            <a:off x="6677600" y="3319272"/>
            <a:ext cx="17145" cy="77470"/>
          </a:xfrm>
          <a:custGeom>
            <a:avLst/>
            <a:gdLst/>
            <a:ahLst/>
            <a:cxnLst/>
            <a:rect l="l" t="t" r="r" b="b"/>
            <a:pathLst>
              <a:path w="17145" h="77470">
                <a:moveTo>
                  <a:pt x="16952" y="76882"/>
                </a:moveTo>
                <a:lnTo>
                  <a:pt x="0" y="76882"/>
                </a:lnTo>
                <a:lnTo>
                  <a:pt x="0" y="0"/>
                </a:lnTo>
                <a:lnTo>
                  <a:pt x="16952" y="0"/>
                </a:lnTo>
                <a:lnTo>
                  <a:pt x="16952" y="76882"/>
                </a:lnTo>
                <a:close/>
              </a:path>
            </a:pathLst>
          </a:custGeom>
          <a:solidFill>
            <a:srgbClr val="FFFFFF"/>
          </a:solidFill>
        </p:spPr>
        <p:txBody>
          <a:bodyPr wrap="square" lIns="0" tIns="0" rIns="0" bIns="0" rtlCol="0"/>
          <a:lstStyle/>
          <a:p>
            <a:endParaRPr/>
          </a:p>
        </p:txBody>
      </p:sp>
      <p:sp>
        <p:nvSpPr>
          <p:cNvPr id="48" name="object 48"/>
          <p:cNvSpPr/>
          <p:nvPr/>
        </p:nvSpPr>
        <p:spPr>
          <a:xfrm>
            <a:off x="6732561" y="3304517"/>
            <a:ext cx="63500" cy="15240"/>
          </a:xfrm>
          <a:custGeom>
            <a:avLst/>
            <a:gdLst/>
            <a:ahLst/>
            <a:cxnLst/>
            <a:rect l="l" t="t" r="r" b="b"/>
            <a:pathLst>
              <a:path w="63500" h="15239">
                <a:moveTo>
                  <a:pt x="0" y="0"/>
                </a:moveTo>
                <a:lnTo>
                  <a:pt x="63101" y="0"/>
                </a:lnTo>
                <a:lnTo>
                  <a:pt x="63101" y="14944"/>
                </a:lnTo>
                <a:lnTo>
                  <a:pt x="0" y="14944"/>
                </a:lnTo>
                <a:lnTo>
                  <a:pt x="0" y="0"/>
                </a:lnTo>
                <a:close/>
              </a:path>
            </a:pathLst>
          </a:custGeom>
          <a:solidFill>
            <a:srgbClr val="FFFFFF"/>
          </a:solidFill>
        </p:spPr>
        <p:txBody>
          <a:bodyPr wrap="square" lIns="0" tIns="0" rIns="0" bIns="0" rtlCol="0"/>
          <a:lstStyle/>
          <a:p>
            <a:endParaRPr/>
          </a:p>
        </p:txBody>
      </p:sp>
      <p:sp>
        <p:nvSpPr>
          <p:cNvPr id="49" name="object 49"/>
          <p:cNvSpPr/>
          <p:nvPr/>
        </p:nvSpPr>
        <p:spPr>
          <a:xfrm>
            <a:off x="6732561" y="3319462"/>
            <a:ext cx="17145" cy="22860"/>
          </a:xfrm>
          <a:custGeom>
            <a:avLst/>
            <a:gdLst/>
            <a:ahLst/>
            <a:cxnLst/>
            <a:rect l="l" t="t" r="r" b="b"/>
            <a:pathLst>
              <a:path w="17145" h="22860">
                <a:moveTo>
                  <a:pt x="0" y="0"/>
                </a:moveTo>
                <a:lnTo>
                  <a:pt x="16954" y="0"/>
                </a:lnTo>
                <a:lnTo>
                  <a:pt x="16954" y="22416"/>
                </a:lnTo>
                <a:lnTo>
                  <a:pt x="0" y="22416"/>
                </a:lnTo>
                <a:lnTo>
                  <a:pt x="0" y="0"/>
                </a:lnTo>
                <a:close/>
              </a:path>
            </a:pathLst>
          </a:custGeom>
          <a:solidFill>
            <a:srgbClr val="FFFFFF"/>
          </a:solidFill>
        </p:spPr>
        <p:txBody>
          <a:bodyPr wrap="square" lIns="0" tIns="0" rIns="0" bIns="0" rtlCol="0"/>
          <a:lstStyle/>
          <a:p>
            <a:endParaRPr/>
          </a:p>
        </p:txBody>
      </p:sp>
      <p:sp>
        <p:nvSpPr>
          <p:cNvPr id="50" name="object 50"/>
          <p:cNvSpPr/>
          <p:nvPr/>
        </p:nvSpPr>
        <p:spPr>
          <a:xfrm>
            <a:off x="6732561" y="3341878"/>
            <a:ext cx="60960" cy="15240"/>
          </a:xfrm>
          <a:custGeom>
            <a:avLst/>
            <a:gdLst/>
            <a:ahLst/>
            <a:cxnLst/>
            <a:rect l="l" t="t" r="r" b="b"/>
            <a:pathLst>
              <a:path w="60959" h="15239">
                <a:moveTo>
                  <a:pt x="0" y="0"/>
                </a:moveTo>
                <a:lnTo>
                  <a:pt x="60682" y="0"/>
                </a:lnTo>
                <a:lnTo>
                  <a:pt x="60682" y="14944"/>
                </a:lnTo>
                <a:lnTo>
                  <a:pt x="0" y="14944"/>
                </a:lnTo>
                <a:lnTo>
                  <a:pt x="0" y="0"/>
                </a:lnTo>
                <a:close/>
              </a:path>
            </a:pathLst>
          </a:custGeom>
          <a:solidFill>
            <a:srgbClr val="FFFFFF"/>
          </a:solidFill>
        </p:spPr>
        <p:txBody>
          <a:bodyPr wrap="square" lIns="0" tIns="0" rIns="0" bIns="0" rtlCol="0"/>
          <a:lstStyle/>
          <a:p>
            <a:endParaRPr/>
          </a:p>
        </p:txBody>
      </p:sp>
      <p:sp>
        <p:nvSpPr>
          <p:cNvPr id="51" name="object 51"/>
          <p:cNvSpPr/>
          <p:nvPr/>
        </p:nvSpPr>
        <p:spPr>
          <a:xfrm>
            <a:off x="6732561" y="3356823"/>
            <a:ext cx="17145" cy="25400"/>
          </a:xfrm>
          <a:custGeom>
            <a:avLst/>
            <a:gdLst/>
            <a:ahLst/>
            <a:cxnLst/>
            <a:rect l="l" t="t" r="r" b="b"/>
            <a:pathLst>
              <a:path w="17145" h="25400">
                <a:moveTo>
                  <a:pt x="0" y="0"/>
                </a:moveTo>
                <a:lnTo>
                  <a:pt x="16954" y="0"/>
                </a:lnTo>
                <a:lnTo>
                  <a:pt x="16954" y="24907"/>
                </a:lnTo>
                <a:lnTo>
                  <a:pt x="0" y="24907"/>
                </a:lnTo>
                <a:lnTo>
                  <a:pt x="0" y="0"/>
                </a:lnTo>
                <a:close/>
              </a:path>
            </a:pathLst>
          </a:custGeom>
          <a:solidFill>
            <a:srgbClr val="FFFFFF"/>
          </a:solidFill>
        </p:spPr>
        <p:txBody>
          <a:bodyPr wrap="square" lIns="0" tIns="0" rIns="0" bIns="0" rtlCol="0"/>
          <a:lstStyle/>
          <a:p>
            <a:endParaRPr/>
          </a:p>
        </p:txBody>
      </p:sp>
      <p:sp>
        <p:nvSpPr>
          <p:cNvPr id="52" name="object 52"/>
          <p:cNvSpPr/>
          <p:nvPr/>
        </p:nvSpPr>
        <p:spPr>
          <a:xfrm>
            <a:off x="6732561" y="3381731"/>
            <a:ext cx="66040" cy="15240"/>
          </a:xfrm>
          <a:custGeom>
            <a:avLst/>
            <a:gdLst/>
            <a:ahLst/>
            <a:cxnLst/>
            <a:rect l="l" t="t" r="r" b="b"/>
            <a:pathLst>
              <a:path w="66040" h="15239">
                <a:moveTo>
                  <a:pt x="0" y="0"/>
                </a:moveTo>
                <a:lnTo>
                  <a:pt x="65525" y="0"/>
                </a:lnTo>
                <a:lnTo>
                  <a:pt x="65525" y="14944"/>
                </a:lnTo>
                <a:lnTo>
                  <a:pt x="0" y="14944"/>
                </a:lnTo>
                <a:lnTo>
                  <a:pt x="0" y="0"/>
                </a:lnTo>
                <a:close/>
              </a:path>
            </a:pathLst>
          </a:custGeom>
          <a:solidFill>
            <a:srgbClr val="FFFFFF"/>
          </a:solidFill>
        </p:spPr>
        <p:txBody>
          <a:bodyPr wrap="square" lIns="0" tIns="0" rIns="0" bIns="0" rtlCol="0"/>
          <a:lstStyle/>
          <a:p>
            <a:endParaRPr/>
          </a:p>
        </p:txBody>
      </p:sp>
      <p:sp>
        <p:nvSpPr>
          <p:cNvPr id="53" name="object 53"/>
          <p:cNvSpPr/>
          <p:nvPr/>
        </p:nvSpPr>
        <p:spPr>
          <a:xfrm>
            <a:off x="6897658" y="3304517"/>
            <a:ext cx="75565" cy="15240"/>
          </a:xfrm>
          <a:custGeom>
            <a:avLst/>
            <a:gdLst/>
            <a:ahLst/>
            <a:cxnLst/>
            <a:rect l="l" t="t" r="r" b="b"/>
            <a:pathLst>
              <a:path w="75565" h="15239">
                <a:moveTo>
                  <a:pt x="75348" y="14754"/>
                </a:moveTo>
                <a:lnTo>
                  <a:pt x="0" y="14754"/>
                </a:lnTo>
                <a:lnTo>
                  <a:pt x="0" y="0"/>
                </a:lnTo>
                <a:lnTo>
                  <a:pt x="75348" y="0"/>
                </a:lnTo>
                <a:lnTo>
                  <a:pt x="75348" y="14754"/>
                </a:lnTo>
                <a:close/>
              </a:path>
            </a:pathLst>
          </a:custGeom>
          <a:solidFill>
            <a:srgbClr val="FFFFFF"/>
          </a:solidFill>
        </p:spPr>
        <p:txBody>
          <a:bodyPr wrap="square" lIns="0" tIns="0" rIns="0" bIns="0" rtlCol="0"/>
          <a:lstStyle/>
          <a:p>
            <a:endParaRPr/>
          </a:p>
        </p:txBody>
      </p:sp>
      <p:sp>
        <p:nvSpPr>
          <p:cNvPr id="54" name="object 54"/>
          <p:cNvSpPr/>
          <p:nvPr/>
        </p:nvSpPr>
        <p:spPr>
          <a:xfrm>
            <a:off x="6926854" y="3319272"/>
            <a:ext cx="17145" cy="77470"/>
          </a:xfrm>
          <a:custGeom>
            <a:avLst/>
            <a:gdLst/>
            <a:ahLst/>
            <a:cxnLst/>
            <a:rect l="l" t="t" r="r" b="b"/>
            <a:pathLst>
              <a:path w="17145" h="77470">
                <a:moveTo>
                  <a:pt x="16954" y="76882"/>
                </a:moveTo>
                <a:lnTo>
                  <a:pt x="0" y="76882"/>
                </a:lnTo>
                <a:lnTo>
                  <a:pt x="0" y="0"/>
                </a:lnTo>
                <a:lnTo>
                  <a:pt x="16954" y="0"/>
                </a:lnTo>
                <a:lnTo>
                  <a:pt x="16954" y="76882"/>
                </a:lnTo>
                <a:close/>
              </a:path>
            </a:pathLst>
          </a:custGeom>
          <a:solidFill>
            <a:srgbClr val="FFFFFF"/>
          </a:solidFill>
        </p:spPr>
        <p:txBody>
          <a:bodyPr wrap="square" lIns="0" tIns="0" rIns="0" bIns="0" rtlCol="0"/>
          <a:lstStyle/>
          <a:p>
            <a:endParaRPr/>
          </a:p>
        </p:txBody>
      </p:sp>
      <p:sp>
        <p:nvSpPr>
          <p:cNvPr id="55" name="object 55"/>
          <p:cNvSpPr/>
          <p:nvPr/>
        </p:nvSpPr>
        <p:spPr>
          <a:xfrm>
            <a:off x="6981522" y="3304517"/>
            <a:ext cx="20955" cy="19050"/>
          </a:xfrm>
          <a:custGeom>
            <a:avLst/>
            <a:gdLst/>
            <a:ahLst/>
            <a:cxnLst/>
            <a:rect l="l" t="t" r="r" b="b"/>
            <a:pathLst>
              <a:path w="20954" h="19050">
                <a:moveTo>
                  <a:pt x="13108" y="18638"/>
                </a:moveTo>
                <a:lnTo>
                  <a:pt x="7188" y="18638"/>
                </a:lnTo>
                <a:lnTo>
                  <a:pt x="4743" y="17711"/>
                </a:lnTo>
                <a:lnTo>
                  <a:pt x="886" y="14000"/>
                </a:lnTo>
                <a:lnTo>
                  <a:pt x="0" y="11993"/>
                </a:lnTo>
                <a:lnTo>
                  <a:pt x="0" y="6646"/>
                </a:lnTo>
                <a:lnTo>
                  <a:pt x="886" y="4638"/>
                </a:lnTo>
                <a:lnTo>
                  <a:pt x="4743" y="928"/>
                </a:lnTo>
                <a:lnTo>
                  <a:pt x="7188" y="0"/>
                </a:lnTo>
                <a:lnTo>
                  <a:pt x="13108" y="0"/>
                </a:lnTo>
                <a:lnTo>
                  <a:pt x="15598" y="886"/>
                </a:lnTo>
                <a:lnTo>
                  <a:pt x="19634" y="4422"/>
                </a:lnTo>
                <a:lnTo>
                  <a:pt x="20642" y="6646"/>
                </a:lnTo>
                <a:lnTo>
                  <a:pt x="20642" y="11993"/>
                </a:lnTo>
                <a:lnTo>
                  <a:pt x="19634" y="14217"/>
                </a:lnTo>
                <a:lnTo>
                  <a:pt x="15598" y="17753"/>
                </a:lnTo>
                <a:lnTo>
                  <a:pt x="13108" y="18638"/>
                </a:lnTo>
                <a:close/>
              </a:path>
            </a:pathLst>
          </a:custGeom>
          <a:solidFill>
            <a:srgbClr val="FFFFFF"/>
          </a:solidFill>
        </p:spPr>
        <p:txBody>
          <a:bodyPr wrap="square" lIns="0" tIns="0" rIns="0" bIns="0" rtlCol="0"/>
          <a:lstStyle/>
          <a:p>
            <a:endParaRPr/>
          </a:p>
        </p:txBody>
      </p:sp>
      <p:sp>
        <p:nvSpPr>
          <p:cNvPr id="56" name="object 56"/>
          <p:cNvSpPr/>
          <p:nvPr/>
        </p:nvSpPr>
        <p:spPr>
          <a:xfrm>
            <a:off x="7010988" y="3304517"/>
            <a:ext cx="76835" cy="93980"/>
          </a:xfrm>
          <a:custGeom>
            <a:avLst/>
            <a:gdLst/>
            <a:ahLst/>
            <a:cxnLst/>
            <a:rect l="l" t="t" r="r" b="b"/>
            <a:pathLst>
              <a:path w="76834" h="93979">
                <a:moveTo>
                  <a:pt x="43818" y="93966"/>
                </a:moveTo>
                <a:lnTo>
                  <a:pt x="32876" y="93966"/>
                </a:lnTo>
                <a:lnTo>
                  <a:pt x="27806" y="93124"/>
                </a:lnTo>
                <a:lnTo>
                  <a:pt x="0" y="63507"/>
                </a:lnTo>
                <a:lnTo>
                  <a:pt x="0" y="0"/>
                </a:lnTo>
                <a:lnTo>
                  <a:pt x="16954" y="0"/>
                </a:lnTo>
                <a:lnTo>
                  <a:pt x="16954" y="59711"/>
                </a:lnTo>
                <a:lnTo>
                  <a:pt x="17311" y="62060"/>
                </a:lnTo>
                <a:lnTo>
                  <a:pt x="34311" y="78433"/>
                </a:lnTo>
                <a:lnTo>
                  <a:pt x="71009" y="78433"/>
                </a:lnTo>
                <a:lnTo>
                  <a:pt x="69070" y="81152"/>
                </a:lnTo>
                <a:lnTo>
                  <a:pt x="62251" y="87365"/>
                </a:lnTo>
                <a:lnTo>
                  <a:pt x="58214" y="89759"/>
                </a:lnTo>
                <a:lnTo>
                  <a:pt x="48886" y="93124"/>
                </a:lnTo>
                <a:lnTo>
                  <a:pt x="43818" y="93966"/>
                </a:lnTo>
                <a:close/>
              </a:path>
              <a:path w="76834" h="93979">
                <a:moveTo>
                  <a:pt x="71009" y="78433"/>
                </a:moveTo>
                <a:lnTo>
                  <a:pt x="42385" y="78433"/>
                </a:lnTo>
                <a:lnTo>
                  <a:pt x="45769" y="77766"/>
                </a:lnTo>
                <a:lnTo>
                  <a:pt x="51241" y="75091"/>
                </a:lnTo>
                <a:lnTo>
                  <a:pt x="59740" y="59711"/>
                </a:lnTo>
                <a:lnTo>
                  <a:pt x="59740" y="0"/>
                </a:lnTo>
                <a:lnTo>
                  <a:pt x="76694" y="0"/>
                </a:lnTo>
                <a:lnTo>
                  <a:pt x="76694" y="63507"/>
                </a:lnTo>
                <a:lnTo>
                  <a:pt x="75705" y="68490"/>
                </a:lnTo>
                <a:lnTo>
                  <a:pt x="71760" y="77379"/>
                </a:lnTo>
                <a:lnTo>
                  <a:pt x="71009" y="78433"/>
                </a:lnTo>
                <a:close/>
              </a:path>
            </a:pathLst>
          </a:custGeom>
          <a:solidFill>
            <a:srgbClr val="FFFFFF"/>
          </a:solidFill>
        </p:spPr>
        <p:txBody>
          <a:bodyPr wrap="square" lIns="0" tIns="0" rIns="0" bIns="0" rtlCol="0"/>
          <a:lstStyle/>
          <a:p>
            <a:endParaRPr/>
          </a:p>
        </p:txBody>
      </p:sp>
      <p:sp>
        <p:nvSpPr>
          <p:cNvPr id="57" name="object 57"/>
          <p:cNvSpPr/>
          <p:nvPr/>
        </p:nvSpPr>
        <p:spPr>
          <a:xfrm>
            <a:off x="6983731" y="3334027"/>
            <a:ext cx="16510" cy="62230"/>
          </a:xfrm>
          <a:custGeom>
            <a:avLst/>
            <a:gdLst/>
            <a:ahLst/>
            <a:cxnLst/>
            <a:rect l="l" t="t" r="r" b="b"/>
            <a:pathLst>
              <a:path w="16509" h="62229">
                <a:moveTo>
                  <a:pt x="0" y="0"/>
                </a:moveTo>
                <a:lnTo>
                  <a:pt x="16147" y="0"/>
                </a:lnTo>
                <a:lnTo>
                  <a:pt x="16147" y="62125"/>
                </a:lnTo>
                <a:lnTo>
                  <a:pt x="0" y="62125"/>
                </a:lnTo>
                <a:lnTo>
                  <a:pt x="0" y="0"/>
                </a:lnTo>
                <a:close/>
              </a:path>
            </a:pathLst>
          </a:custGeom>
          <a:solidFill>
            <a:srgbClr val="FFFFFF"/>
          </a:solidFill>
        </p:spPr>
        <p:txBody>
          <a:bodyPr wrap="square" lIns="0" tIns="0" rIns="0" bIns="0" rtlCol="0"/>
          <a:lstStyle/>
          <a:p>
            <a:endParaRPr/>
          </a:p>
        </p:txBody>
      </p:sp>
      <p:sp>
        <p:nvSpPr>
          <p:cNvPr id="58" name="object 58"/>
          <p:cNvSpPr/>
          <p:nvPr/>
        </p:nvSpPr>
        <p:spPr>
          <a:xfrm>
            <a:off x="7098063" y="3304517"/>
            <a:ext cx="102870" cy="92075"/>
          </a:xfrm>
          <a:custGeom>
            <a:avLst/>
            <a:gdLst/>
            <a:ahLst/>
            <a:cxnLst/>
            <a:rect l="l" t="t" r="r" b="b"/>
            <a:pathLst>
              <a:path w="102870" h="92075">
                <a:moveTo>
                  <a:pt x="16146" y="91637"/>
                </a:moveTo>
                <a:lnTo>
                  <a:pt x="0" y="91637"/>
                </a:lnTo>
                <a:lnTo>
                  <a:pt x="0" y="0"/>
                </a:lnTo>
                <a:lnTo>
                  <a:pt x="25833" y="0"/>
                </a:lnTo>
                <a:lnTo>
                  <a:pt x="31985" y="15532"/>
                </a:lnTo>
                <a:lnTo>
                  <a:pt x="16146" y="15532"/>
                </a:lnTo>
                <a:lnTo>
                  <a:pt x="16146" y="91637"/>
                </a:lnTo>
                <a:close/>
              </a:path>
              <a:path w="102870" h="92075">
                <a:moveTo>
                  <a:pt x="67613" y="64196"/>
                </a:moveTo>
                <a:lnTo>
                  <a:pt x="51262" y="64196"/>
                </a:lnTo>
                <a:lnTo>
                  <a:pt x="76961" y="0"/>
                </a:lnTo>
                <a:lnTo>
                  <a:pt x="102526" y="0"/>
                </a:lnTo>
                <a:lnTo>
                  <a:pt x="102526" y="15532"/>
                </a:lnTo>
                <a:lnTo>
                  <a:pt x="86110" y="15532"/>
                </a:lnTo>
                <a:lnTo>
                  <a:pt x="67613" y="64196"/>
                </a:lnTo>
                <a:close/>
              </a:path>
              <a:path w="102870" h="92075">
                <a:moveTo>
                  <a:pt x="57183" y="91637"/>
                </a:moveTo>
                <a:lnTo>
                  <a:pt x="45342" y="91637"/>
                </a:lnTo>
                <a:lnTo>
                  <a:pt x="16414" y="15532"/>
                </a:lnTo>
                <a:lnTo>
                  <a:pt x="31985" y="15532"/>
                </a:lnTo>
                <a:lnTo>
                  <a:pt x="51262" y="64196"/>
                </a:lnTo>
                <a:lnTo>
                  <a:pt x="67613" y="64196"/>
                </a:lnTo>
                <a:lnTo>
                  <a:pt x="57183" y="91637"/>
                </a:lnTo>
                <a:close/>
              </a:path>
              <a:path w="102870" h="92075">
                <a:moveTo>
                  <a:pt x="102526" y="91637"/>
                </a:moveTo>
                <a:lnTo>
                  <a:pt x="86380" y="91637"/>
                </a:lnTo>
                <a:lnTo>
                  <a:pt x="86380" y="15532"/>
                </a:lnTo>
                <a:lnTo>
                  <a:pt x="102526" y="15532"/>
                </a:lnTo>
                <a:lnTo>
                  <a:pt x="102526" y="91637"/>
                </a:lnTo>
                <a:close/>
              </a:path>
            </a:pathLst>
          </a:custGeom>
          <a:solidFill>
            <a:srgbClr val="FFFFFF"/>
          </a:solidFill>
        </p:spPr>
        <p:txBody>
          <a:bodyPr wrap="square" lIns="0" tIns="0" rIns="0" bIns="0" rtlCol="0"/>
          <a:lstStyle/>
          <a:p>
            <a:endParaRPr/>
          </a:p>
        </p:txBody>
      </p:sp>
      <p:sp>
        <p:nvSpPr>
          <p:cNvPr id="59" name="object 59"/>
          <p:cNvSpPr/>
          <p:nvPr/>
        </p:nvSpPr>
        <p:spPr>
          <a:xfrm>
            <a:off x="6803684" y="3304516"/>
            <a:ext cx="92710" cy="92075"/>
          </a:xfrm>
          <a:custGeom>
            <a:avLst/>
            <a:gdLst/>
            <a:ahLst/>
            <a:cxnLst/>
            <a:rect l="l" t="t" r="r" b="b"/>
            <a:pathLst>
              <a:path w="92709" h="92075">
                <a:moveTo>
                  <a:pt x="20451" y="91637"/>
                </a:moveTo>
                <a:lnTo>
                  <a:pt x="0" y="91637"/>
                </a:lnTo>
                <a:lnTo>
                  <a:pt x="35248" y="44284"/>
                </a:lnTo>
                <a:lnTo>
                  <a:pt x="2152" y="0"/>
                </a:lnTo>
                <a:lnTo>
                  <a:pt x="23546" y="0"/>
                </a:lnTo>
                <a:lnTo>
                  <a:pt x="45947" y="29915"/>
                </a:lnTo>
                <a:lnTo>
                  <a:pt x="66488" y="29915"/>
                </a:lnTo>
                <a:lnTo>
                  <a:pt x="56238" y="43658"/>
                </a:lnTo>
                <a:lnTo>
                  <a:pt x="66999" y="58029"/>
                </a:lnTo>
                <a:lnTo>
                  <a:pt x="45520" y="58029"/>
                </a:lnTo>
                <a:lnTo>
                  <a:pt x="20451" y="91637"/>
                </a:lnTo>
                <a:close/>
              </a:path>
              <a:path w="92709" h="92075">
                <a:moveTo>
                  <a:pt x="66488" y="29915"/>
                </a:moveTo>
                <a:lnTo>
                  <a:pt x="45947" y="29915"/>
                </a:lnTo>
                <a:lnTo>
                  <a:pt x="68216" y="0"/>
                </a:lnTo>
                <a:lnTo>
                  <a:pt x="88800" y="0"/>
                </a:lnTo>
                <a:lnTo>
                  <a:pt x="66488" y="29915"/>
                </a:lnTo>
                <a:close/>
              </a:path>
              <a:path w="92709" h="92075">
                <a:moveTo>
                  <a:pt x="92165" y="91637"/>
                </a:moveTo>
                <a:lnTo>
                  <a:pt x="70637" y="91637"/>
                </a:lnTo>
                <a:lnTo>
                  <a:pt x="45520" y="58029"/>
                </a:lnTo>
                <a:lnTo>
                  <a:pt x="66999" y="58029"/>
                </a:lnTo>
                <a:lnTo>
                  <a:pt x="92165" y="91637"/>
                </a:lnTo>
                <a:close/>
              </a:path>
            </a:pathLst>
          </a:custGeom>
          <a:solidFill>
            <a:srgbClr val="FFFFFF"/>
          </a:solidFill>
        </p:spPr>
        <p:txBody>
          <a:bodyPr wrap="square" lIns="0" tIns="0" rIns="0" bIns="0" rtlCol="0"/>
          <a:lstStyle/>
          <a:p>
            <a:endParaRPr/>
          </a:p>
        </p:txBody>
      </p:sp>
      <p:sp>
        <p:nvSpPr>
          <p:cNvPr id="60" name="object 60"/>
          <p:cNvSpPr/>
          <p:nvPr/>
        </p:nvSpPr>
        <p:spPr>
          <a:xfrm>
            <a:off x="653106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1" name="object 61"/>
          <p:cNvSpPr/>
          <p:nvPr/>
        </p:nvSpPr>
        <p:spPr>
          <a:xfrm>
            <a:off x="6557063"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2" name="object 62"/>
          <p:cNvSpPr/>
          <p:nvPr/>
        </p:nvSpPr>
        <p:spPr>
          <a:xfrm>
            <a:off x="658305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3" name="object 63"/>
          <p:cNvSpPr/>
          <p:nvPr/>
        </p:nvSpPr>
        <p:spPr>
          <a:xfrm>
            <a:off x="6498550" y="3293309"/>
            <a:ext cx="132715" cy="146685"/>
          </a:xfrm>
          <a:custGeom>
            <a:avLst/>
            <a:gdLst/>
            <a:ahLst/>
            <a:cxnLst/>
            <a:rect l="l" t="t" r="r" b="b"/>
            <a:pathLst>
              <a:path w="132715" h="146685">
                <a:moveTo>
                  <a:pt x="20660" y="146624"/>
                </a:moveTo>
                <a:lnTo>
                  <a:pt x="20660" y="114336"/>
                </a:lnTo>
                <a:lnTo>
                  <a:pt x="12572" y="112361"/>
                </a:lnTo>
                <a:lnTo>
                  <a:pt x="6010" y="107789"/>
                </a:lnTo>
                <a:lnTo>
                  <a:pt x="1608" y="101227"/>
                </a:lnTo>
                <a:lnTo>
                  <a:pt x="0" y="93286"/>
                </a:lnTo>
                <a:lnTo>
                  <a:pt x="0" y="21085"/>
                </a:lnTo>
                <a:lnTo>
                  <a:pt x="1722" y="12877"/>
                </a:lnTo>
                <a:lnTo>
                  <a:pt x="6420" y="6175"/>
                </a:lnTo>
                <a:lnTo>
                  <a:pt x="13388" y="1656"/>
                </a:lnTo>
                <a:lnTo>
                  <a:pt x="21920" y="0"/>
                </a:lnTo>
                <a:lnTo>
                  <a:pt x="110283" y="0"/>
                </a:lnTo>
                <a:lnTo>
                  <a:pt x="118816" y="1656"/>
                </a:lnTo>
                <a:lnTo>
                  <a:pt x="125784" y="6175"/>
                </a:lnTo>
                <a:lnTo>
                  <a:pt x="127711" y="8925"/>
                </a:lnTo>
                <a:lnTo>
                  <a:pt x="14950" y="8925"/>
                </a:lnTo>
                <a:lnTo>
                  <a:pt x="9277" y="14381"/>
                </a:lnTo>
                <a:lnTo>
                  <a:pt x="9277" y="99991"/>
                </a:lnTo>
                <a:lnTo>
                  <a:pt x="14950" y="105446"/>
                </a:lnTo>
                <a:lnTo>
                  <a:pt x="29913" y="105446"/>
                </a:lnTo>
                <a:lnTo>
                  <a:pt x="29939" y="126998"/>
                </a:lnTo>
                <a:lnTo>
                  <a:pt x="44185" y="126998"/>
                </a:lnTo>
                <a:lnTo>
                  <a:pt x="20660" y="146624"/>
                </a:lnTo>
                <a:close/>
              </a:path>
              <a:path w="132715" h="146685">
                <a:moveTo>
                  <a:pt x="44185" y="126998"/>
                </a:moveTo>
                <a:lnTo>
                  <a:pt x="29939" y="126998"/>
                </a:lnTo>
                <a:lnTo>
                  <a:pt x="55852" y="105446"/>
                </a:lnTo>
                <a:lnTo>
                  <a:pt x="117255" y="105446"/>
                </a:lnTo>
                <a:lnTo>
                  <a:pt x="122926" y="99991"/>
                </a:lnTo>
                <a:lnTo>
                  <a:pt x="122926" y="14381"/>
                </a:lnTo>
                <a:lnTo>
                  <a:pt x="117255" y="8925"/>
                </a:lnTo>
                <a:lnTo>
                  <a:pt x="127711" y="8925"/>
                </a:lnTo>
                <a:lnTo>
                  <a:pt x="130481" y="12877"/>
                </a:lnTo>
                <a:lnTo>
                  <a:pt x="132204" y="21085"/>
                </a:lnTo>
                <a:lnTo>
                  <a:pt x="132204" y="93286"/>
                </a:lnTo>
                <a:lnTo>
                  <a:pt x="130481" y="101494"/>
                </a:lnTo>
                <a:lnTo>
                  <a:pt x="125784" y="108197"/>
                </a:lnTo>
                <a:lnTo>
                  <a:pt x="118816" y="112716"/>
                </a:lnTo>
                <a:lnTo>
                  <a:pt x="110283" y="114373"/>
                </a:lnTo>
                <a:lnTo>
                  <a:pt x="59318" y="114373"/>
                </a:lnTo>
                <a:lnTo>
                  <a:pt x="44185" y="126998"/>
                </a:lnTo>
                <a:close/>
              </a:path>
            </a:pathLst>
          </a:custGeom>
          <a:solidFill>
            <a:srgbClr val="FFFFFF"/>
          </a:solidFill>
        </p:spPr>
        <p:txBody>
          <a:bodyPr wrap="square" lIns="0" tIns="0" rIns="0" bIns="0" rtlCol="0"/>
          <a:lstStyle/>
          <a:p>
            <a:endParaRPr/>
          </a:p>
        </p:txBody>
      </p:sp>
      <p:sp>
        <p:nvSpPr>
          <p:cNvPr id="65" name="object 65"/>
          <p:cNvSpPr/>
          <p:nvPr/>
        </p:nvSpPr>
        <p:spPr>
          <a:xfrm>
            <a:off x="6353962" y="3900851"/>
            <a:ext cx="1018540" cy="7620"/>
          </a:xfrm>
          <a:custGeom>
            <a:avLst/>
            <a:gdLst/>
            <a:ahLst/>
            <a:cxnLst/>
            <a:rect l="l" t="t" r="r" b="b"/>
            <a:pathLst>
              <a:path w="1018540" h="7620">
                <a:moveTo>
                  <a:pt x="0" y="0"/>
                </a:moveTo>
                <a:lnTo>
                  <a:pt x="1018336" y="0"/>
                </a:lnTo>
                <a:lnTo>
                  <a:pt x="1018336" y="7317"/>
                </a:lnTo>
                <a:lnTo>
                  <a:pt x="0" y="7317"/>
                </a:lnTo>
                <a:lnTo>
                  <a:pt x="0" y="0"/>
                </a:lnTo>
                <a:close/>
              </a:path>
            </a:pathLst>
          </a:custGeom>
          <a:solidFill>
            <a:srgbClr val="FFFFFF"/>
          </a:solidFill>
        </p:spPr>
        <p:txBody>
          <a:bodyPr wrap="square" lIns="0" tIns="0" rIns="0" bIns="0" rtlCol="0"/>
          <a:lstStyle/>
          <a:p>
            <a:endParaRPr/>
          </a:p>
        </p:txBody>
      </p:sp>
      <p:sp>
        <p:nvSpPr>
          <p:cNvPr id="66" name="object 66"/>
          <p:cNvSpPr/>
          <p:nvPr/>
        </p:nvSpPr>
        <p:spPr>
          <a:xfrm>
            <a:off x="6353962" y="3656363"/>
            <a:ext cx="1018540" cy="7620"/>
          </a:xfrm>
          <a:custGeom>
            <a:avLst/>
            <a:gdLst/>
            <a:ahLst/>
            <a:cxnLst/>
            <a:rect l="l" t="t" r="r" b="b"/>
            <a:pathLst>
              <a:path w="1018540" h="7620">
                <a:moveTo>
                  <a:pt x="0" y="0"/>
                </a:moveTo>
                <a:lnTo>
                  <a:pt x="1018336" y="0"/>
                </a:lnTo>
                <a:lnTo>
                  <a:pt x="1018336" y="7317"/>
                </a:lnTo>
                <a:lnTo>
                  <a:pt x="0" y="7317"/>
                </a:lnTo>
                <a:lnTo>
                  <a:pt x="0" y="0"/>
                </a:lnTo>
                <a:close/>
              </a:path>
            </a:pathLst>
          </a:custGeom>
          <a:solidFill>
            <a:srgbClr val="FFFFFF"/>
          </a:solidFill>
        </p:spPr>
        <p:txBody>
          <a:bodyPr wrap="square" lIns="0" tIns="0" rIns="0" bIns="0" rtlCol="0"/>
          <a:lstStyle/>
          <a:p>
            <a:endParaRPr/>
          </a:p>
        </p:txBody>
      </p:sp>
      <p:sp>
        <p:nvSpPr>
          <p:cNvPr id="79" name="object 79"/>
          <p:cNvSpPr/>
          <p:nvPr/>
        </p:nvSpPr>
        <p:spPr>
          <a:xfrm>
            <a:off x="5849620"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80" name="object 80"/>
          <p:cNvSpPr/>
          <p:nvPr/>
        </p:nvSpPr>
        <p:spPr>
          <a:xfrm>
            <a:off x="6147659"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83" name="object 83"/>
          <p:cNvSpPr/>
          <p:nvPr/>
        </p:nvSpPr>
        <p:spPr>
          <a:xfrm>
            <a:off x="4314288"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144" name="object 5">
            <a:extLst>
              <a:ext uri="{FF2B5EF4-FFF2-40B4-BE49-F238E27FC236}">
                <a16:creationId xmlns:a16="http://schemas.microsoft.com/office/drawing/2014/main" id="{2E8FA337-51F2-4749-B837-9805338C8407}"/>
              </a:ext>
            </a:extLst>
          </p:cNvPr>
          <p:cNvSpPr/>
          <p:nvPr/>
        </p:nvSpPr>
        <p:spPr>
          <a:xfrm>
            <a:off x="-5316" y="7148475"/>
            <a:ext cx="10058399" cy="701731"/>
          </a:xfrm>
          <a:prstGeom prst="rect">
            <a:avLst/>
          </a:prstGeom>
          <a:blipFill>
            <a:blip r:embed="rId2" cstate="print"/>
            <a:stretch>
              <a:fillRect/>
            </a:stretch>
          </a:blipFill>
        </p:spPr>
        <p:txBody>
          <a:bodyPr wrap="square" lIns="0" tIns="0" rIns="0" bIns="0" rtlCol="0"/>
          <a:lstStyle/>
          <a:p>
            <a:endParaRPr/>
          </a:p>
        </p:txBody>
      </p:sp>
      <p:pic>
        <p:nvPicPr>
          <p:cNvPr id="145" name="Picture 144">
            <a:extLst>
              <a:ext uri="{FF2B5EF4-FFF2-40B4-BE49-F238E27FC236}">
                <a16:creationId xmlns:a16="http://schemas.microsoft.com/office/drawing/2014/main" id="{BE63348B-8B92-4D32-95B9-2519D441DE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146" name="Picture 145">
            <a:extLst>
              <a:ext uri="{FF2B5EF4-FFF2-40B4-BE49-F238E27FC236}">
                <a16:creationId xmlns:a16="http://schemas.microsoft.com/office/drawing/2014/main" id="{F7193C53-5C29-4C91-9308-58BDFFBDE5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
        <p:nvSpPr>
          <p:cNvPr id="36" name="TextBox 35">
            <a:extLst>
              <a:ext uri="{FF2B5EF4-FFF2-40B4-BE49-F238E27FC236}">
                <a16:creationId xmlns:a16="http://schemas.microsoft.com/office/drawing/2014/main" id="{A6BD0CDD-A4C2-475B-8FC4-3B587D34FD29}"/>
              </a:ext>
            </a:extLst>
          </p:cNvPr>
          <p:cNvSpPr txBox="1"/>
          <p:nvPr/>
        </p:nvSpPr>
        <p:spPr>
          <a:xfrm>
            <a:off x="10122" y="2525946"/>
            <a:ext cx="4086951" cy="2123658"/>
          </a:xfrm>
          <a:prstGeom prst="rect">
            <a:avLst/>
          </a:prstGeom>
          <a:noFill/>
        </p:spPr>
        <p:txBody>
          <a:bodyPr wrap="square" rtlCol="0">
            <a:spAutoFit/>
          </a:bodyPr>
          <a:lstStyle/>
          <a:p>
            <a:endParaRPr lang="en-US" sz="16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16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pPr marL="285750" indent="-285750">
              <a:buBlip>
                <a:blip r:embed="rId6"/>
              </a:buBlip>
            </a:pPr>
            <a:r>
              <a:rPr lang="en-US" sz="14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The applicant is prompted to provide basic contact information along with the make and vehicle category they are most interested in.</a:t>
            </a:r>
          </a:p>
          <a:p>
            <a:pPr marL="285750" indent="-285750">
              <a:buBlip>
                <a:blip r:embed="rId6"/>
              </a:buBlip>
            </a:pPr>
            <a:endParaRPr lang="en-US" sz="14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pPr marL="285750" indent="-285750">
              <a:buBlip>
                <a:blip r:embed="rId6"/>
              </a:buBlip>
            </a:pPr>
            <a:r>
              <a:rPr lang="en-US" sz="14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This application does not require a SS# and does not count as a hard inquiry.</a:t>
            </a:r>
          </a:p>
          <a:p>
            <a:endParaRPr lang="en-US" sz="16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Box 38">
            <a:extLst>
              <a:ext uri="{FF2B5EF4-FFF2-40B4-BE49-F238E27FC236}">
                <a16:creationId xmlns:a16="http://schemas.microsoft.com/office/drawing/2014/main" id="{0F4102B0-7D18-454C-939F-02F57541EC67}"/>
              </a:ext>
            </a:extLst>
          </p:cNvPr>
          <p:cNvSpPr txBox="1"/>
          <p:nvPr/>
        </p:nvSpPr>
        <p:spPr>
          <a:xfrm>
            <a:off x="807998" y="815170"/>
            <a:ext cx="8431767" cy="1200329"/>
          </a:xfrm>
          <a:prstGeom prst="rect">
            <a:avLst/>
          </a:prstGeom>
          <a:noFill/>
        </p:spPr>
        <p:txBody>
          <a:bodyPr wrap="square">
            <a:spAutoFit/>
          </a:bodyPr>
          <a:lstStyle/>
          <a:p>
            <a:pPr algn="ctr"/>
            <a:r>
              <a:rPr lang="en-US" sz="3600" spc="-235" dirty="0"/>
              <a:t>Immediately after one of our banners is clicked the Quick2Credit short form application will pop-up</a:t>
            </a:r>
            <a:r>
              <a:rPr lang="en-US" sz="3600" spc="-225" dirty="0"/>
              <a:t>.</a:t>
            </a:r>
            <a:endParaRPr lang="en-US" sz="3600" dirty="0"/>
          </a:p>
        </p:txBody>
      </p:sp>
      <p:sp>
        <p:nvSpPr>
          <p:cNvPr id="7" name="Rectangle 6">
            <a:extLst>
              <a:ext uri="{FF2B5EF4-FFF2-40B4-BE49-F238E27FC236}">
                <a16:creationId xmlns:a16="http://schemas.microsoft.com/office/drawing/2014/main" id="{57034F63-277A-498F-9AEB-1EC43363906D}"/>
              </a:ext>
            </a:extLst>
          </p:cNvPr>
          <p:cNvSpPr/>
          <p:nvPr/>
        </p:nvSpPr>
        <p:spPr>
          <a:xfrm>
            <a:off x="4314288" y="2865728"/>
            <a:ext cx="4925477" cy="3733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5" name="Picture 34">
            <a:extLst>
              <a:ext uri="{FF2B5EF4-FFF2-40B4-BE49-F238E27FC236}">
                <a16:creationId xmlns:a16="http://schemas.microsoft.com/office/drawing/2014/main" id="{1E5E1F9D-34A8-425C-A038-FF5F0FBE37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60851" y="3070698"/>
            <a:ext cx="4560563" cy="3409507"/>
          </a:xfrm>
          <a:prstGeom prst="rect">
            <a:avLst/>
          </a:prstGeom>
          <a:effectLst>
            <a:innerShdw blurRad="114300">
              <a:prstClr val="black"/>
            </a:innerShdw>
          </a:effectLst>
        </p:spPr>
      </p:pic>
    </p:spTree>
    <p:extLst>
      <p:ext uri="{BB962C8B-B14F-4D97-AF65-F5344CB8AC3E}">
        <p14:creationId xmlns:p14="http://schemas.microsoft.com/office/powerpoint/2010/main" val="2099693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object 5">
            <a:extLst>
              <a:ext uri="{FF2B5EF4-FFF2-40B4-BE49-F238E27FC236}">
                <a16:creationId xmlns:a16="http://schemas.microsoft.com/office/drawing/2014/main" id="{8172DD2F-8C35-4E4E-A6CF-752C75CDC492}"/>
              </a:ext>
            </a:extLst>
          </p:cNvPr>
          <p:cNvSpPr/>
          <p:nvPr/>
        </p:nvSpPr>
        <p:spPr>
          <a:xfrm>
            <a:off x="-5317" y="4567931"/>
            <a:ext cx="10058399" cy="1244005"/>
          </a:xfrm>
          <a:prstGeom prst="rect">
            <a:avLst/>
          </a:prstGeom>
          <a:blipFill>
            <a:blip r:embed="rId2" cstate="print"/>
            <a:stretch>
              <a:fillRect/>
            </a:stretch>
          </a:blipFill>
        </p:spPr>
        <p:txBody>
          <a:bodyPr wrap="square" lIns="0" tIns="0" rIns="0" bIns="0" rtlCol="0"/>
          <a:lstStyle/>
          <a:p>
            <a:endParaRPr/>
          </a:p>
        </p:txBody>
      </p:sp>
      <p:sp>
        <p:nvSpPr>
          <p:cNvPr id="64" name="object 4">
            <a:extLst>
              <a:ext uri="{FF2B5EF4-FFF2-40B4-BE49-F238E27FC236}">
                <a16:creationId xmlns:a16="http://schemas.microsoft.com/office/drawing/2014/main" id="{0B16F503-674F-4F70-A149-6A24360D9A79}"/>
              </a:ext>
            </a:extLst>
          </p:cNvPr>
          <p:cNvSpPr/>
          <p:nvPr/>
        </p:nvSpPr>
        <p:spPr>
          <a:xfrm>
            <a:off x="3505958" y="2474948"/>
            <a:ext cx="6547945" cy="4515361"/>
          </a:xfrm>
          <a:prstGeom prst="rect">
            <a:avLst/>
          </a:prstGeom>
          <a:blipFill>
            <a:blip r:embed="rId3" cstate="print"/>
            <a:stretch>
              <a:fillRect/>
            </a:stretch>
          </a:blipFill>
        </p:spPr>
        <p:txBody>
          <a:bodyPr wrap="square" lIns="0" tIns="0" rIns="0" bIns="0" rtlCol="0"/>
          <a:lstStyle/>
          <a:p>
            <a:endParaRPr/>
          </a:p>
        </p:txBody>
      </p:sp>
      <p:sp>
        <p:nvSpPr>
          <p:cNvPr id="24" name="object 24"/>
          <p:cNvSpPr txBox="1"/>
          <p:nvPr/>
        </p:nvSpPr>
        <p:spPr>
          <a:xfrm>
            <a:off x="5483254" y="4302920"/>
            <a:ext cx="113030" cy="100330"/>
          </a:xfrm>
          <a:prstGeom prst="rect">
            <a:avLst/>
          </a:prstGeom>
        </p:spPr>
        <p:txBody>
          <a:bodyPr vert="horz" wrap="square" lIns="0" tIns="11430" rIns="0" bIns="0" rtlCol="0">
            <a:spAutoFit/>
          </a:bodyPr>
          <a:lstStyle/>
          <a:p>
            <a:pPr marL="12700">
              <a:lnSpc>
                <a:spcPct val="100000"/>
              </a:lnSpc>
              <a:spcBef>
                <a:spcPts val="90"/>
              </a:spcBef>
            </a:pPr>
            <a:r>
              <a:rPr sz="500" b="1" spc="-60" dirty="0">
                <a:solidFill>
                  <a:srgbClr val="FFFFFF"/>
                </a:solidFill>
                <a:latin typeface="Arial"/>
                <a:cs typeface="Arial"/>
              </a:rPr>
              <a:t>MO</a:t>
            </a:r>
            <a:endParaRPr sz="500">
              <a:latin typeface="Arial"/>
              <a:cs typeface="Arial"/>
            </a:endParaRPr>
          </a:p>
        </p:txBody>
      </p:sp>
      <p:sp>
        <p:nvSpPr>
          <p:cNvPr id="33" name="object 33"/>
          <p:cNvSpPr/>
          <p:nvPr/>
        </p:nvSpPr>
        <p:spPr>
          <a:xfrm>
            <a:off x="7664704"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34" name="object 34"/>
          <p:cNvSpPr/>
          <p:nvPr/>
        </p:nvSpPr>
        <p:spPr>
          <a:xfrm>
            <a:off x="7962744"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37" name="object 37"/>
          <p:cNvSpPr/>
          <p:nvPr/>
        </p:nvSpPr>
        <p:spPr>
          <a:xfrm>
            <a:off x="6262738" y="3107232"/>
            <a:ext cx="1326515" cy="95885"/>
          </a:xfrm>
          <a:custGeom>
            <a:avLst/>
            <a:gdLst/>
            <a:ahLst/>
            <a:cxnLst/>
            <a:rect l="l" t="t" r="r" b="b"/>
            <a:pathLst>
              <a:path w="1326515" h="95885">
                <a:moveTo>
                  <a:pt x="0" y="95808"/>
                </a:moveTo>
                <a:lnTo>
                  <a:pt x="1326172" y="95808"/>
                </a:lnTo>
                <a:lnTo>
                  <a:pt x="1326172" y="0"/>
                </a:lnTo>
                <a:lnTo>
                  <a:pt x="0" y="0"/>
                </a:lnTo>
                <a:lnTo>
                  <a:pt x="0" y="95808"/>
                </a:lnTo>
                <a:close/>
              </a:path>
            </a:pathLst>
          </a:custGeom>
          <a:solidFill>
            <a:srgbClr val="FFFFFF"/>
          </a:solidFill>
        </p:spPr>
        <p:txBody>
          <a:bodyPr wrap="square" lIns="0" tIns="0" rIns="0" bIns="0" rtlCol="0"/>
          <a:lstStyle/>
          <a:p>
            <a:endParaRPr/>
          </a:p>
        </p:txBody>
      </p:sp>
      <p:sp>
        <p:nvSpPr>
          <p:cNvPr id="47" name="object 47"/>
          <p:cNvSpPr/>
          <p:nvPr/>
        </p:nvSpPr>
        <p:spPr>
          <a:xfrm>
            <a:off x="6677600" y="3319272"/>
            <a:ext cx="17145" cy="77470"/>
          </a:xfrm>
          <a:custGeom>
            <a:avLst/>
            <a:gdLst/>
            <a:ahLst/>
            <a:cxnLst/>
            <a:rect l="l" t="t" r="r" b="b"/>
            <a:pathLst>
              <a:path w="17145" h="77470">
                <a:moveTo>
                  <a:pt x="16952" y="76882"/>
                </a:moveTo>
                <a:lnTo>
                  <a:pt x="0" y="76882"/>
                </a:lnTo>
                <a:lnTo>
                  <a:pt x="0" y="0"/>
                </a:lnTo>
                <a:lnTo>
                  <a:pt x="16952" y="0"/>
                </a:lnTo>
                <a:lnTo>
                  <a:pt x="16952" y="76882"/>
                </a:lnTo>
                <a:close/>
              </a:path>
            </a:pathLst>
          </a:custGeom>
          <a:solidFill>
            <a:srgbClr val="FFFFFF"/>
          </a:solidFill>
        </p:spPr>
        <p:txBody>
          <a:bodyPr wrap="square" lIns="0" tIns="0" rIns="0" bIns="0" rtlCol="0"/>
          <a:lstStyle/>
          <a:p>
            <a:endParaRPr/>
          </a:p>
        </p:txBody>
      </p:sp>
      <p:sp>
        <p:nvSpPr>
          <p:cNvPr id="48" name="object 48"/>
          <p:cNvSpPr/>
          <p:nvPr/>
        </p:nvSpPr>
        <p:spPr>
          <a:xfrm>
            <a:off x="6732561" y="3304517"/>
            <a:ext cx="63500" cy="15240"/>
          </a:xfrm>
          <a:custGeom>
            <a:avLst/>
            <a:gdLst/>
            <a:ahLst/>
            <a:cxnLst/>
            <a:rect l="l" t="t" r="r" b="b"/>
            <a:pathLst>
              <a:path w="63500" h="15239">
                <a:moveTo>
                  <a:pt x="0" y="0"/>
                </a:moveTo>
                <a:lnTo>
                  <a:pt x="63101" y="0"/>
                </a:lnTo>
                <a:lnTo>
                  <a:pt x="63101" y="14944"/>
                </a:lnTo>
                <a:lnTo>
                  <a:pt x="0" y="14944"/>
                </a:lnTo>
                <a:lnTo>
                  <a:pt x="0" y="0"/>
                </a:lnTo>
                <a:close/>
              </a:path>
            </a:pathLst>
          </a:custGeom>
          <a:solidFill>
            <a:srgbClr val="FFFFFF"/>
          </a:solidFill>
        </p:spPr>
        <p:txBody>
          <a:bodyPr wrap="square" lIns="0" tIns="0" rIns="0" bIns="0" rtlCol="0"/>
          <a:lstStyle/>
          <a:p>
            <a:endParaRPr/>
          </a:p>
        </p:txBody>
      </p:sp>
      <p:sp>
        <p:nvSpPr>
          <p:cNvPr id="49" name="object 49"/>
          <p:cNvSpPr/>
          <p:nvPr/>
        </p:nvSpPr>
        <p:spPr>
          <a:xfrm>
            <a:off x="6732561" y="3319462"/>
            <a:ext cx="17145" cy="22860"/>
          </a:xfrm>
          <a:custGeom>
            <a:avLst/>
            <a:gdLst/>
            <a:ahLst/>
            <a:cxnLst/>
            <a:rect l="l" t="t" r="r" b="b"/>
            <a:pathLst>
              <a:path w="17145" h="22860">
                <a:moveTo>
                  <a:pt x="0" y="0"/>
                </a:moveTo>
                <a:lnTo>
                  <a:pt x="16954" y="0"/>
                </a:lnTo>
                <a:lnTo>
                  <a:pt x="16954" y="22416"/>
                </a:lnTo>
                <a:lnTo>
                  <a:pt x="0" y="22416"/>
                </a:lnTo>
                <a:lnTo>
                  <a:pt x="0" y="0"/>
                </a:lnTo>
                <a:close/>
              </a:path>
            </a:pathLst>
          </a:custGeom>
          <a:solidFill>
            <a:srgbClr val="FFFFFF"/>
          </a:solidFill>
        </p:spPr>
        <p:txBody>
          <a:bodyPr wrap="square" lIns="0" tIns="0" rIns="0" bIns="0" rtlCol="0"/>
          <a:lstStyle/>
          <a:p>
            <a:endParaRPr/>
          </a:p>
        </p:txBody>
      </p:sp>
      <p:sp>
        <p:nvSpPr>
          <p:cNvPr id="50" name="object 50"/>
          <p:cNvSpPr/>
          <p:nvPr/>
        </p:nvSpPr>
        <p:spPr>
          <a:xfrm>
            <a:off x="6732561" y="3341878"/>
            <a:ext cx="60960" cy="15240"/>
          </a:xfrm>
          <a:custGeom>
            <a:avLst/>
            <a:gdLst/>
            <a:ahLst/>
            <a:cxnLst/>
            <a:rect l="l" t="t" r="r" b="b"/>
            <a:pathLst>
              <a:path w="60959" h="15239">
                <a:moveTo>
                  <a:pt x="0" y="0"/>
                </a:moveTo>
                <a:lnTo>
                  <a:pt x="60682" y="0"/>
                </a:lnTo>
                <a:lnTo>
                  <a:pt x="60682" y="14944"/>
                </a:lnTo>
                <a:lnTo>
                  <a:pt x="0" y="14944"/>
                </a:lnTo>
                <a:lnTo>
                  <a:pt x="0" y="0"/>
                </a:lnTo>
                <a:close/>
              </a:path>
            </a:pathLst>
          </a:custGeom>
          <a:solidFill>
            <a:srgbClr val="FFFFFF"/>
          </a:solidFill>
        </p:spPr>
        <p:txBody>
          <a:bodyPr wrap="square" lIns="0" tIns="0" rIns="0" bIns="0" rtlCol="0"/>
          <a:lstStyle/>
          <a:p>
            <a:endParaRPr/>
          </a:p>
        </p:txBody>
      </p:sp>
      <p:sp>
        <p:nvSpPr>
          <p:cNvPr id="51" name="object 51"/>
          <p:cNvSpPr/>
          <p:nvPr/>
        </p:nvSpPr>
        <p:spPr>
          <a:xfrm>
            <a:off x="6732561" y="3356823"/>
            <a:ext cx="17145" cy="25400"/>
          </a:xfrm>
          <a:custGeom>
            <a:avLst/>
            <a:gdLst/>
            <a:ahLst/>
            <a:cxnLst/>
            <a:rect l="l" t="t" r="r" b="b"/>
            <a:pathLst>
              <a:path w="17145" h="25400">
                <a:moveTo>
                  <a:pt x="0" y="0"/>
                </a:moveTo>
                <a:lnTo>
                  <a:pt x="16954" y="0"/>
                </a:lnTo>
                <a:lnTo>
                  <a:pt x="16954" y="24907"/>
                </a:lnTo>
                <a:lnTo>
                  <a:pt x="0" y="24907"/>
                </a:lnTo>
                <a:lnTo>
                  <a:pt x="0" y="0"/>
                </a:lnTo>
                <a:close/>
              </a:path>
            </a:pathLst>
          </a:custGeom>
          <a:solidFill>
            <a:srgbClr val="FFFFFF"/>
          </a:solidFill>
        </p:spPr>
        <p:txBody>
          <a:bodyPr wrap="square" lIns="0" tIns="0" rIns="0" bIns="0" rtlCol="0"/>
          <a:lstStyle/>
          <a:p>
            <a:endParaRPr/>
          </a:p>
        </p:txBody>
      </p:sp>
      <p:sp>
        <p:nvSpPr>
          <p:cNvPr id="52" name="object 52"/>
          <p:cNvSpPr/>
          <p:nvPr/>
        </p:nvSpPr>
        <p:spPr>
          <a:xfrm>
            <a:off x="6732561" y="3381731"/>
            <a:ext cx="66040" cy="15240"/>
          </a:xfrm>
          <a:custGeom>
            <a:avLst/>
            <a:gdLst/>
            <a:ahLst/>
            <a:cxnLst/>
            <a:rect l="l" t="t" r="r" b="b"/>
            <a:pathLst>
              <a:path w="66040" h="15239">
                <a:moveTo>
                  <a:pt x="0" y="0"/>
                </a:moveTo>
                <a:lnTo>
                  <a:pt x="65525" y="0"/>
                </a:lnTo>
                <a:lnTo>
                  <a:pt x="65525" y="14944"/>
                </a:lnTo>
                <a:lnTo>
                  <a:pt x="0" y="14944"/>
                </a:lnTo>
                <a:lnTo>
                  <a:pt x="0" y="0"/>
                </a:lnTo>
                <a:close/>
              </a:path>
            </a:pathLst>
          </a:custGeom>
          <a:solidFill>
            <a:srgbClr val="FFFFFF"/>
          </a:solidFill>
        </p:spPr>
        <p:txBody>
          <a:bodyPr wrap="square" lIns="0" tIns="0" rIns="0" bIns="0" rtlCol="0"/>
          <a:lstStyle/>
          <a:p>
            <a:endParaRPr/>
          </a:p>
        </p:txBody>
      </p:sp>
      <p:sp>
        <p:nvSpPr>
          <p:cNvPr id="53" name="object 53"/>
          <p:cNvSpPr/>
          <p:nvPr/>
        </p:nvSpPr>
        <p:spPr>
          <a:xfrm>
            <a:off x="6897658" y="3304517"/>
            <a:ext cx="75565" cy="15240"/>
          </a:xfrm>
          <a:custGeom>
            <a:avLst/>
            <a:gdLst/>
            <a:ahLst/>
            <a:cxnLst/>
            <a:rect l="l" t="t" r="r" b="b"/>
            <a:pathLst>
              <a:path w="75565" h="15239">
                <a:moveTo>
                  <a:pt x="75348" y="14754"/>
                </a:moveTo>
                <a:lnTo>
                  <a:pt x="0" y="14754"/>
                </a:lnTo>
                <a:lnTo>
                  <a:pt x="0" y="0"/>
                </a:lnTo>
                <a:lnTo>
                  <a:pt x="75348" y="0"/>
                </a:lnTo>
                <a:lnTo>
                  <a:pt x="75348" y="14754"/>
                </a:lnTo>
                <a:close/>
              </a:path>
            </a:pathLst>
          </a:custGeom>
          <a:solidFill>
            <a:srgbClr val="FFFFFF"/>
          </a:solidFill>
        </p:spPr>
        <p:txBody>
          <a:bodyPr wrap="square" lIns="0" tIns="0" rIns="0" bIns="0" rtlCol="0"/>
          <a:lstStyle/>
          <a:p>
            <a:endParaRPr/>
          </a:p>
        </p:txBody>
      </p:sp>
      <p:sp>
        <p:nvSpPr>
          <p:cNvPr id="54" name="object 54"/>
          <p:cNvSpPr/>
          <p:nvPr/>
        </p:nvSpPr>
        <p:spPr>
          <a:xfrm>
            <a:off x="6926854" y="3319272"/>
            <a:ext cx="17145" cy="77470"/>
          </a:xfrm>
          <a:custGeom>
            <a:avLst/>
            <a:gdLst/>
            <a:ahLst/>
            <a:cxnLst/>
            <a:rect l="l" t="t" r="r" b="b"/>
            <a:pathLst>
              <a:path w="17145" h="77470">
                <a:moveTo>
                  <a:pt x="16954" y="76882"/>
                </a:moveTo>
                <a:lnTo>
                  <a:pt x="0" y="76882"/>
                </a:lnTo>
                <a:lnTo>
                  <a:pt x="0" y="0"/>
                </a:lnTo>
                <a:lnTo>
                  <a:pt x="16954" y="0"/>
                </a:lnTo>
                <a:lnTo>
                  <a:pt x="16954" y="76882"/>
                </a:lnTo>
                <a:close/>
              </a:path>
            </a:pathLst>
          </a:custGeom>
          <a:solidFill>
            <a:srgbClr val="FFFFFF"/>
          </a:solidFill>
        </p:spPr>
        <p:txBody>
          <a:bodyPr wrap="square" lIns="0" tIns="0" rIns="0" bIns="0" rtlCol="0"/>
          <a:lstStyle/>
          <a:p>
            <a:endParaRPr/>
          </a:p>
        </p:txBody>
      </p:sp>
      <p:sp>
        <p:nvSpPr>
          <p:cNvPr id="55" name="object 55"/>
          <p:cNvSpPr/>
          <p:nvPr/>
        </p:nvSpPr>
        <p:spPr>
          <a:xfrm>
            <a:off x="6981522" y="3304517"/>
            <a:ext cx="20955" cy="19050"/>
          </a:xfrm>
          <a:custGeom>
            <a:avLst/>
            <a:gdLst/>
            <a:ahLst/>
            <a:cxnLst/>
            <a:rect l="l" t="t" r="r" b="b"/>
            <a:pathLst>
              <a:path w="20954" h="19050">
                <a:moveTo>
                  <a:pt x="13108" y="18638"/>
                </a:moveTo>
                <a:lnTo>
                  <a:pt x="7188" y="18638"/>
                </a:lnTo>
                <a:lnTo>
                  <a:pt x="4743" y="17711"/>
                </a:lnTo>
                <a:lnTo>
                  <a:pt x="886" y="14000"/>
                </a:lnTo>
                <a:lnTo>
                  <a:pt x="0" y="11993"/>
                </a:lnTo>
                <a:lnTo>
                  <a:pt x="0" y="6646"/>
                </a:lnTo>
                <a:lnTo>
                  <a:pt x="886" y="4638"/>
                </a:lnTo>
                <a:lnTo>
                  <a:pt x="4743" y="928"/>
                </a:lnTo>
                <a:lnTo>
                  <a:pt x="7188" y="0"/>
                </a:lnTo>
                <a:lnTo>
                  <a:pt x="13108" y="0"/>
                </a:lnTo>
                <a:lnTo>
                  <a:pt x="15598" y="886"/>
                </a:lnTo>
                <a:lnTo>
                  <a:pt x="19634" y="4422"/>
                </a:lnTo>
                <a:lnTo>
                  <a:pt x="20642" y="6646"/>
                </a:lnTo>
                <a:lnTo>
                  <a:pt x="20642" y="11993"/>
                </a:lnTo>
                <a:lnTo>
                  <a:pt x="19634" y="14217"/>
                </a:lnTo>
                <a:lnTo>
                  <a:pt x="15598" y="17753"/>
                </a:lnTo>
                <a:lnTo>
                  <a:pt x="13108" y="18638"/>
                </a:lnTo>
                <a:close/>
              </a:path>
            </a:pathLst>
          </a:custGeom>
          <a:solidFill>
            <a:srgbClr val="FFFFFF"/>
          </a:solidFill>
        </p:spPr>
        <p:txBody>
          <a:bodyPr wrap="square" lIns="0" tIns="0" rIns="0" bIns="0" rtlCol="0"/>
          <a:lstStyle/>
          <a:p>
            <a:endParaRPr/>
          </a:p>
        </p:txBody>
      </p:sp>
      <p:sp>
        <p:nvSpPr>
          <p:cNvPr id="56" name="object 56"/>
          <p:cNvSpPr/>
          <p:nvPr/>
        </p:nvSpPr>
        <p:spPr>
          <a:xfrm>
            <a:off x="7010988" y="3304517"/>
            <a:ext cx="76835" cy="93980"/>
          </a:xfrm>
          <a:custGeom>
            <a:avLst/>
            <a:gdLst/>
            <a:ahLst/>
            <a:cxnLst/>
            <a:rect l="l" t="t" r="r" b="b"/>
            <a:pathLst>
              <a:path w="76834" h="93979">
                <a:moveTo>
                  <a:pt x="43818" y="93966"/>
                </a:moveTo>
                <a:lnTo>
                  <a:pt x="32876" y="93966"/>
                </a:lnTo>
                <a:lnTo>
                  <a:pt x="27806" y="93124"/>
                </a:lnTo>
                <a:lnTo>
                  <a:pt x="0" y="63507"/>
                </a:lnTo>
                <a:lnTo>
                  <a:pt x="0" y="0"/>
                </a:lnTo>
                <a:lnTo>
                  <a:pt x="16954" y="0"/>
                </a:lnTo>
                <a:lnTo>
                  <a:pt x="16954" y="59711"/>
                </a:lnTo>
                <a:lnTo>
                  <a:pt x="17311" y="62060"/>
                </a:lnTo>
                <a:lnTo>
                  <a:pt x="34311" y="78433"/>
                </a:lnTo>
                <a:lnTo>
                  <a:pt x="71009" y="78433"/>
                </a:lnTo>
                <a:lnTo>
                  <a:pt x="69070" y="81152"/>
                </a:lnTo>
                <a:lnTo>
                  <a:pt x="62251" y="87365"/>
                </a:lnTo>
                <a:lnTo>
                  <a:pt x="58214" y="89759"/>
                </a:lnTo>
                <a:lnTo>
                  <a:pt x="48886" y="93124"/>
                </a:lnTo>
                <a:lnTo>
                  <a:pt x="43818" y="93966"/>
                </a:lnTo>
                <a:close/>
              </a:path>
              <a:path w="76834" h="93979">
                <a:moveTo>
                  <a:pt x="71009" y="78433"/>
                </a:moveTo>
                <a:lnTo>
                  <a:pt x="42385" y="78433"/>
                </a:lnTo>
                <a:lnTo>
                  <a:pt x="45769" y="77766"/>
                </a:lnTo>
                <a:lnTo>
                  <a:pt x="51241" y="75091"/>
                </a:lnTo>
                <a:lnTo>
                  <a:pt x="59740" y="59711"/>
                </a:lnTo>
                <a:lnTo>
                  <a:pt x="59740" y="0"/>
                </a:lnTo>
                <a:lnTo>
                  <a:pt x="76694" y="0"/>
                </a:lnTo>
                <a:lnTo>
                  <a:pt x="76694" y="63507"/>
                </a:lnTo>
                <a:lnTo>
                  <a:pt x="75705" y="68490"/>
                </a:lnTo>
                <a:lnTo>
                  <a:pt x="71760" y="77379"/>
                </a:lnTo>
                <a:lnTo>
                  <a:pt x="71009" y="78433"/>
                </a:lnTo>
                <a:close/>
              </a:path>
            </a:pathLst>
          </a:custGeom>
          <a:solidFill>
            <a:srgbClr val="FFFFFF"/>
          </a:solidFill>
        </p:spPr>
        <p:txBody>
          <a:bodyPr wrap="square" lIns="0" tIns="0" rIns="0" bIns="0" rtlCol="0"/>
          <a:lstStyle/>
          <a:p>
            <a:endParaRPr/>
          </a:p>
        </p:txBody>
      </p:sp>
      <p:sp>
        <p:nvSpPr>
          <p:cNvPr id="57" name="object 57"/>
          <p:cNvSpPr/>
          <p:nvPr/>
        </p:nvSpPr>
        <p:spPr>
          <a:xfrm>
            <a:off x="6983731" y="3334027"/>
            <a:ext cx="16510" cy="62230"/>
          </a:xfrm>
          <a:custGeom>
            <a:avLst/>
            <a:gdLst/>
            <a:ahLst/>
            <a:cxnLst/>
            <a:rect l="l" t="t" r="r" b="b"/>
            <a:pathLst>
              <a:path w="16509" h="62229">
                <a:moveTo>
                  <a:pt x="0" y="0"/>
                </a:moveTo>
                <a:lnTo>
                  <a:pt x="16147" y="0"/>
                </a:lnTo>
                <a:lnTo>
                  <a:pt x="16147" y="62125"/>
                </a:lnTo>
                <a:lnTo>
                  <a:pt x="0" y="62125"/>
                </a:lnTo>
                <a:lnTo>
                  <a:pt x="0" y="0"/>
                </a:lnTo>
                <a:close/>
              </a:path>
            </a:pathLst>
          </a:custGeom>
          <a:solidFill>
            <a:srgbClr val="FFFFFF"/>
          </a:solidFill>
        </p:spPr>
        <p:txBody>
          <a:bodyPr wrap="square" lIns="0" tIns="0" rIns="0" bIns="0" rtlCol="0"/>
          <a:lstStyle/>
          <a:p>
            <a:endParaRPr/>
          </a:p>
        </p:txBody>
      </p:sp>
      <p:sp>
        <p:nvSpPr>
          <p:cNvPr id="58" name="object 58"/>
          <p:cNvSpPr/>
          <p:nvPr/>
        </p:nvSpPr>
        <p:spPr>
          <a:xfrm>
            <a:off x="7098063" y="3304517"/>
            <a:ext cx="102870" cy="92075"/>
          </a:xfrm>
          <a:custGeom>
            <a:avLst/>
            <a:gdLst/>
            <a:ahLst/>
            <a:cxnLst/>
            <a:rect l="l" t="t" r="r" b="b"/>
            <a:pathLst>
              <a:path w="102870" h="92075">
                <a:moveTo>
                  <a:pt x="16146" y="91637"/>
                </a:moveTo>
                <a:lnTo>
                  <a:pt x="0" y="91637"/>
                </a:lnTo>
                <a:lnTo>
                  <a:pt x="0" y="0"/>
                </a:lnTo>
                <a:lnTo>
                  <a:pt x="25833" y="0"/>
                </a:lnTo>
                <a:lnTo>
                  <a:pt x="31985" y="15532"/>
                </a:lnTo>
                <a:lnTo>
                  <a:pt x="16146" y="15532"/>
                </a:lnTo>
                <a:lnTo>
                  <a:pt x="16146" y="91637"/>
                </a:lnTo>
                <a:close/>
              </a:path>
              <a:path w="102870" h="92075">
                <a:moveTo>
                  <a:pt x="67613" y="64196"/>
                </a:moveTo>
                <a:lnTo>
                  <a:pt x="51262" y="64196"/>
                </a:lnTo>
                <a:lnTo>
                  <a:pt x="76961" y="0"/>
                </a:lnTo>
                <a:lnTo>
                  <a:pt x="102526" y="0"/>
                </a:lnTo>
                <a:lnTo>
                  <a:pt x="102526" y="15532"/>
                </a:lnTo>
                <a:lnTo>
                  <a:pt x="86110" y="15532"/>
                </a:lnTo>
                <a:lnTo>
                  <a:pt x="67613" y="64196"/>
                </a:lnTo>
                <a:close/>
              </a:path>
              <a:path w="102870" h="92075">
                <a:moveTo>
                  <a:pt x="57183" y="91637"/>
                </a:moveTo>
                <a:lnTo>
                  <a:pt x="45342" y="91637"/>
                </a:lnTo>
                <a:lnTo>
                  <a:pt x="16414" y="15532"/>
                </a:lnTo>
                <a:lnTo>
                  <a:pt x="31985" y="15532"/>
                </a:lnTo>
                <a:lnTo>
                  <a:pt x="51262" y="64196"/>
                </a:lnTo>
                <a:lnTo>
                  <a:pt x="67613" y="64196"/>
                </a:lnTo>
                <a:lnTo>
                  <a:pt x="57183" y="91637"/>
                </a:lnTo>
                <a:close/>
              </a:path>
              <a:path w="102870" h="92075">
                <a:moveTo>
                  <a:pt x="102526" y="91637"/>
                </a:moveTo>
                <a:lnTo>
                  <a:pt x="86380" y="91637"/>
                </a:lnTo>
                <a:lnTo>
                  <a:pt x="86380" y="15532"/>
                </a:lnTo>
                <a:lnTo>
                  <a:pt x="102526" y="15532"/>
                </a:lnTo>
                <a:lnTo>
                  <a:pt x="102526" y="91637"/>
                </a:lnTo>
                <a:close/>
              </a:path>
            </a:pathLst>
          </a:custGeom>
          <a:solidFill>
            <a:srgbClr val="FFFFFF"/>
          </a:solidFill>
        </p:spPr>
        <p:txBody>
          <a:bodyPr wrap="square" lIns="0" tIns="0" rIns="0" bIns="0" rtlCol="0"/>
          <a:lstStyle/>
          <a:p>
            <a:endParaRPr/>
          </a:p>
        </p:txBody>
      </p:sp>
      <p:sp>
        <p:nvSpPr>
          <p:cNvPr id="59" name="object 59"/>
          <p:cNvSpPr/>
          <p:nvPr/>
        </p:nvSpPr>
        <p:spPr>
          <a:xfrm>
            <a:off x="6803684" y="3304516"/>
            <a:ext cx="92710" cy="92075"/>
          </a:xfrm>
          <a:custGeom>
            <a:avLst/>
            <a:gdLst/>
            <a:ahLst/>
            <a:cxnLst/>
            <a:rect l="l" t="t" r="r" b="b"/>
            <a:pathLst>
              <a:path w="92709" h="92075">
                <a:moveTo>
                  <a:pt x="20451" y="91637"/>
                </a:moveTo>
                <a:lnTo>
                  <a:pt x="0" y="91637"/>
                </a:lnTo>
                <a:lnTo>
                  <a:pt x="35248" y="44284"/>
                </a:lnTo>
                <a:lnTo>
                  <a:pt x="2152" y="0"/>
                </a:lnTo>
                <a:lnTo>
                  <a:pt x="23546" y="0"/>
                </a:lnTo>
                <a:lnTo>
                  <a:pt x="45947" y="29915"/>
                </a:lnTo>
                <a:lnTo>
                  <a:pt x="66488" y="29915"/>
                </a:lnTo>
                <a:lnTo>
                  <a:pt x="56238" y="43658"/>
                </a:lnTo>
                <a:lnTo>
                  <a:pt x="66999" y="58029"/>
                </a:lnTo>
                <a:lnTo>
                  <a:pt x="45520" y="58029"/>
                </a:lnTo>
                <a:lnTo>
                  <a:pt x="20451" y="91637"/>
                </a:lnTo>
                <a:close/>
              </a:path>
              <a:path w="92709" h="92075">
                <a:moveTo>
                  <a:pt x="66488" y="29915"/>
                </a:moveTo>
                <a:lnTo>
                  <a:pt x="45947" y="29915"/>
                </a:lnTo>
                <a:lnTo>
                  <a:pt x="68216" y="0"/>
                </a:lnTo>
                <a:lnTo>
                  <a:pt x="88800" y="0"/>
                </a:lnTo>
                <a:lnTo>
                  <a:pt x="66488" y="29915"/>
                </a:lnTo>
                <a:close/>
              </a:path>
              <a:path w="92709" h="92075">
                <a:moveTo>
                  <a:pt x="92165" y="91637"/>
                </a:moveTo>
                <a:lnTo>
                  <a:pt x="70637" y="91637"/>
                </a:lnTo>
                <a:lnTo>
                  <a:pt x="45520" y="58029"/>
                </a:lnTo>
                <a:lnTo>
                  <a:pt x="66999" y="58029"/>
                </a:lnTo>
                <a:lnTo>
                  <a:pt x="92165" y="91637"/>
                </a:lnTo>
                <a:close/>
              </a:path>
            </a:pathLst>
          </a:custGeom>
          <a:solidFill>
            <a:srgbClr val="FFFFFF"/>
          </a:solidFill>
        </p:spPr>
        <p:txBody>
          <a:bodyPr wrap="square" lIns="0" tIns="0" rIns="0" bIns="0" rtlCol="0"/>
          <a:lstStyle/>
          <a:p>
            <a:endParaRPr/>
          </a:p>
        </p:txBody>
      </p:sp>
      <p:sp>
        <p:nvSpPr>
          <p:cNvPr id="60" name="object 60"/>
          <p:cNvSpPr/>
          <p:nvPr/>
        </p:nvSpPr>
        <p:spPr>
          <a:xfrm>
            <a:off x="653106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1" name="object 61"/>
          <p:cNvSpPr/>
          <p:nvPr/>
        </p:nvSpPr>
        <p:spPr>
          <a:xfrm>
            <a:off x="6557063"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2" name="object 62"/>
          <p:cNvSpPr/>
          <p:nvPr/>
        </p:nvSpPr>
        <p:spPr>
          <a:xfrm>
            <a:off x="658305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3" name="object 63"/>
          <p:cNvSpPr/>
          <p:nvPr/>
        </p:nvSpPr>
        <p:spPr>
          <a:xfrm>
            <a:off x="6498550" y="3293309"/>
            <a:ext cx="132715" cy="146685"/>
          </a:xfrm>
          <a:custGeom>
            <a:avLst/>
            <a:gdLst/>
            <a:ahLst/>
            <a:cxnLst/>
            <a:rect l="l" t="t" r="r" b="b"/>
            <a:pathLst>
              <a:path w="132715" h="146685">
                <a:moveTo>
                  <a:pt x="20660" y="146624"/>
                </a:moveTo>
                <a:lnTo>
                  <a:pt x="20660" y="114336"/>
                </a:lnTo>
                <a:lnTo>
                  <a:pt x="12572" y="112361"/>
                </a:lnTo>
                <a:lnTo>
                  <a:pt x="6010" y="107789"/>
                </a:lnTo>
                <a:lnTo>
                  <a:pt x="1608" y="101227"/>
                </a:lnTo>
                <a:lnTo>
                  <a:pt x="0" y="93286"/>
                </a:lnTo>
                <a:lnTo>
                  <a:pt x="0" y="21085"/>
                </a:lnTo>
                <a:lnTo>
                  <a:pt x="1722" y="12877"/>
                </a:lnTo>
                <a:lnTo>
                  <a:pt x="6420" y="6175"/>
                </a:lnTo>
                <a:lnTo>
                  <a:pt x="13388" y="1656"/>
                </a:lnTo>
                <a:lnTo>
                  <a:pt x="21920" y="0"/>
                </a:lnTo>
                <a:lnTo>
                  <a:pt x="110283" y="0"/>
                </a:lnTo>
                <a:lnTo>
                  <a:pt x="118816" y="1656"/>
                </a:lnTo>
                <a:lnTo>
                  <a:pt x="125784" y="6175"/>
                </a:lnTo>
                <a:lnTo>
                  <a:pt x="127711" y="8925"/>
                </a:lnTo>
                <a:lnTo>
                  <a:pt x="14950" y="8925"/>
                </a:lnTo>
                <a:lnTo>
                  <a:pt x="9277" y="14381"/>
                </a:lnTo>
                <a:lnTo>
                  <a:pt x="9277" y="99991"/>
                </a:lnTo>
                <a:lnTo>
                  <a:pt x="14950" y="105446"/>
                </a:lnTo>
                <a:lnTo>
                  <a:pt x="29913" y="105446"/>
                </a:lnTo>
                <a:lnTo>
                  <a:pt x="29939" y="126998"/>
                </a:lnTo>
                <a:lnTo>
                  <a:pt x="44185" y="126998"/>
                </a:lnTo>
                <a:lnTo>
                  <a:pt x="20660" y="146624"/>
                </a:lnTo>
                <a:close/>
              </a:path>
              <a:path w="132715" h="146685">
                <a:moveTo>
                  <a:pt x="44185" y="126998"/>
                </a:moveTo>
                <a:lnTo>
                  <a:pt x="29939" y="126998"/>
                </a:lnTo>
                <a:lnTo>
                  <a:pt x="55852" y="105446"/>
                </a:lnTo>
                <a:lnTo>
                  <a:pt x="117255" y="105446"/>
                </a:lnTo>
                <a:lnTo>
                  <a:pt x="122926" y="99991"/>
                </a:lnTo>
                <a:lnTo>
                  <a:pt x="122926" y="14381"/>
                </a:lnTo>
                <a:lnTo>
                  <a:pt x="117255" y="8925"/>
                </a:lnTo>
                <a:lnTo>
                  <a:pt x="127711" y="8925"/>
                </a:lnTo>
                <a:lnTo>
                  <a:pt x="130481" y="12877"/>
                </a:lnTo>
                <a:lnTo>
                  <a:pt x="132204" y="21085"/>
                </a:lnTo>
                <a:lnTo>
                  <a:pt x="132204" y="93286"/>
                </a:lnTo>
                <a:lnTo>
                  <a:pt x="130481" y="101494"/>
                </a:lnTo>
                <a:lnTo>
                  <a:pt x="125784" y="108197"/>
                </a:lnTo>
                <a:lnTo>
                  <a:pt x="118816" y="112716"/>
                </a:lnTo>
                <a:lnTo>
                  <a:pt x="110283" y="114373"/>
                </a:lnTo>
                <a:lnTo>
                  <a:pt x="59318" y="114373"/>
                </a:lnTo>
                <a:lnTo>
                  <a:pt x="44185" y="126998"/>
                </a:lnTo>
                <a:close/>
              </a:path>
            </a:pathLst>
          </a:custGeom>
          <a:solidFill>
            <a:srgbClr val="FFFFFF"/>
          </a:solidFill>
        </p:spPr>
        <p:txBody>
          <a:bodyPr wrap="square" lIns="0" tIns="0" rIns="0" bIns="0" rtlCol="0"/>
          <a:lstStyle/>
          <a:p>
            <a:endParaRPr/>
          </a:p>
        </p:txBody>
      </p:sp>
      <p:sp>
        <p:nvSpPr>
          <p:cNvPr id="65" name="object 65"/>
          <p:cNvSpPr/>
          <p:nvPr/>
        </p:nvSpPr>
        <p:spPr>
          <a:xfrm>
            <a:off x="6353962" y="3900851"/>
            <a:ext cx="1018540" cy="7620"/>
          </a:xfrm>
          <a:custGeom>
            <a:avLst/>
            <a:gdLst/>
            <a:ahLst/>
            <a:cxnLst/>
            <a:rect l="l" t="t" r="r" b="b"/>
            <a:pathLst>
              <a:path w="1018540" h="7620">
                <a:moveTo>
                  <a:pt x="0" y="0"/>
                </a:moveTo>
                <a:lnTo>
                  <a:pt x="1018336" y="0"/>
                </a:lnTo>
                <a:lnTo>
                  <a:pt x="1018336" y="7317"/>
                </a:lnTo>
                <a:lnTo>
                  <a:pt x="0" y="7317"/>
                </a:lnTo>
                <a:lnTo>
                  <a:pt x="0" y="0"/>
                </a:lnTo>
                <a:close/>
              </a:path>
            </a:pathLst>
          </a:custGeom>
          <a:solidFill>
            <a:srgbClr val="FFFFFF"/>
          </a:solidFill>
        </p:spPr>
        <p:txBody>
          <a:bodyPr wrap="square" lIns="0" tIns="0" rIns="0" bIns="0" rtlCol="0"/>
          <a:lstStyle/>
          <a:p>
            <a:endParaRPr/>
          </a:p>
        </p:txBody>
      </p:sp>
      <p:sp>
        <p:nvSpPr>
          <p:cNvPr id="66" name="object 66"/>
          <p:cNvSpPr/>
          <p:nvPr/>
        </p:nvSpPr>
        <p:spPr>
          <a:xfrm>
            <a:off x="6353962" y="3656363"/>
            <a:ext cx="1018540" cy="7620"/>
          </a:xfrm>
          <a:custGeom>
            <a:avLst/>
            <a:gdLst/>
            <a:ahLst/>
            <a:cxnLst/>
            <a:rect l="l" t="t" r="r" b="b"/>
            <a:pathLst>
              <a:path w="1018540" h="7620">
                <a:moveTo>
                  <a:pt x="0" y="0"/>
                </a:moveTo>
                <a:lnTo>
                  <a:pt x="1018336" y="0"/>
                </a:lnTo>
                <a:lnTo>
                  <a:pt x="1018336" y="7317"/>
                </a:lnTo>
                <a:lnTo>
                  <a:pt x="0" y="7317"/>
                </a:lnTo>
                <a:lnTo>
                  <a:pt x="0" y="0"/>
                </a:lnTo>
                <a:close/>
              </a:path>
            </a:pathLst>
          </a:custGeom>
          <a:solidFill>
            <a:srgbClr val="FFFFFF"/>
          </a:solidFill>
        </p:spPr>
        <p:txBody>
          <a:bodyPr wrap="square" lIns="0" tIns="0" rIns="0" bIns="0" rtlCol="0"/>
          <a:lstStyle/>
          <a:p>
            <a:endParaRPr/>
          </a:p>
        </p:txBody>
      </p:sp>
      <p:sp>
        <p:nvSpPr>
          <p:cNvPr id="79" name="object 79"/>
          <p:cNvSpPr/>
          <p:nvPr/>
        </p:nvSpPr>
        <p:spPr>
          <a:xfrm>
            <a:off x="5849620"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80" name="object 80"/>
          <p:cNvSpPr/>
          <p:nvPr/>
        </p:nvSpPr>
        <p:spPr>
          <a:xfrm>
            <a:off x="6147659"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83" name="object 83"/>
          <p:cNvSpPr/>
          <p:nvPr/>
        </p:nvSpPr>
        <p:spPr>
          <a:xfrm>
            <a:off x="4314288"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144" name="object 5">
            <a:extLst>
              <a:ext uri="{FF2B5EF4-FFF2-40B4-BE49-F238E27FC236}">
                <a16:creationId xmlns:a16="http://schemas.microsoft.com/office/drawing/2014/main" id="{2E8FA337-51F2-4749-B837-9805338C8407}"/>
              </a:ext>
            </a:extLst>
          </p:cNvPr>
          <p:cNvSpPr/>
          <p:nvPr/>
        </p:nvSpPr>
        <p:spPr>
          <a:xfrm>
            <a:off x="-5316" y="7148475"/>
            <a:ext cx="10058399" cy="701731"/>
          </a:xfrm>
          <a:prstGeom prst="rect">
            <a:avLst/>
          </a:prstGeom>
          <a:blipFill>
            <a:blip r:embed="rId2" cstate="print"/>
            <a:stretch>
              <a:fillRect/>
            </a:stretch>
          </a:blipFill>
        </p:spPr>
        <p:txBody>
          <a:bodyPr wrap="square" lIns="0" tIns="0" rIns="0" bIns="0" rtlCol="0"/>
          <a:lstStyle/>
          <a:p>
            <a:endParaRPr/>
          </a:p>
        </p:txBody>
      </p:sp>
      <p:pic>
        <p:nvPicPr>
          <p:cNvPr id="145" name="Picture 144">
            <a:extLst>
              <a:ext uri="{FF2B5EF4-FFF2-40B4-BE49-F238E27FC236}">
                <a16:creationId xmlns:a16="http://schemas.microsoft.com/office/drawing/2014/main" id="{BE63348B-8B92-4D32-95B9-2519D441DE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146" name="Picture 145">
            <a:extLst>
              <a:ext uri="{FF2B5EF4-FFF2-40B4-BE49-F238E27FC236}">
                <a16:creationId xmlns:a16="http://schemas.microsoft.com/office/drawing/2014/main" id="{F7193C53-5C29-4C91-9308-58BDFFBDE5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
        <p:nvSpPr>
          <p:cNvPr id="36" name="TextBox 35">
            <a:extLst>
              <a:ext uri="{FF2B5EF4-FFF2-40B4-BE49-F238E27FC236}">
                <a16:creationId xmlns:a16="http://schemas.microsoft.com/office/drawing/2014/main" id="{A6BD0CDD-A4C2-475B-8FC4-3B587D34FD29}"/>
              </a:ext>
            </a:extLst>
          </p:cNvPr>
          <p:cNvSpPr txBox="1"/>
          <p:nvPr/>
        </p:nvSpPr>
        <p:spPr>
          <a:xfrm>
            <a:off x="-9756" y="2311993"/>
            <a:ext cx="4086951" cy="2554545"/>
          </a:xfrm>
          <a:prstGeom prst="rect">
            <a:avLst/>
          </a:prstGeom>
          <a:noFill/>
        </p:spPr>
        <p:txBody>
          <a:bodyPr wrap="square" rtlCol="0">
            <a:spAutoFit/>
          </a:bodyPr>
          <a:lstStyle/>
          <a:p>
            <a:endParaRPr lang="en-US" sz="16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endParaRPr lang="en-US" sz="16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pPr marL="285750" indent="-285750">
              <a:buBlip>
                <a:blip r:embed="rId6"/>
              </a:buBlip>
            </a:pPr>
            <a:r>
              <a:rPr lang="en-US" sz="14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The applicant is prompted to either print their prequalification or communicate directly with the dealer via email or tracking phone number.</a:t>
            </a:r>
          </a:p>
          <a:p>
            <a:pPr marL="285750" indent="-285750">
              <a:buBlip>
                <a:blip r:embed="rId6"/>
              </a:buBlip>
            </a:pPr>
            <a:endParaRPr lang="en-US" sz="14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a:p>
            <a:pPr marL="285750" indent="-285750">
              <a:buBlip>
                <a:blip r:embed="rId6"/>
              </a:buBlip>
            </a:pPr>
            <a:r>
              <a:rPr lang="en-US" sz="14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rPr>
              <a:t>This applicate may also get turn by turn directions via Google maps if this was done on a mobile device.</a:t>
            </a:r>
          </a:p>
          <a:p>
            <a:endParaRPr lang="en-US" sz="1600" dirty="0">
              <a:solidFill>
                <a:schemeClr val="tx1">
                  <a:lumMod val="50000"/>
                  <a:lumOff val="50000"/>
                </a:schemeClr>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 name="Rectangle 2">
            <a:extLst>
              <a:ext uri="{FF2B5EF4-FFF2-40B4-BE49-F238E27FC236}">
                <a16:creationId xmlns:a16="http://schemas.microsoft.com/office/drawing/2014/main" id="{AEAF423F-3E7E-47DD-BB2F-7CEF439F4553}"/>
              </a:ext>
            </a:extLst>
          </p:cNvPr>
          <p:cNvSpPr/>
          <p:nvPr/>
        </p:nvSpPr>
        <p:spPr>
          <a:xfrm>
            <a:off x="4310085" y="2903828"/>
            <a:ext cx="4905912" cy="3657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Picture 37">
            <a:extLst>
              <a:ext uri="{FF2B5EF4-FFF2-40B4-BE49-F238E27FC236}">
                <a16:creationId xmlns:a16="http://schemas.microsoft.com/office/drawing/2014/main" id="{23D56260-1F2C-48E0-9B9E-4FB01EFE2B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57172" y="2872926"/>
            <a:ext cx="4367921" cy="3658252"/>
          </a:xfrm>
          <a:prstGeom prst="rect">
            <a:avLst/>
          </a:prstGeom>
          <a:effectLst>
            <a:innerShdw blurRad="114300">
              <a:prstClr val="black"/>
            </a:innerShdw>
          </a:effectLst>
        </p:spPr>
      </p:pic>
      <p:sp>
        <p:nvSpPr>
          <p:cNvPr id="40" name="TextBox 39">
            <a:extLst>
              <a:ext uri="{FF2B5EF4-FFF2-40B4-BE49-F238E27FC236}">
                <a16:creationId xmlns:a16="http://schemas.microsoft.com/office/drawing/2014/main" id="{73B08CCB-A59B-47F4-931B-CAAC79F8D48A}"/>
              </a:ext>
            </a:extLst>
          </p:cNvPr>
          <p:cNvSpPr txBox="1"/>
          <p:nvPr/>
        </p:nvSpPr>
        <p:spPr>
          <a:xfrm>
            <a:off x="784230" y="557667"/>
            <a:ext cx="8431767" cy="1754326"/>
          </a:xfrm>
          <a:prstGeom prst="rect">
            <a:avLst/>
          </a:prstGeom>
          <a:noFill/>
        </p:spPr>
        <p:txBody>
          <a:bodyPr wrap="square">
            <a:spAutoFit/>
          </a:bodyPr>
          <a:lstStyle/>
          <a:p>
            <a:pPr algn="ctr"/>
            <a:r>
              <a:rPr lang="en-US" sz="3600" spc="-235" dirty="0"/>
              <a:t>Instantly Quick2Creidt will communicate with TransUnion and deliver the client their credit score and pre-qualification base on the dealers 8 tiers</a:t>
            </a:r>
            <a:r>
              <a:rPr lang="en-US" sz="3600" spc="-225" dirty="0"/>
              <a:t>.</a:t>
            </a:r>
            <a:endParaRPr lang="en-US" sz="3600" dirty="0"/>
          </a:p>
        </p:txBody>
      </p:sp>
    </p:spTree>
    <p:extLst>
      <p:ext uri="{BB962C8B-B14F-4D97-AF65-F5344CB8AC3E}">
        <p14:creationId xmlns:p14="http://schemas.microsoft.com/office/powerpoint/2010/main" val="2069045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Rectangle: Rounded Corners 71">
            <a:extLst>
              <a:ext uri="{FF2B5EF4-FFF2-40B4-BE49-F238E27FC236}">
                <a16:creationId xmlns:a16="http://schemas.microsoft.com/office/drawing/2014/main" id="{6856CCAB-D169-41A3-935A-44C9087A3FC9}"/>
              </a:ext>
            </a:extLst>
          </p:cNvPr>
          <p:cNvSpPr/>
          <p:nvPr/>
        </p:nvSpPr>
        <p:spPr>
          <a:xfrm>
            <a:off x="7036052" y="3280850"/>
            <a:ext cx="2541270" cy="632316"/>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Rounded Corners 4">
            <a:extLst>
              <a:ext uri="{FF2B5EF4-FFF2-40B4-BE49-F238E27FC236}">
                <a16:creationId xmlns:a16="http://schemas.microsoft.com/office/drawing/2014/main" id="{7A1D2A6B-5F92-4486-B3CE-5F98D68C1CA0}"/>
              </a:ext>
            </a:extLst>
          </p:cNvPr>
          <p:cNvSpPr/>
          <p:nvPr/>
        </p:nvSpPr>
        <p:spPr>
          <a:xfrm>
            <a:off x="584442" y="3318831"/>
            <a:ext cx="2541270" cy="632316"/>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bject 5">
            <a:extLst>
              <a:ext uri="{FF2B5EF4-FFF2-40B4-BE49-F238E27FC236}">
                <a16:creationId xmlns:a16="http://schemas.microsoft.com/office/drawing/2014/main" id="{8172DD2F-8C35-4E4E-A6CF-752C75CDC492}"/>
              </a:ext>
            </a:extLst>
          </p:cNvPr>
          <p:cNvSpPr/>
          <p:nvPr/>
        </p:nvSpPr>
        <p:spPr>
          <a:xfrm>
            <a:off x="-5317" y="4567931"/>
            <a:ext cx="10058399" cy="1244005"/>
          </a:xfrm>
          <a:prstGeom prst="rect">
            <a:avLst/>
          </a:prstGeom>
          <a:blipFill>
            <a:blip r:embed="rId2" cstate="print"/>
            <a:stretch>
              <a:fillRect/>
            </a:stretch>
          </a:blipFill>
        </p:spPr>
        <p:txBody>
          <a:bodyPr wrap="square" lIns="0" tIns="0" rIns="0" bIns="0" rtlCol="0"/>
          <a:lstStyle/>
          <a:p>
            <a:endParaRPr/>
          </a:p>
        </p:txBody>
      </p:sp>
      <p:sp>
        <p:nvSpPr>
          <p:cNvPr id="64" name="object 4">
            <a:extLst>
              <a:ext uri="{FF2B5EF4-FFF2-40B4-BE49-F238E27FC236}">
                <a16:creationId xmlns:a16="http://schemas.microsoft.com/office/drawing/2014/main" id="{0B16F503-674F-4F70-A149-6A24360D9A79}"/>
              </a:ext>
            </a:extLst>
          </p:cNvPr>
          <p:cNvSpPr/>
          <p:nvPr/>
        </p:nvSpPr>
        <p:spPr>
          <a:xfrm>
            <a:off x="6487783" y="3948642"/>
            <a:ext cx="3637808" cy="2670545"/>
          </a:xfrm>
          <a:prstGeom prst="rect">
            <a:avLst/>
          </a:prstGeom>
          <a:blipFill>
            <a:blip r:embed="rId3" cstate="print"/>
            <a:stretch>
              <a:fillRect/>
            </a:stretch>
          </a:blipFill>
        </p:spPr>
        <p:txBody>
          <a:bodyPr wrap="square" lIns="0" tIns="0" rIns="0" bIns="0" rtlCol="0"/>
          <a:lstStyle/>
          <a:p>
            <a:endParaRPr/>
          </a:p>
        </p:txBody>
      </p:sp>
      <p:sp>
        <p:nvSpPr>
          <p:cNvPr id="24" name="object 24"/>
          <p:cNvSpPr txBox="1"/>
          <p:nvPr/>
        </p:nvSpPr>
        <p:spPr>
          <a:xfrm>
            <a:off x="5483254" y="4302920"/>
            <a:ext cx="113030" cy="100330"/>
          </a:xfrm>
          <a:prstGeom prst="rect">
            <a:avLst/>
          </a:prstGeom>
        </p:spPr>
        <p:txBody>
          <a:bodyPr vert="horz" wrap="square" lIns="0" tIns="11430" rIns="0" bIns="0" rtlCol="0">
            <a:spAutoFit/>
          </a:bodyPr>
          <a:lstStyle/>
          <a:p>
            <a:pPr marL="12700">
              <a:lnSpc>
                <a:spcPct val="100000"/>
              </a:lnSpc>
              <a:spcBef>
                <a:spcPts val="90"/>
              </a:spcBef>
            </a:pPr>
            <a:r>
              <a:rPr sz="500" b="1" spc="-60" dirty="0">
                <a:solidFill>
                  <a:srgbClr val="FFFFFF"/>
                </a:solidFill>
                <a:latin typeface="Arial"/>
                <a:cs typeface="Arial"/>
              </a:rPr>
              <a:t>MO</a:t>
            </a:r>
            <a:endParaRPr sz="500">
              <a:latin typeface="Arial"/>
              <a:cs typeface="Arial"/>
            </a:endParaRPr>
          </a:p>
        </p:txBody>
      </p:sp>
      <p:sp>
        <p:nvSpPr>
          <p:cNvPr id="33" name="object 33"/>
          <p:cNvSpPr/>
          <p:nvPr/>
        </p:nvSpPr>
        <p:spPr>
          <a:xfrm>
            <a:off x="7664704"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34" name="object 34"/>
          <p:cNvSpPr/>
          <p:nvPr/>
        </p:nvSpPr>
        <p:spPr>
          <a:xfrm>
            <a:off x="7962744"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47" name="object 47"/>
          <p:cNvSpPr/>
          <p:nvPr/>
        </p:nvSpPr>
        <p:spPr>
          <a:xfrm>
            <a:off x="6677600" y="3319272"/>
            <a:ext cx="17145" cy="77470"/>
          </a:xfrm>
          <a:custGeom>
            <a:avLst/>
            <a:gdLst/>
            <a:ahLst/>
            <a:cxnLst/>
            <a:rect l="l" t="t" r="r" b="b"/>
            <a:pathLst>
              <a:path w="17145" h="77470">
                <a:moveTo>
                  <a:pt x="16952" y="76882"/>
                </a:moveTo>
                <a:lnTo>
                  <a:pt x="0" y="76882"/>
                </a:lnTo>
                <a:lnTo>
                  <a:pt x="0" y="0"/>
                </a:lnTo>
                <a:lnTo>
                  <a:pt x="16952" y="0"/>
                </a:lnTo>
                <a:lnTo>
                  <a:pt x="16952" y="76882"/>
                </a:lnTo>
                <a:close/>
              </a:path>
            </a:pathLst>
          </a:custGeom>
          <a:solidFill>
            <a:srgbClr val="FFFFFF"/>
          </a:solidFill>
        </p:spPr>
        <p:txBody>
          <a:bodyPr wrap="square" lIns="0" tIns="0" rIns="0" bIns="0" rtlCol="0"/>
          <a:lstStyle/>
          <a:p>
            <a:endParaRPr/>
          </a:p>
        </p:txBody>
      </p:sp>
      <p:sp>
        <p:nvSpPr>
          <p:cNvPr id="48" name="object 48"/>
          <p:cNvSpPr/>
          <p:nvPr/>
        </p:nvSpPr>
        <p:spPr>
          <a:xfrm>
            <a:off x="6732561" y="3304517"/>
            <a:ext cx="63500" cy="15240"/>
          </a:xfrm>
          <a:custGeom>
            <a:avLst/>
            <a:gdLst/>
            <a:ahLst/>
            <a:cxnLst/>
            <a:rect l="l" t="t" r="r" b="b"/>
            <a:pathLst>
              <a:path w="63500" h="15239">
                <a:moveTo>
                  <a:pt x="0" y="0"/>
                </a:moveTo>
                <a:lnTo>
                  <a:pt x="63101" y="0"/>
                </a:lnTo>
                <a:lnTo>
                  <a:pt x="63101" y="14944"/>
                </a:lnTo>
                <a:lnTo>
                  <a:pt x="0" y="14944"/>
                </a:lnTo>
                <a:lnTo>
                  <a:pt x="0" y="0"/>
                </a:lnTo>
                <a:close/>
              </a:path>
            </a:pathLst>
          </a:custGeom>
          <a:solidFill>
            <a:srgbClr val="FFFFFF"/>
          </a:solidFill>
        </p:spPr>
        <p:txBody>
          <a:bodyPr wrap="square" lIns="0" tIns="0" rIns="0" bIns="0" rtlCol="0"/>
          <a:lstStyle/>
          <a:p>
            <a:endParaRPr/>
          </a:p>
        </p:txBody>
      </p:sp>
      <p:sp>
        <p:nvSpPr>
          <p:cNvPr id="51" name="object 51"/>
          <p:cNvSpPr/>
          <p:nvPr/>
        </p:nvSpPr>
        <p:spPr>
          <a:xfrm>
            <a:off x="6732561" y="3356823"/>
            <a:ext cx="17145" cy="25400"/>
          </a:xfrm>
          <a:custGeom>
            <a:avLst/>
            <a:gdLst/>
            <a:ahLst/>
            <a:cxnLst/>
            <a:rect l="l" t="t" r="r" b="b"/>
            <a:pathLst>
              <a:path w="17145" h="25400">
                <a:moveTo>
                  <a:pt x="0" y="0"/>
                </a:moveTo>
                <a:lnTo>
                  <a:pt x="16954" y="0"/>
                </a:lnTo>
                <a:lnTo>
                  <a:pt x="16954" y="24907"/>
                </a:lnTo>
                <a:lnTo>
                  <a:pt x="0" y="24907"/>
                </a:lnTo>
                <a:lnTo>
                  <a:pt x="0" y="0"/>
                </a:lnTo>
                <a:close/>
              </a:path>
            </a:pathLst>
          </a:custGeom>
          <a:solidFill>
            <a:srgbClr val="FFFFFF"/>
          </a:solidFill>
        </p:spPr>
        <p:txBody>
          <a:bodyPr wrap="square" lIns="0" tIns="0" rIns="0" bIns="0" rtlCol="0"/>
          <a:lstStyle/>
          <a:p>
            <a:endParaRPr/>
          </a:p>
        </p:txBody>
      </p:sp>
      <p:sp>
        <p:nvSpPr>
          <p:cNvPr id="52" name="object 52"/>
          <p:cNvSpPr/>
          <p:nvPr/>
        </p:nvSpPr>
        <p:spPr>
          <a:xfrm>
            <a:off x="6732561" y="3381731"/>
            <a:ext cx="66040" cy="15240"/>
          </a:xfrm>
          <a:custGeom>
            <a:avLst/>
            <a:gdLst/>
            <a:ahLst/>
            <a:cxnLst/>
            <a:rect l="l" t="t" r="r" b="b"/>
            <a:pathLst>
              <a:path w="66040" h="15239">
                <a:moveTo>
                  <a:pt x="0" y="0"/>
                </a:moveTo>
                <a:lnTo>
                  <a:pt x="65525" y="0"/>
                </a:lnTo>
                <a:lnTo>
                  <a:pt x="65525" y="14944"/>
                </a:lnTo>
                <a:lnTo>
                  <a:pt x="0" y="14944"/>
                </a:lnTo>
                <a:lnTo>
                  <a:pt x="0" y="0"/>
                </a:lnTo>
                <a:close/>
              </a:path>
            </a:pathLst>
          </a:custGeom>
          <a:solidFill>
            <a:srgbClr val="FFFFFF"/>
          </a:solidFill>
        </p:spPr>
        <p:txBody>
          <a:bodyPr wrap="square" lIns="0" tIns="0" rIns="0" bIns="0" rtlCol="0"/>
          <a:lstStyle/>
          <a:p>
            <a:endParaRPr/>
          </a:p>
        </p:txBody>
      </p:sp>
      <p:sp>
        <p:nvSpPr>
          <p:cNvPr id="53" name="object 53"/>
          <p:cNvSpPr/>
          <p:nvPr/>
        </p:nvSpPr>
        <p:spPr>
          <a:xfrm>
            <a:off x="6897658" y="3304517"/>
            <a:ext cx="75565" cy="15240"/>
          </a:xfrm>
          <a:custGeom>
            <a:avLst/>
            <a:gdLst/>
            <a:ahLst/>
            <a:cxnLst/>
            <a:rect l="l" t="t" r="r" b="b"/>
            <a:pathLst>
              <a:path w="75565" h="15239">
                <a:moveTo>
                  <a:pt x="75348" y="14754"/>
                </a:moveTo>
                <a:lnTo>
                  <a:pt x="0" y="14754"/>
                </a:lnTo>
                <a:lnTo>
                  <a:pt x="0" y="0"/>
                </a:lnTo>
                <a:lnTo>
                  <a:pt x="75348" y="0"/>
                </a:lnTo>
                <a:lnTo>
                  <a:pt x="75348" y="14754"/>
                </a:lnTo>
                <a:close/>
              </a:path>
            </a:pathLst>
          </a:custGeom>
          <a:solidFill>
            <a:srgbClr val="FFFFFF"/>
          </a:solidFill>
        </p:spPr>
        <p:txBody>
          <a:bodyPr wrap="square" lIns="0" tIns="0" rIns="0" bIns="0" rtlCol="0"/>
          <a:lstStyle/>
          <a:p>
            <a:endParaRPr/>
          </a:p>
        </p:txBody>
      </p:sp>
      <p:sp>
        <p:nvSpPr>
          <p:cNvPr id="60" name="object 60"/>
          <p:cNvSpPr/>
          <p:nvPr/>
        </p:nvSpPr>
        <p:spPr>
          <a:xfrm>
            <a:off x="653106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1" name="object 61"/>
          <p:cNvSpPr/>
          <p:nvPr/>
        </p:nvSpPr>
        <p:spPr>
          <a:xfrm>
            <a:off x="6557063"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2" name="object 62"/>
          <p:cNvSpPr/>
          <p:nvPr/>
        </p:nvSpPr>
        <p:spPr>
          <a:xfrm>
            <a:off x="658305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79" name="object 79"/>
          <p:cNvSpPr/>
          <p:nvPr/>
        </p:nvSpPr>
        <p:spPr>
          <a:xfrm>
            <a:off x="5849620"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80" name="object 80"/>
          <p:cNvSpPr/>
          <p:nvPr/>
        </p:nvSpPr>
        <p:spPr>
          <a:xfrm>
            <a:off x="6147659"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83" name="object 83"/>
          <p:cNvSpPr/>
          <p:nvPr/>
        </p:nvSpPr>
        <p:spPr>
          <a:xfrm>
            <a:off x="4314288"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144" name="object 5">
            <a:extLst>
              <a:ext uri="{FF2B5EF4-FFF2-40B4-BE49-F238E27FC236}">
                <a16:creationId xmlns:a16="http://schemas.microsoft.com/office/drawing/2014/main" id="{2E8FA337-51F2-4749-B837-9805338C8407}"/>
              </a:ext>
            </a:extLst>
          </p:cNvPr>
          <p:cNvSpPr/>
          <p:nvPr/>
        </p:nvSpPr>
        <p:spPr>
          <a:xfrm>
            <a:off x="-5316" y="7148475"/>
            <a:ext cx="10058399" cy="701731"/>
          </a:xfrm>
          <a:prstGeom prst="rect">
            <a:avLst/>
          </a:prstGeom>
          <a:blipFill>
            <a:blip r:embed="rId2" cstate="print"/>
            <a:stretch>
              <a:fillRect/>
            </a:stretch>
          </a:blipFill>
        </p:spPr>
        <p:txBody>
          <a:bodyPr wrap="square" lIns="0" tIns="0" rIns="0" bIns="0" rtlCol="0"/>
          <a:lstStyle/>
          <a:p>
            <a:endParaRPr/>
          </a:p>
        </p:txBody>
      </p:sp>
      <p:pic>
        <p:nvPicPr>
          <p:cNvPr id="145" name="Picture 144">
            <a:extLst>
              <a:ext uri="{FF2B5EF4-FFF2-40B4-BE49-F238E27FC236}">
                <a16:creationId xmlns:a16="http://schemas.microsoft.com/office/drawing/2014/main" id="{BE63348B-8B92-4D32-95B9-2519D441DE6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146" name="Picture 145">
            <a:extLst>
              <a:ext uri="{FF2B5EF4-FFF2-40B4-BE49-F238E27FC236}">
                <a16:creationId xmlns:a16="http://schemas.microsoft.com/office/drawing/2014/main" id="{F7193C53-5C29-4C91-9308-58BDFFBDE5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
        <p:nvSpPr>
          <p:cNvPr id="40" name="TextBox 39">
            <a:extLst>
              <a:ext uri="{FF2B5EF4-FFF2-40B4-BE49-F238E27FC236}">
                <a16:creationId xmlns:a16="http://schemas.microsoft.com/office/drawing/2014/main" id="{73B08CCB-A59B-47F4-931B-CAAC79F8D48A}"/>
              </a:ext>
            </a:extLst>
          </p:cNvPr>
          <p:cNvSpPr txBox="1"/>
          <p:nvPr/>
        </p:nvSpPr>
        <p:spPr>
          <a:xfrm>
            <a:off x="807998" y="575897"/>
            <a:ext cx="8431767" cy="1754326"/>
          </a:xfrm>
          <a:prstGeom prst="rect">
            <a:avLst/>
          </a:prstGeom>
          <a:noFill/>
        </p:spPr>
        <p:txBody>
          <a:bodyPr wrap="square">
            <a:spAutoFit/>
          </a:bodyPr>
          <a:lstStyle/>
          <a:p>
            <a:pPr algn="ctr"/>
            <a:r>
              <a:rPr lang="en-US" sz="3600" spc="-235" dirty="0"/>
              <a:t>Once Quick2Creidt issues the prequalification triggered follow will occur automatically. In the form of Email and Text.</a:t>
            </a:r>
            <a:endParaRPr lang="en-US" sz="3600" dirty="0"/>
          </a:p>
        </p:txBody>
      </p:sp>
      <p:pic>
        <p:nvPicPr>
          <p:cNvPr id="41" name="Picture 40">
            <a:extLst>
              <a:ext uri="{FF2B5EF4-FFF2-40B4-BE49-F238E27FC236}">
                <a16:creationId xmlns:a16="http://schemas.microsoft.com/office/drawing/2014/main" id="{B1A7809A-C911-4F2E-958A-056DCA1509C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21602" y="2985175"/>
            <a:ext cx="2067717" cy="4183607"/>
          </a:xfrm>
          <a:prstGeom prst="rect">
            <a:avLst/>
          </a:prstGeom>
          <a:effectLst>
            <a:outerShdw blurRad="50800" dist="38100" dir="5400000" algn="t" rotWithShape="0">
              <a:prstClr val="black">
                <a:alpha val="16000"/>
              </a:prstClr>
            </a:outerShdw>
          </a:effectLst>
        </p:spPr>
      </p:pic>
      <p:sp>
        <p:nvSpPr>
          <p:cNvPr id="43" name="object 4">
            <a:extLst>
              <a:ext uri="{FF2B5EF4-FFF2-40B4-BE49-F238E27FC236}">
                <a16:creationId xmlns:a16="http://schemas.microsoft.com/office/drawing/2014/main" id="{D1432A3A-0CC8-41FE-89D3-00AEE3A9C5F7}"/>
              </a:ext>
            </a:extLst>
          </p:cNvPr>
          <p:cNvSpPr/>
          <p:nvPr/>
        </p:nvSpPr>
        <p:spPr>
          <a:xfrm>
            <a:off x="58433" y="3982138"/>
            <a:ext cx="3601099" cy="2634919"/>
          </a:xfrm>
          <a:prstGeom prst="rect">
            <a:avLst/>
          </a:prstGeom>
          <a:blipFill>
            <a:blip r:embed="rId3" cstate="print"/>
            <a:stretch>
              <a:fillRect/>
            </a:stretch>
          </a:blipFill>
        </p:spPr>
        <p:txBody>
          <a:bodyPr wrap="square" lIns="0" tIns="0" rIns="0" bIns="0" rtlCol="0"/>
          <a:lstStyle/>
          <a:p>
            <a:endParaRPr/>
          </a:p>
        </p:txBody>
      </p:sp>
      <p:sp>
        <p:nvSpPr>
          <p:cNvPr id="2" name="Rectangle 1">
            <a:extLst>
              <a:ext uri="{FF2B5EF4-FFF2-40B4-BE49-F238E27FC236}">
                <a16:creationId xmlns:a16="http://schemas.microsoft.com/office/drawing/2014/main" id="{7E3A89C7-0C07-4548-9D2E-DA4608EA6BDB}"/>
              </a:ext>
            </a:extLst>
          </p:cNvPr>
          <p:cNvSpPr/>
          <p:nvPr/>
        </p:nvSpPr>
        <p:spPr>
          <a:xfrm>
            <a:off x="499463" y="4270373"/>
            <a:ext cx="2680658" cy="212607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BE3EE590-4F76-4E3F-B26D-A4D34050E041}"/>
              </a:ext>
            </a:extLst>
          </p:cNvPr>
          <p:cNvSpPr/>
          <p:nvPr/>
        </p:nvSpPr>
        <p:spPr>
          <a:xfrm>
            <a:off x="6857170" y="4187987"/>
            <a:ext cx="2797084" cy="21260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38">
            <a:extLst>
              <a:ext uri="{FF2B5EF4-FFF2-40B4-BE49-F238E27FC236}">
                <a16:creationId xmlns:a16="http://schemas.microsoft.com/office/drawing/2014/main" id="{297B57A3-5637-4417-8350-FCEFD87141E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63214" y="4384754"/>
            <a:ext cx="2646222" cy="1864560"/>
          </a:xfrm>
          <a:prstGeom prst="rect">
            <a:avLst/>
          </a:prstGeom>
          <a:effectLst>
            <a:innerShdw blurRad="114300">
              <a:prstClr val="black"/>
            </a:innerShdw>
          </a:effectLst>
        </p:spPr>
      </p:pic>
      <p:pic>
        <p:nvPicPr>
          <p:cNvPr id="45" name="Picture 44">
            <a:extLst>
              <a:ext uri="{FF2B5EF4-FFF2-40B4-BE49-F238E27FC236}">
                <a16:creationId xmlns:a16="http://schemas.microsoft.com/office/drawing/2014/main" id="{1004F065-3A67-462A-BD20-89A83CDDDE9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00620" y="4323943"/>
            <a:ext cx="2501901" cy="1951307"/>
          </a:xfrm>
          <a:prstGeom prst="rect">
            <a:avLst/>
          </a:prstGeom>
          <a:effectLst>
            <a:innerShdw blurRad="114300">
              <a:prstClr val="black"/>
            </a:innerShdw>
          </a:effectLst>
        </p:spPr>
      </p:pic>
      <p:sp>
        <p:nvSpPr>
          <p:cNvPr id="4" name="Arrow: Right 3">
            <a:extLst>
              <a:ext uri="{FF2B5EF4-FFF2-40B4-BE49-F238E27FC236}">
                <a16:creationId xmlns:a16="http://schemas.microsoft.com/office/drawing/2014/main" id="{8FC2D888-B84B-4F5D-9B06-9BEBA7A3B5A0}"/>
              </a:ext>
            </a:extLst>
          </p:cNvPr>
          <p:cNvSpPr/>
          <p:nvPr/>
        </p:nvSpPr>
        <p:spPr>
          <a:xfrm>
            <a:off x="3594191" y="4803282"/>
            <a:ext cx="381000" cy="795239"/>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rrow: Right 45">
            <a:extLst>
              <a:ext uri="{FF2B5EF4-FFF2-40B4-BE49-F238E27FC236}">
                <a16:creationId xmlns:a16="http://schemas.microsoft.com/office/drawing/2014/main" id="{8B484901-F2C2-4F7E-AC35-494DFFD2279F}"/>
              </a:ext>
            </a:extLst>
          </p:cNvPr>
          <p:cNvSpPr/>
          <p:nvPr/>
        </p:nvSpPr>
        <p:spPr>
          <a:xfrm>
            <a:off x="6220440" y="4803281"/>
            <a:ext cx="381000" cy="795239"/>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4612DAC3-37FC-441F-AB09-E8A6F1A9AA7E}"/>
              </a:ext>
            </a:extLst>
          </p:cNvPr>
          <p:cNvSpPr/>
          <p:nvPr/>
        </p:nvSpPr>
        <p:spPr>
          <a:xfrm>
            <a:off x="743358" y="3495329"/>
            <a:ext cx="2151349" cy="323165"/>
          </a:xfrm>
          <a:prstGeom prst="rect">
            <a:avLst/>
          </a:prstGeom>
          <a:noFill/>
        </p:spPr>
        <p:txBody>
          <a:bodyPr wrap="square" lIns="91440" tIns="45720" rIns="91440" bIns="45720">
            <a:spAutoFit/>
          </a:bodyPr>
          <a:lstStyle/>
          <a:p>
            <a:pPr algn="ctr"/>
            <a:r>
              <a:rPr lang="en-US" sz="1500" b="1" dirty="0">
                <a:ln w="0"/>
                <a:solidFill>
                  <a:schemeClr val="bg1"/>
                </a:solidFill>
                <a:effectLst>
                  <a:outerShdw blurRad="38100" dist="25400" dir="5400000" algn="ctr" rotWithShape="0">
                    <a:srgbClr val="6E747A">
                      <a:alpha val="43000"/>
                    </a:srgbClr>
                  </a:outerShdw>
                </a:effectLst>
              </a:rPr>
              <a:t>Instant Q2C Pre-Qual</a:t>
            </a:r>
          </a:p>
        </p:txBody>
      </p:sp>
      <p:sp>
        <p:nvSpPr>
          <p:cNvPr id="73" name="Rectangle: Rounded Corners 72">
            <a:extLst>
              <a:ext uri="{FF2B5EF4-FFF2-40B4-BE49-F238E27FC236}">
                <a16:creationId xmlns:a16="http://schemas.microsoft.com/office/drawing/2014/main" id="{EA571790-F41D-4D41-85EE-B767597706E7}"/>
              </a:ext>
            </a:extLst>
          </p:cNvPr>
          <p:cNvSpPr/>
          <p:nvPr/>
        </p:nvSpPr>
        <p:spPr>
          <a:xfrm>
            <a:off x="3812692" y="2524120"/>
            <a:ext cx="2541270" cy="632316"/>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96F5ECDE-835B-4B3B-9B97-74C738F7E5A9}"/>
              </a:ext>
            </a:extLst>
          </p:cNvPr>
          <p:cNvSpPr/>
          <p:nvPr/>
        </p:nvSpPr>
        <p:spPr>
          <a:xfrm>
            <a:off x="7210650" y="3418553"/>
            <a:ext cx="2151349" cy="323165"/>
          </a:xfrm>
          <a:prstGeom prst="rect">
            <a:avLst/>
          </a:prstGeom>
          <a:noFill/>
        </p:spPr>
        <p:txBody>
          <a:bodyPr wrap="square" lIns="91440" tIns="45720" rIns="91440" bIns="45720">
            <a:spAutoFit/>
          </a:bodyPr>
          <a:lstStyle/>
          <a:p>
            <a:pPr algn="ctr"/>
            <a:r>
              <a:rPr lang="en-US" sz="1500" b="1" dirty="0">
                <a:ln w="0"/>
                <a:solidFill>
                  <a:schemeClr val="bg1"/>
                </a:solidFill>
                <a:effectLst>
                  <a:outerShdw blurRad="38100" dist="25400" dir="5400000" algn="ctr" rotWithShape="0">
                    <a:srgbClr val="6E747A">
                      <a:alpha val="43000"/>
                    </a:srgbClr>
                  </a:outerShdw>
                </a:effectLst>
              </a:rPr>
              <a:t>Triggered Email</a:t>
            </a:r>
          </a:p>
        </p:txBody>
      </p:sp>
      <p:sp>
        <p:nvSpPr>
          <p:cNvPr id="70" name="Rectangle 69">
            <a:extLst>
              <a:ext uri="{FF2B5EF4-FFF2-40B4-BE49-F238E27FC236}">
                <a16:creationId xmlns:a16="http://schemas.microsoft.com/office/drawing/2014/main" id="{B75F42BB-1023-46F0-AD6F-E05189B2EA87}"/>
              </a:ext>
            </a:extLst>
          </p:cNvPr>
          <p:cNvSpPr/>
          <p:nvPr/>
        </p:nvSpPr>
        <p:spPr>
          <a:xfrm>
            <a:off x="3937970" y="2655787"/>
            <a:ext cx="2151349" cy="323165"/>
          </a:xfrm>
          <a:prstGeom prst="rect">
            <a:avLst/>
          </a:prstGeom>
          <a:noFill/>
        </p:spPr>
        <p:txBody>
          <a:bodyPr wrap="square" lIns="91440" tIns="45720" rIns="91440" bIns="45720">
            <a:spAutoFit/>
          </a:bodyPr>
          <a:lstStyle/>
          <a:p>
            <a:pPr algn="ctr"/>
            <a:r>
              <a:rPr lang="en-US" sz="1500" b="1" dirty="0">
                <a:ln w="0"/>
                <a:solidFill>
                  <a:schemeClr val="bg1"/>
                </a:solidFill>
                <a:effectLst>
                  <a:outerShdw blurRad="38100" dist="25400" dir="5400000" algn="ctr" rotWithShape="0">
                    <a:srgbClr val="6E747A">
                      <a:alpha val="43000"/>
                    </a:srgbClr>
                  </a:outerShdw>
                </a:effectLst>
              </a:rPr>
              <a:t>Triggered Text</a:t>
            </a:r>
          </a:p>
        </p:txBody>
      </p:sp>
    </p:spTree>
    <p:extLst>
      <p:ext uri="{BB962C8B-B14F-4D97-AF65-F5344CB8AC3E}">
        <p14:creationId xmlns:p14="http://schemas.microsoft.com/office/powerpoint/2010/main" val="5514786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object 5">
            <a:extLst>
              <a:ext uri="{FF2B5EF4-FFF2-40B4-BE49-F238E27FC236}">
                <a16:creationId xmlns:a16="http://schemas.microsoft.com/office/drawing/2014/main" id="{8172DD2F-8C35-4E4E-A6CF-752C75CDC492}"/>
              </a:ext>
            </a:extLst>
          </p:cNvPr>
          <p:cNvSpPr/>
          <p:nvPr/>
        </p:nvSpPr>
        <p:spPr>
          <a:xfrm>
            <a:off x="-5317" y="4567931"/>
            <a:ext cx="10058399" cy="1244005"/>
          </a:xfrm>
          <a:prstGeom prst="rect">
            <a:avLst/>
          </a:prstGeom>
          <a:blipFill>
            <a:blip r:embed="rId2" cstate="print"/>
            <a:stretch>
              <a:fillRect/>
            </a:stretch>
          </a:blipFill>
        </p:spPr>
        <p:txBody>
          <a:bodyPr wrap="square" lIns="0" tIns="0" rIns="0" bIns="0" rtlCol="0"/>
          <a:lstStyle/>
          <a:p>
            <a:endParaRPr/>
          </a:p>
        </p:txBody>
      </p:sp>
      <p:sp>
        <p:nvSpPr>
          <p:cNvPr id="24" name="object 24"/>
          <p:cNvSpPr txBox="1"/>
          <p:nvPr/>
        </p:nvSpPr>
        <p:spPr>
          <a:xfrm>
            <a:off x="5483254" y="4302920"/>
            <a:ext cx="113030" cy="100330"/>
          </a:xfrm>
          <a:prstGeom prst="rect">
            <a:avLst/>
          </a:prstGeom>
        </p:spPr>
        <p:txBody>
          <a:bodyPr vert="horz" wrap="square" lIns="0" tIns="11430" rIns="0" bIns="0" rtlCol="0">
            <a:spAutoFit/>
          </a:bodyPr>
          <a:lstStyle/>
          <a:p>
            <a:pPr marL="12700">
              <a:lnSpc>
                <a:spcPct val="100000"/>
              </a:lnSpc>
              <a:spcBef>
                <a:spcPts val="90"/>
              </a:spcBef>
            </a:pPr>
            <a:r>
              <a:rPr sz="500" b="1" spc="-60" dirty="0">
                <a:solidFill>
                  <a:srgbClr val="FFFFFF"/>
                </a:solidFill>
                <a:latin typeface="Arial"/>
                <a:cs typeface="Arial"/>
              </a:rPr>
              <a:t>MO</a:t>
            </a:r>
            <a:endParaRPr sz="500">
              <a:latin typeface="Arial"/>
              <a:cs typeface="Arial"/>
            </a:endParaRPr>
          </a:p>
        </p:txBody>
      </p:sp>
      <p:sp>
        <p:nvSpPr>
          <p:cNvPr id="33" name="object 33"/>
          <p:cNvSpPr/>
          <p:nvPr/>
        </p:nvSpPr>
        <p:spPr>
          <a:xfrm>
            <a:off x="7664704"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34" name="object 34"/>
          <p:cNvSpPr/>
          <p:nvPr/>
        </p:nvSpPr>
        <p:spPr>
          <a:xfrm>
            <a:off x="7962744"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37" name="object 37"/>
          <p:cNvSpPr/>
          <p:nvPr/>
        </p:nvSpPr>
        <p:spPr>
          <a:xfrm>
            <a:off x="6262738" y="3107232"/>
            <a:ext cx="1326515" cy="95885"/>
          </a:xfrm>
          <a:custGeom>
            <a:avLst/>
            <a:gdLst/>
            <a:ahLst/>
            <a:cxnLst/>
            <a:rect l="l" t="t" r="r" b="b"/>
            <a:pathLst>
              <a:path w="1326515" h="95885">
                <a:moveTo>
                  <a:pt x="0" y="95808"/>
                </a:moveTo>
                <a:lnTo>
                  <a:pt x="1326172" y="95808"/>
                </a:lnTo>
                <a:lnTo>
                  <a:pt x="1326172" y="0"/>
                </a:lnTo>
                <a:lnTo>
                  <a:pt x="0" y="0"/>
                </a:lnTo>
                <a:lnTo>
                  <a:pt x="0" y="95808"/>
                </a:lnTo>
                <a:close/>
              </a:path>
            </a:pathLst>
          </a:custGeom>
          <a:solidFill>
            <a:srgbClr val="FFFFFF"/>
          </a:solidFill>
        </p:spPr>
        <p:txBody>
          <a:bodyPr wrap="square" lIns="0" tIns="0" rIns="0" bIns="0" rtlCol="0"/>
          <a:lstStyle/>
          <a:p>
            <a:endParaRPr/>
          </a:p>
        </p:txBody>
      </p:sp>
      <p:sp>
        <p:nvSpPr>
          <p:cNvPr id="47" name="object 47"/>
          <p:cNvSpPr/>
          <p:nvPr/>
        </p:nvSpPr>
        <p:spPr>
          <a:xfrm>
            <a:off x="6677600" y="3319272"/>
            <a:ext cx="17145" cy="77470"/>
          </a:xfrm>
          <a:custGeom>
            <a:avLst/>
            <a:gdLst/>
            <a:ahLst/>
            <a:cxnLst/>
            <a:rect l="l" t="t" r="r" b="b"/>
            <a:pathLst>
              <a:path w="17145" h="77470">
                <a:moveTo>
                  <a:pt x="16952" y="76882"/>
                </a:moveTo>
                <a:lnTo>
                  <a:pt x="0" y="76882"/>
                </a:lnTo>
                <a:lnTo>
                  <a:pt x="0" y="0"/>
                </a:lnTo>
                <a:lnTo>
                  <a:pt x="16952" y="0"/>
                </a:lnTo>
                <a:lnTo>
                  <a:pt x="16952" y="76882"/>
                </a:lnTo>
                <a:close/>
              </a:path>
            </a:pathLst>
          </a:custGeom>
          <a:solidFill>
            <a:srgbClr val="FFFFFF"/>
          </a:solidFill>
        </p:spPr>
        <p:txBody>
          <a:bodyPr wrap="square" lIns="0" tIns="0" rIns="0" bIns="0" rtlCol="0"/>
          <a:lstStyle/>
          <a:p>
            <a:endParaRPr/>
          </a:p>
        </p:txBody>
      </p:sp>
      <p:sp>
        <p:nvSpPr>
          <p:cNvPr id="48" name="object 48"/>
          <p:cNvSpPr/>
          <p:nvPr/>
        </p:nvSpPr>
        <p:spPr>
          <a:xfrm>
            <a:off x="6732561" y="3304517"/>
            <a:ext cx="63500" cy="15240"/>
          </a:xfrm>
          <a:custGeom>
            <a:avLst/>
            <a:gdLst/>
            <a:ahLst/>
            <a:cxnLst/>
            <a:rect l="l" t="t" r="r" b="b"/>
            <a:pathLst>
              <a:path w="63500" h="15239">
                <a:moveTo>
                  <a:pt x="0" y="0"/>
                </a:moveTo>
                <a:lnTo>
                  <a:pt x="63101" y="0"/>
                </a:lnTo>
                <a:lnTo>
                  <a:pt x="63101" y="14944"/>
                </a:lnTo>
                <a:lnTo>
                  <a:pt x="0" y="14944"/>
                </a:lnTo>
                <a:lnTo>
                  <a:pt x="0" y="0"/>
                </a:lnTo>
                <a:close/>
              </a:path>
            </a:pathLst>
          </a:custGeom>
          <a:solidFill>
            <a:srgbClr val="FFFFFF"/>
          </a:solidFill>
        </p:spPr>
        <p:txBody>
          <a:bodyPr wrap="square" lIns="0" tIns="0" rIns="0" bIns="0" rtlCol="0"/>
          <a:lstStyle/>
          <a:p>
            <a:endParaRPr/>
          </a:p>
        </p:txBody>
      </p:sp>
      <p:sp>
        <p:nvSpPr>
          <p:cNvPr id="49" name="object 49"/>
          <p:cNvSpPr/>
          <p:nvPr/>
        </p:nvSpPr>
        <p:spPr>
          <a:xfrm>
            <a:off x="6732561" y="3319462"/>
            <a:ext cx="17145" cy="22860"/>
          </a:xfrm>
          <a:custGeom>
            <a:avLst/>
            <a:gdLst/>
            <a:ahLst/>
            <a:cxnLst/>
            <a:rect l="l" t="t" r="r" b="b"/>
            <a:pathLst>
              <a:path w="17145" h="22860">
                <a:moveTo>
                  <a:pt x="0" y="0"/>
                </a:moveTo>
                <a:lnTo>
                  <a:pt x="16954" y="0"/>
                </a:lnTo>
                <a:lnTo>
                  <a:pt x="16954" y="22416"/>
                </a:lnTo>
                <a:lnTo>
                  <a:pt x="0" y="22416"/>
                </a:lnTo>
                <a:lnTo>
                  <a:pt x="0" y="0"/>
                </a:lnTo>
                <a:close/>
              </a:path>
            </a:pathLst>
          </a:custGeom>
          <a:solidFill>
            <a:srgbClr val="FFFFFF"/>
          </a:solidFill>
        </p:spPr>
        <p:txBody>
          <a:bodyPr wrap="square" lIns="0" tIns="0" rIns="0" bIns="0" rtlCol="0"/>
          <a:lstStyle/>
          <a:p>
            <a:endParaRPr/>
          </a:p>
        </p:txBody>
      </p:sp>
      <p:sp>
        <p:nvSpPr>
          <p:cNvPr id="50" name="object 50"/>
          <p:cNvSpPr/>
          <p:nvPr/>
        </p:nvSpPr>
        <p:spPr>
          <a:xfrm>
            <a:off x="6732561" y="3341878"/>
            <a:ext cx="60960" cy="15240"/>
          </a:xfrm>
          <a:custGeom>
            <a:avLst/>
            <a:gdLst/>
            <a:ahLst/>
            <a:cxnLst/>
            <a:rect l="l" t="t" r="r" b="b"/>
            <a:pathLst>
              <a:path w="60959" h="15239">
                <a:moveTo>
                  <a:pt x="0" y="0"/>
                </a:moveTo>
                <a:lnTo>
                  <a:pt x="60682" y="0"/>
                </a:lnTo>
                <a:lnTo>
                  <a:pt x="60682" y="14944"/>
                </a:lnTo>
                <a:lnTo>
                  <a:pt x="0" y="14944"/>
                </a:lnTo>
                <a:lnTo>
                  <a:pt x="0" y="0"/>
                </a:lnTo>
                <a:close/>
              </a:path>
            </a:pathLst>
          </a:custGeom>
          <a:solidFill>
            <a:srgbClr val="FFFFFF"/>
          </a:solidFill>
        </p:spPr>
        <p:txBody>
          <a:bodyPr wrap="square" lIns="0" tIns="0" rIns="0" bIns="0" rtlCol="0"/>
          <a:lstStyle/>
          <a:p>
            <a:endParaRPr/>
          </a:p>
        </p:txBody>
      </p:sp>
      <p:sp>
        <p:nvSpPr>
          <p:cNvPr id="51" name="object 51"/>
          <p:cNvSpPr/>
          <p:nvPr/>
        </p:nvSpPr>
        <p:spPr>
          <a:xfrm>
            <a:off x="6732561" y="3356823"/>
            <a:ext cx="17145" cy="25400"/>
          </a:xfrm>
          <a:custGeom>
            <a:avLst/>
            <a:gdLst/>
            <a:ahLst/>
            <a:cxnLst/>
            <a:rect l="l" t="t" r="r" b="b"/>
            <a:pathLst>
              <a:path w="17145" h="25400">
                <a:moveTo>
                  <a:pt x="0" y="0"/>
                </a:moveTo>
                <a:lnTo>
                  <a:pt x="16954" y="0"/>
                </a:lnTo>
                <a:lnTo>
                  <a:pt x="16954" y="24907"/>
                </a:lnTo>
                <a:lnTo>
                  <a:pt x="0" y="24907"/>
                </a:lnTo>
                <a:lnTo>
                  <a:pt x="0" y="0"/>
                </a:lnTo>
                <a:close/>
              </a:path>
            </a:pathLst>
          </a:custGeom>
          <a:solidFill>
            <a:srgbClr val="FFFFFF"/>
          </a:solidFill>
        </p:spPr>
        <p:txBody>
          <a:bodyPr wrap="square" lIns="0" tIns="0" rIns="0" bIns="0" rtlCol="0"/>
          <a:lstStyle/>
          <a:p>
            <a:endParaRPr/>
          </a:p>
        </p:txBody>
      </p:sp>
      <p:sp>
        <p:nvSpPr>
          <p:cNvPr id="52" name="object 52"/>
          <p:cNvSpPr/>
          <p:nvPr/>
        </p:nvSpPr>
        <p:spPr>
          <a:xfrm>
            <a:off x="6732561" y="3381731"/>
            <a:ext cx="66040" cy="15240"/>
          </a:xfrm>
          <a:custGeom>
            <a:avLst/>
            <a:gdLst/>
            <a:ahLst/>
            <a:cxnLst/>
            <a:rect l="l" t="t" r="r" b="b"/>
            <a:pathLst>
              <a:path w="66040" h="15239">
                <a:moveTo>
                  <a:pt x="0" y="0"/>
                </a:moveTo>
                <a:lnTo>
                  <a:pt x="65525" y="0"/>
                </a:lnTo>
                <a:lnTo>
                  <a:pt x="65525" y="14944"/>
                </a:lnTo>
                <a:lnTo>
                  <a:pt x="0" y="14944"/>
                </a:lnTo>
                <a:lnTo>
                  <a:pt x="0" y="0"/>
                </a:lnTo>
                <a:close/>
              </a:path>
            </a:pathLst>
          </a:custGeom>
          <a:solidFill>
            <a:srgbClr val="FFFFFF"/>
          </a:solidFill>
        </p:spPr>
        <p:txBody>
          <a:bodyPr wrap="square" lIns="0" tIns="0" rIns="0" bIns="0" rtlCol="0"/>
          <a:lstStyle/>
          <a:p>
            <a:endParaRPr/>
          </a:p>
        </p:txBody>
      </p:sp>
      <p:sp>
        <p:nvSpPr>
          <p:cNvPr id="53" name="object 53"/>
          <p:cNvSpPr/>
          <p:nvPr/>
        </p:nvSpPr>
        <p:spPr>
          <a:xfrm>
            <a:off x="6897658" y="3304517"/>
            <a:ext cx="75565" cy="15240"/>
          </a:xfrm>
          <a:custGeom>
            <a:avLst/>
            <a:gdLst/>
            <a:ahLst/>
            <a:cxnLst/>
            <a:rect l="l" t="t" r="r" b="b"/>
            <a:pathLst>
              <a:path w="75565" h="15239">
                <a:moveTo>
                  <a:pt x="75348" y="14754"/>
                </a:moveTo>
                <a:lnTo>
                  <a:pt x="0" y="14754"/>
                </a:lnTo>
                <a:lnTo>
                  <a:pt x="0" y="0"/>
                </a:lnTo>
                <a:lnTo>
                  <a:pt x="75348" y="0"/>
                </a:lnTo>
                <a:lnTo>
                  <a:pt x="75348" y="14754"/>
                </a:lnTo>
                <a:close/>
              </a:path>
            </a:pathLst>
          </a:custGeom>
          <a:solidFill>
            <a:srgbClr val="FFFFFF"/>
          </a:solidFill>
        </p:spPr>
        <p:txBody>
          <a:bodyPr wrap="square" lIns="0" tIns="0" rIns="0" bIns="0" rtlCol="0"/>
          <a:lstStyle/>
          <a:p>
            <a:endParaRPr/>
          </a:p>
        </p:txBody>
      </p:sp>
      <p:sp>
        <p:nvSpPr>
          <p:cNvPr id="54" name="object 54"/>
          <p:cNvSpPr/>
          <p:nvPr/>
        </p:nvSpPr>
        <p:spPr>
          <a:xfrm>
            <a:off x="6926854" y="3319272"/>
            <a:ext cx="17145" cy="77470"/>
          </a:xfrm>
          <a:custGeom>
            <a:avLst/>
            <a:gdLst/>
            <a:ahLst/>
            <a:cxnLst/>
            <a:rect l="l" t="t" r="r" b="b"/>
            <a:pathLst>
              <a:path w="17145" h="77470">
                <a:moveTo>
                  <a:pt x="16954" y="76882"/>
                </a:moveTo>
                <a:lnTo>
                  <a:pt x="0" y="76882"/>
                </a:lnTo>
                <a:lnTo>
                  <a:pt x="0" y="0"/>
                </a:lnTo>
                <a:lnTo>
                  <a:pt x="16954" y="0"/>
                </a:lnTo>
                <a:lnTo>
                  <a:pt x="16954" y="76882"/>
                </a:lnTo>
                <a:close/>
              </a:path>
            </a:pathLst>
          </a:custGeom>
          <a:solidFill>
            <a:srgbClr val="FFFFFF"/>
          </a:solidFill>
        </p:spPr>
        <p:txBody>
          <a:bodyPr wrap="square" lIns="0" tIns="0" rIns="0" bIns="0" rtlCol="0"/>
          <a:lstStyle/>
          <a:p>
            <a:endParaRPr/>
          </a:p>
        </p:txBody>
      </p:sp>
      <p:sp>
        <p:nvSpPr>
          <p:cNvPr id="55" name="object 55"/>
          <p:cNvSpPr/>
          <p:nvPr/>
        </p:nvSpPr>
        <p:spPr>
          <a:xfrm>
            <a:off x="6981522" y="3304517"/>
            <a:ext cx="20955" cy="19050"/>
          </a:xfrm>
          <a:custGeom>
            <a:avLst/>
            <a:gdLst/>
            <a:ahLst/>
            <a:cxnLst/>
            <a:rect l="l" t="t" r="r" b="b"/>
            <a:pathLst>
              <a:path w="20954" h="19050">
                <a:moveTo>
                  <a:pt x="13108" y="18638"/>
                </a:moveTo>
                <a:lnTo>
                  <a:pt x="7188" y="18638"/>
                </a:lnTo>
                <a:lnTo>
                  <a:pt x="4743" y="17711"/>
                </a:lnTo>
                <a:lnTo>
                  <a:pt x="886" y="14000"/>
                </a:lnTo>
                <a:lnTo>
                  <a:pt x="0" y="11993"/>
                </a:lnTo>
                <a:lnTo>
                  <a:pt x="0" y="6646"/>
                </a:lnTo>
                <a:lnTo>
                  <a:pt x="886" y="4638"/>
                </a:lnTo>
                <a:lnTo>
                  <a:pt x="4743" y="928"/>
                </a:lnTo>
                <a:lnTo>
                  <a:pt x="7188" y="0"/>
                </a:lnTo>
                <a:lnTo>
                  <a:pt x="13108" y="0"/>
                </a:lnTo>
                <a:lnTo>
                  <a:pt x="15598" y="886"/>
                </a:lnTo>
                <a:lnTo>
                  <a:pt x="19634" y="4422"/>
                </a:lnTo>
                <a:lnTo>
                  <a:pt x="20642" y="6646"/>
                </a:lnTo>
                <a:lnTo>
                  <a:pt x="20642" y="11993"/>
                </a:lnTo>
                <a:lnTo>
                  <a:pt x="19634" y="14217"/>
                </a:lnTo>
                <a:lnTo>
                  <a:pt x="15598" y="17753"/>
                </a:lnTo>
                <a:lnTo>
                  <a:pt x="13108" y="18638"/>
                </a:lnTo>
                <a:close/>
              </a:path>
            </a:pathLst>
          </a:custGeom>
          <a:solidFill>
            <a:srgbClr val="FFFFFF"/>
          </a:solidFill>
        </p:spPr>
        <p:txBody>
          <a:bodyPr wrap="square" lIns="0" tIns="0" rIns="0" bIns="0" rtlCol="0"/>
          <a:lstStyle/>
          <a:p>
            <a:endParaRPr/>
          </a:p>
        </p:txBody>
      </p:sp>
      <p:sp>
        <p:nvSpPr>
          <p:cNvPr id="56" name="object 56"/>
          <p:cNvSpPr/>
          <p:nvPr/>
        </p:nvSpPr>
        <p:spPr>
          <a:xfrm>
            <a:off x="7010988" y="3304517"/>
            <a:ext cx="76835" cy="93980"/>
          </a:xfrm>
          <a:custGeom>
            <a:avLst/>
            <a:gdLst/>
            <a:ahLst/>
            <a:cxnLst/>
            <a:rect l="l" t="t" r="r" b="b"/>
            <a:pathLst>
              <a:path w="76834" h="93979">
                <a:moveTo>
                  <a:pt x="43818" y="93966"/>
                </a:moveTo>
                <a:lnTo>
                  <a:pt x="32876" y="93966"/>
                </a:lnTo>
                <a:lnTo>
                  <a:pt x="27806" y="93124"/>
                </a:lnTo>
                <a:lnTo>
                  <a:pt x="0" y="63507"/>
                </a:lnTo>
                <a:lnTo>
                  <a:pt x="0" y="0"/>
                </a:lnTo>
                <a:lnTo>
                  <a:pt x="16954" y="0"/>
                </a:lnTo>
                <a:lnTo>
                  <a:pt x="16954" y="59711"/>
                </a:lnTo>
                <a:lnTo>
                  <a:pt x="17311" y="62060"/>
                </a:lnTo>
                <a:lnTo>
                  <a:pt x="34311" y="78433"/>
                </a:lnTo>
                <a:lnTo>
                  <a:pt x="71009" y="78433"/>
                </a:lnTo>
                <a:lnTo>
                  <a:pt x="69070" y="81152"/>
                </a:lnTo>
                <a:lnTo>
                  <a:pt x="62251" y="87365"/>
                </a:lnTo>
                <a:lnTo>
                  <a:pt x="58214" y="89759"/>
                </a:lnTo>
                <a:lnTo>
                  <a:pt x="48886" y="93124"/>
                </a:lnTo>
                <a:lnTo>
                  <a:pt x="43818" y="93966"/>
                </a:lnTo>
                <a:close/>
              </a:path>
              <a:path w="76834" h="93979">
                <a:moveTo>
                  <a:pt x="71009" y="78433"/>
                </a:moveTo>
                <a:lnTo>
                  <a:pt x="42385" y="78433"/>
                </a:lnTo>
                <a:lnTo>
                  <a:pt x="45769" y="77766"/>
                </a:lnTo>
                <a:lnTo>
                  <a:pt x="51241" y="75091"/>
                </a:lnTo>
                <a:lnTo>
                  <a:pt x="59740" y="59711"/>
                </a:lnTo>
                <a:lnTo>
                  <a:pt x="59740" y="0"/>
                </a:lnTo>
                <a:lnTo>
                  <a:pt x="76694" y="0"/>
                </a:lnTo>
                <a:lnTo>
                  <a:pt x="76694" y="63507"/>
                </a:lnTo>
                <a:lnTo>
                  <a:pt x="75705" y="68490"/>
                </a:lnTo>
                <a:lnTo>
                  <a:pt x="71760" y="77379"/>
                </a:lnTo>
                <a:lnTo>
                  <a:pt x="71009" y="78433"/>
                </a:lnTo>
                <a:close/>
              </a:path>
            </a:pathLst>
          </a:custGeom>
          <a:solidFill>
            <a:srgbClr val="FFFFFF"/>
          </a:solidFill>
        </p:spPr>
        <p:txBody>
          <a:bodyPr wrap="square" lIns="0" tIns="0" rIns="0" bIns="0" rtlCol="0"/>
          <a:lstStyle/>
          <a:p>
            <a:endParaRPr/>
          </a:p>
        </p:txBody>
      </p:sp>
      <p:sp>
        <p:nvSpPr>
          <p:cNvPr id="57" name="object 57"/>
          <p:cNvSpPr/>
          <p:nvPr/>
        </p:nvSpPr>
        <p:spPr>
          <a:xfrm>
            <a:off x="6983731" y="3334027"/>
            <a:ext cx="16510" cy="62230"/>
          </a:xfrm>
          <a:custGeom>
            <a:avLst/>
            <a:gdLst/>
            <a:ahLst/>
            <a:cxnLst/>
            <a:rect l="l" t="t" r="r" b="b"/>
            <a:pathLst>
              <a:path w="16509" h="62229">
                <a:moveTo>
                  <a:pt x="0" y="0"/>
                </a:moveTo>
                <a:lnTo>
                  <a:pt x="16147" y="0"/>
                </a:lnTo>
                <a:lnTo>
                  <a:pt x="16147" y="62125"/>
                </a:lnTo>
                <a:lnTo>
                  <a:pt x="0" y="62125"/>
                </a:lnTo>
                <a:lnTo>
                  <a:pt x="0" y="0"/>
                </a:lnTo>
                <a:close/>
              </a:path>
            </a:pathLst>
          </a:custGeom>
          <a:solidFill>
            <a:srgbClr val="FFFFFF"/>
          </a:solidFill>
        </p:spPr>
        <p:txBody>
          <a:bodyPr wrap="square" lIns="0" tIns="0" rIns="0" bIns="0" rtlCol="0"/>
          <a:lstStyle/>
          <a:p>
            <a:endParaRPr/>
          </a:p>
        </p:txBody>
      </p:sp>
      <p:sp>
        <p:nvSpPr>
          <p:cNvPr id="58" name="object 58"/>
          <p:cNvSpPr/>
          <p:nvPr/>
        </p:nvSpPr>
        <p:spPr>
          <a:xfrm>
            <a:off x="7098063" y="3304517"/>
            <a:ext cx="102870" cy="92075"/>
          </a:xfrm>
          <a:custGeom>
            <a:avLst/>
            <a:gdLst/>
            <a:ahLst/>
            <a:cxnLst/>
            <a:rect l="l" t="t" r="r" b="b"/>
            <a:pathLst>
              <a:path w="102870" h="92075">
                <a:moveTo>
                  <a:pt x="16146" y="91637"/>
                </a:moveTo>
                <a:lnTo>
                  <a:pt x="0" y="91637"/>
                </a:lnTo>
                <a:lnTo>
                  <a:pt x="0" y="0"/>
                </a:lnTo>
                <a:lnTo>
                  <a:pt x="25833" y="0"/>
                </a:lnTo>
                <a:lnTo>
                  <a:pt x="31985" y="15532"/>
                </a:lnTo>
                <a:lnTo>
                  <a:pt x="16146" y="15532"/>
                </a:lnTo>
                <a:lnTo>
                  <a:pt x="16146" y="91637"/>
                </a:lnTo>
                <a:close/>
              </a:path>
              <a:path w="102870" h="92075">
                <a:moveTo>
                  <a:pt x="67613" y="64196"/>
                </a:moveTo>
                <a:lnTo>
                  <a:pt x="51262" y="64196"/>
                </a:lnTo>
                <a:lnTo>
                  <a:pt x="76961" y="0"/>
                </a:lnTo>
                <a:lnTo>
                  <a:pt x="102526" y="0"/>
                </a:lnTo>
                <a:lnTo>
                  <a:pt x="102526" y="15532"/>
                </a:lnTo>
                <a:lnTo>
                  <a:pt x="86110" y="15532"/>
                </a:lnTo>
                <a:lnTo>
                  <a:pt x="67613" y="64196"/>
                </a:lnTo>
                <a:close/>
              </a:path>
              <a:path w="102870" h="92075">
                <a:moveTo>
                  <a:pt x="57183" y="91637"/>
                </a:moveTo>
                <a:lnTo>
                  <a:pt x="45342" y="91637"/>
                </a:lnTo>
                <a:lnTo>
                  <a:pt x="16414" y="15532"/>
                </a:lnTo>
                <a:lnTo>
                  <a:pt x="31985" y="15532"/>
                </a:lnTo>
                <a:lnTo>
                  <a:pt x="51262" y="64196"/>
                </a:lnTo>
                <a:lnTo>
                  <a:pt x="67613" y="64196"/>
                </a:lnTo>
                <a:lnTo>
                  <a:pt x="57183" y="91637"/>
                </a:lnTo>
                <a:close/>
              </a:path>
              <a:path w="102870" h="92075">
                <a:moveTo>
                  <a:pt x="102526" y="91637"/>
                </a:moveTo>
                <a:lnTo>
                  <a:pt x="86380" y="91637"/>
                </a:lnTo>
                <a:lnTo>
                  <a:pt x="86380" y="15532"/>
                </a:lnTo>
                <a:lnTo>
                  <a:pt x="102526" y="15532"/>
                </a:lnTo>
                <a:lnTo>
                  <a:pt x="102526" y="91637"/>
                </a:lnTo>
                <a:close/>
              </a:path>
            </a:pathLst>
          </a:custGeom>
          <a:solidFill>
            <a:srgbClr val="FFFFFF"/>
          </a:solidFill>
        </p:spPr>
        <p:txBody>
          <a:bodyPr wrap="square" lIns="0" tIns="0" rIns="0" bIns="0" rtlCol="0"/>
          <a:lstStyle/>
          <a:p>
            <a:endParaRPr/>
          </a:p>
        </p:txBody>
      </p:sp>
      <p:sp>
        <p:nvSpPr>
          <p:cNvPr id="59" name="object 59"/>
          <p:cNvSpPr/>
          <p:nvPr/>
        </p:nvSpPr>
        <p:spPr>
          <a:xfrm>
            <a:off x="6803684" y="3304516"/>
            <a:ext cx="92710" cy="92075"/>
          </a:xfrm>
          <a:custGeom>
            <a:avLst/>
            <a:gdLst/>
            <a:ahLst/>
            <a:cxnLst/>
            <a:rect l="l" t="t" r="r" b="b"/>
            <a:pathLst>
              <a:path w="92709" h="92075">
                <a:moveTo>
                  <a:pt x="20451" y="91637"/>
                </a:moveTo>
                <a:lnTo>
                  <a:pt x="0" y="91637"/>
                </a:lnTo>
                <a:lnTo>
                  <a:pt x="35248" y="44284"/>
                </a:lnTo>
                <a:lnTo>
                  <a:pt x="2152" y="0"/>
                </a:lnTo>
                <a:lnTo>
                  <a:pt x="23546" y="0"/>
                </a:lnTo>
                <a:lnTo>
                  <a:pt x="45947" y="29915"/>
                </a:lnTo>
                <a:lnTo>
                  <a:pt x="66488" y="29915"/>
                </a:lnTo>
                <a:lnTo>
                  <a:pt x="56238" y="43658"/>
                </a:lnTo>
                <a:lnTo>
                  <a:pt x="66999" y="58029"/>
                </a:lnTo>
                <a:lnTo>
                  <a:pt x="45520" y="58029"/>
                </a:lnTo>
                <a:lnTo>
                  <a:pt x="20451" y="91637"/>
                </a:lnTo>
                <a:close/>
              </a:path>
              <a:path w="92709" h="92075">
                <a:moveTo>
                  <a:pt x="66488" y="29915"/>
                </a:moveTo>
                <a:lnTo>
                  <a:pt x="45947" y="29915"/>
                </a:lnTo>
                <a:lnTo>
                  <a:pt x="68216" y="0"/>
                </a:lnTo>
                <a:lnTo>
                  <a:pt x="88800" y="0"/>
                </a:lnTo>
                <a:lnTo>
                  <a:pt x="66488" y="29915"/>
                </a:lnTo>
                <a:close/>
              </a:path>
              <a:path w="92709" h="92075">
                <a:moveTo>
                  <a:pt x="92165" y="91637"/>
                </a:moveTo>
                <a:lnTo>
                  <a:pt x="70637" y="91637"/>
                </a:lnTo>
                <a:lnTo>
                  <a:pt x="45520" y="58029"/>
                </a:lnTo>
                <a:lnTo>
                  <a:pt x="66999" y="58029"/>
                </a:lnTo>
                <a:lnTo>
                  <a:pt x="92165" y="91637"/>
                </a:lnTo>
                <a:close/>
              </a:path>
            </a:pathLst>
          </a:custGeom>
          <a:solidFill>
            <a:srgbClr val="FFFFFF"/>
          </a:solidFill>
        </p:spPr>
        <p:txBody>
          <a:bodyPr wrap="square" lIns="0" tIns="0" rIns="0" bIns="0" rtlCol="0"/>
          <a:lstStyle/>
          <a:p>
            <a:endParaRPr/>
          </a:p>
        </p:txBody>
      </p:sp>
      <p:sp>
        <p:nvSpPr>
          <p:cNvPr id="60" name="object 60"/>
          <p:cNvSpPr/>
          <p:nvPr/>
        </p:nvSpPr>
        <p:spPr>
          <a:xfrm>
            <a:off x="653106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1" name="object 61"/>
          <p:cNvSpPr/>
          <p:nvPr/>
        </p:nvSpPr>
        <p:spPr>
          <a:xfrm>
            <a:off x="6557063"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2" name="object 62"/>
          <p:cNvSpPr/>
          <p:nvPr/>
        </p:nvSpPr>
        <p:spPr>
          <a:xfrm>
            <a:off x="6583058" y="3372803"/>
            <a:ext cx="15240" cy="14604"/>
          </a:xfrm>
          <a:custGeom>
            <a:avLst/>
            <a:gdLst/>
            <a:ahLst/>
            <a:cxnLst/>
            <a:rect l="l" t="t" r="r" b="b"/>
            <a:pathLst>
              <a:path w="15240" h="14604">
                <a:moveTo>
                  <a:pt x="11781" y="14601"/>
                </a:moveTo>
                <a:lnTo>
                  <a:pt x="3398" y="14601"/>
                </a:lnTo>
                <a:lnTo>
                  <a:pt x="0" y="11331"/>
                </a:lnTo>
                <a:lnTo>
                  <a:pt x="0" y="3267"/>
                </a:lnTo>
                <a:lnTo>
                  <a:pt x="3398" y="0"/>
                </a:lnTo>
                <a:lnTo>
                  <a:pt x="11781" y="0"/>
                </a:lnTo>
                <a:lnTo>
                  <a:pt x="15178" y="3267"/>
                </a:lnTo>
                <a:lnTo>
                  <a:pt x="15178" y="11331"/>
                </a:lnTo>
                <a:lnTo>
                  <a:pt x="11781" y="14601"/>
                </a:lnTo>
                <a:close/>
              </a:path>
            </a:pathLst>
          </a:custGeom>
          <a:solidFill>
            <a:srgbClr val="FFFFFF"/>
          </a:solidFill>
        </p:spPr>
        <p:txBody>
          <a:bodyPr wrap="square" lIns="0" tIns="0" rIns="0" bIns="0" rtlCol="0"/>
          <a:lstStyle/>
          <a:p>
            <a:endParaRPr/>
          </a:p>
        </p:txBody>
      </p:sp>
      <p:sp>
        <p:nvSpPr>
          <p:cNvPr id="63" name="object 63"/>
          <p:cNvSpPr/>
          <p:nvPr/>
        </p:nvSpPr>
        <p:spPr>
          <a:xfrm>
            <a:off x="6498550" y="3293309"/>
            <a:ext cx="132715" cy="146685"/>
          </a:xfrm>
          <a:custGeom>
            <a:avLst/>
            <a:gdLst/>
            <a:ahLst/>
            <a:cxnLst/>
            <a:rect l="l" t="t" r="r" b="b"/>
            <a:pathLst>
              <a:path w="132715" h="146685">
                <a:moveTo>
                  <a:pt x="20660" y="146624"/>
                </a:moveTo>
                <a:lnTo>
                  <a:pt x="20660" y="114336"/>
                </a:lnTo>
                <a:lnTo>
                  <a:pt x="12572" y="112361"/>
                </a:lnTo>
                <a:lnTo>
                  <a:pt x="6010" y="107789"/>
                </a:lnTo>
                <a:lnTo>
                  <a:pt x="1608" y="101227"/>
                </a:lnTo>
                <a:lnTo>
                  <a:pt x="0" y="93286"/>
                </a:lnTo>
                <a:lnTo>
                  <a:pt x="0" y="21085"/>
                </a:lnTo>
                <a:lnTo>
                  <a:pt x="1722" y="12877"/>
                </a:lnTo>
                <a:lnTo>
                  <a:pt x="6420" y="6175"/>
                </a:lnTo>
                <a:lnTo>
                  <a:pt x="13388" y="1656"/>
                </a:lnTo>
                <a:lnTo>
                  <a:pt x="21920" y="0"/>
                </a:lnTo>
                <a:lnTo>
                  <a:pt x="110283" y="0"/>
                </a:lnTo>
                <a:lnTo>
                  <a:pt x="118816" y="1656"/>
                </a:lnTo>
                <a:lnTo>
                  <a:pt x="125784" y="6175"/>
                </a:lnTo>
                <a:lnTo>
                  <a:pt x="127711" y="8925"/>
                </a:lnTo>
                <a:lnTo>
                  <a:pt x="14950" y="8925"/>
                </a:lnTo>
                <a:lnTo>
                  <a:pt x="9277" y="14381"/>
                </a:lnTo>
                <a:lnTo>
                  <a:pt x="9277" y="99991"/>
                </a:lnTo>
                <a:lnTo>
                  <a:pt x="14950" y="105446"/>
                </a:lnTo>
                <a:lnTo>
                  <a:pt x="29913" y="105446"/>
                </a:lnTo>
                <a:lnTo>
                  <a:pt x="29939" y="126998"/>
                </a:lnTo>
                <a:lnTo>
                  <a:pt x="44185" y="126998"/>
                </a:lnTo>
                <a:lnTo>
                  <a:pt x="20660" y="146624"/>
                </a:lnTo>
                <a:close/>
              </a:path>
              <a:path w="132715" h="146685">
                <a:moveTo>
                  <a:pt x="44185" y="126998"/>
                </a:moveTo>
                <a:lnTo>
                  <a:pt x="29939" y="126998"/>
                </a:lnTo>
                <a:lnTo>
                  <a:pt x="55852" y="105446"/>
                </a:lnTo>
                <a:lnTo>
                  <a:pt x="117255" y="105446"/>
                </a:lnTo>
                <a:lnTo>
                  <a:pt x="122926" y="99991"/>
                </a:lnTo>
                <a:lnTo>
                  <a:pt x="122926" y="14381"/>
                </a:lnTo>
                <a:lnTo>
                  <a:pt x="117255" y="8925"/>
                </a:lnTo>
                <a:lnTo>
                  <a:pt x="127711" y="8925"/>
                </a:lnTo>
                <a:lnTo>
                  <a:pt x="130481" y="12877"/>
                </a:lnTo>
                <a:lnTo>
                  <a:pt x="132204" y="21085"/>
                </a:lnTo>
                <a:lnTo>
                  <a:pt x="132204" y="93286"/>
                </a:lnTo>
                <a:lnTo>
                  <a:pt x="130481" y="101494"/>
                </a:lnTo>
                <a:lnTo>
                  <a:pt x="125784" y="108197"/>
                </a:lnTo>
                <a:lnTo>
                  <a:pt x="118816" y="112716"/>
                </a:lnTo>
                <a:lnTo>
                  <a:pt x="110283" y="114373"/>
                </a:lnTo>
                <a:lnTo>
                  <a:pt x="59318" y="114373"/>
                </a:lnTo>
                <a:lnTo>
                  <a:pt x="44185" y="126998"/>
                </a:lnTo>
                <a:close/>
              </a:path>
            </a:pathLst>
          </a:custGeom>
          <a:solidFill>
            <a:srgbClr val="FFFFFF"/>
          </a:solidFill>
        </p:spPr>
        <p:txBody>
          <a:bodyPr wrap="square" lIns="0" tIns="0" rIns="0" bIns="0" rtlCol="0"/>
          <a:lstStyle/>
          <a:p>
            <a:endParaRPr/>
          </a:p>
        </p:txBody>
      </p:sp>
      <p:sp>
        <p:nvSpPr>
          <p:cNvPr id="65" name="object 65"/>
          <p:cNvSpPr/>
          <p:nvPr/>
        </p:nvSpPr>
        <p:spPr>
          <a:xfrm>
            <a:off x="6353962" y="3900851"/>
            <a:ext cx="1018540" cy="7620"/>
          </a:xfrm>
          <a:custGeom>
            <a:avLst/>
            <a:gdLst/>
            <a:ahLst/>
            <a:cxnLst/>
            <a:rect l="l" t="t" r="r" b="b"/>
            <a:pathLst>
              <a:path w="1018540" h="7620">
                <a:moveTo>
                  <a:pt x="0" y="0"/>
                </a:moveTo>
                <a:lnTo>
                  <a:pt x="1018336" y="0"/>
                </a:lnTo>
                <a:lnTo>
                  <a:pt x="1018336" y="7317"/>
                </a:lnTo>
                <a:lnTo>
                  <a:pt x="0" y="7317"/>
                </a:lnTo>
                <a:lnTo>
                  <a:pt x="0" y="0"/>
                </a:lnTo>
                <a:close/>
              </a:path>
            </a:pathLst>
          </a:custGeom>
          <a:solidFill>
            <a:srgbClr val="FFFFFF"/>
          </a:solidFill>
        </p:spPr>
        <p:txBody>
          <a:bodyPr wrap="square" lIns="0" tIns="0" rIns="0" bIns="0" rtlCol="0"/>
          <a:lstStyle/>
          <a:p>
            <a:endParaRPr/>
          </a:p>
        </p:txBody>
      </p:sp>
      <p:sp>
        <p:nvSpPr>
          <p:cNvPr id="66" name="object 66"/>
          <p:cNvSpPr/>
          <p:nvPr/>
        </p:nvSpPr>
        <p:spPr>
          <a:xfrm>
            <a:off x="6353962" y="3656363"/>
            <a:ext cx="1018540" cy="7620"/>
          </a:xfrm>
          <a:custGeom>
            <a:avLst/>
            <a:gdLst/>
            <a:ahLst/>
            <a:cxnLst/>
            <a:rect l="l" t="t" r="r" b="b"/>
            <a:pathLst>
              <a:path w="1018540" h="7620">
                <a:moveTo>
                  <a:pt x="0" y="0"/>
                </a:moveTo>
                <a:lnTo>
                  <a:pt x="1018336" y="0"/>
                </a:lnTo>
                <a:lnTo>
                  <a:pt x="1018336" y="7317"/>
                </a:lnTo>
                <a:lnTo>
                  <a:pt x="0" y="7317"/>
                </a:lnTo>
                <a:lnTo>
                  <a:pt x="0" y="0"/>
                </a:lnTo>
                <a:close/>
              </a:path>
            </a:pathLst>
          </a:custGeom>
          <a:solidFill>
            <a:srgbClr val="FFFFFF"/>
          </a:solidFill>
        </p:spPr>
        <p:txBody>
          <a:bodyPr wrap="square" lIns="0" tIns="0" rIns="0" bIns="0" rtlCol="0"/>
          <a:lstStyle/>
          <a:p>
            <a:endParaRPr/>
          </a:p>
        </p:txBody>
      </p:sp>
      <p:sp>
        <p:nvSpPr>
          <p:cNvPr id="79" name="object 79"/>
          <p:cNvSpPr/>
          <p:nvPr/>
        </p:nvSpPr>
        <p:spPr>
          <a:xfrm>
            <a:off x="5849620" y="4426396"/>
            <a:ext cx="372745" cy="0"/>
          </a:xfrm>
          <a:custGeom>
            <a:avLst/>
            <a:gdLst/>
            <a:ahLst/>
            <a:cxnLst/>
            <a:rect l="l" t="t" r="r" b="b"/>
            <a:pathLst>
              <a:path w="372745">
                <a:moveTo>
                  <a:pt x="0" y="0"/>
                </a:moveTo>
                <a:lnTo>
                  <a:pt x="372465" y="0"/>
                </a:lnTo>
              </a:path>
            </a:pathLst>
          </a:custGeom>
          <a:ln w="34594">
            <a:solidFill>
              <a:srgbClr val="FFFFFF"/>
            </a:solidFill>
          </a:ln>
        </p:spPr>
        <p:txBody>
          <a:bodyPr wrap="square" lIns="0" tIns="0" rIns="0" bIns="0" rtlCol="0"/>
          <a:lstStyle/>
          <a:p>
            <a:endParaRPr/>
          </a:p>
        </p:txBody>
      </p:sp>
      <p:sp>
        <p:nvSpPr>
          <p:cNvPr id="80" name="object 80"/>
          <p:cNvSpPr/>
          <p:nvPr/>
        </p:nvSpPr>
        <p:spPr>
          <a:xfrm>
            <a:off x="6147659"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83" name="object 83"/>
          <p:cNvSpPr/>
          <p:nvPr/>
        </p:nvSpPr>
        <p:spPr>
          <a:xfrm>
            <a:off x="4314288" y="4357203"/>
            <a:ext cx="74930" cy="138430"/>
          </a:xfrm>
          <a:custGeom>
            <a:avLst/>
            <a:gdLst/>
            <a:ahLst/>
            <a:cxnLst/>
            <a:rect l="l" t="t" r="r" b="b"/>
            <a:pathLst>
              <a:path w="74929" h="138429">
                <a:moveTo>
                  <a:pt x="0" y="0"/>
                </a:moveTo>
                <a:lnTo>
                  <a:pt x="74422" y="69189"/>
                </a:lnTo>
                <a:lnTo>
                  <a:pt x="0" y="138379"/>
                </a:lnTo>
              </a:path>
            </a:pathLst>
          </a:custGeom>
          <a:ln w="34594">
            <a:solidFill>
              <a:srgbClr val="FFFFFF"/>
            </a:solidFill>
          </a:ln>
        </p:spPr>
        <p:txBody>
          <a:bodyPr wrap="square" lIns="0" tIns="0" rIns="0" bIns="0" rtlCol="0"/>
          <a:lstStyle/>
          <a:p>
            <a:endParaRPr/>
          </a:p>
        </p:txBody>
      </p:sp>
      <p:sp>
        <p:nvSpPr>
          <p:cNvPr id="144" name="object 5">
            <a:extLst>
              <a:ext uri="{FF2B5EF4-FFF2-40B4-BE49-F238E27FC236}">
                <a16:creationId xmlns:a16="http://schemas.microsoft.com/office/drawing/2014/main" id="{2E8FA337-51F2-4749-B837-9805338C8407}"/>
              </a:ext>
            </a:extLst>
          </p:cNvPr>
          <p:cNvSpPr/>
          <p:nvPr/>
        </p:nvSpPr>
        <p:spPr>
          <a:xfrm>
            <a:off x="-5316" y="7148475"/>
            <a:ext cx="10058399" cy="701731"/>
          </a:xfrm>
          <a:prstGeom prst="rect">
            <a:avLst/>
          </a:prstGeom>
          <a:blipFill>
            <a:blip r:embed="rId2" cstate="print"/>
            <a:stretch>
              <a:fillRect/>
            </a:stretch>
          </a:blipFill>
        </p:spPr>
        <p:txBody>
          <a:bodyPr wrap="square" lIns="0" tIns="0" rIns="0" bIns="0" rtlCol="0"/>
          <a:lstStyle/>
          <a:p>
            <a:endParaRPr/>
          </a:p>
        </p:txBody>
      </p:sp>
      <p:pic>
        <p:nvPicPr>
          <p:cNvPr id="145" name="Picture 144">
            <a:extLst>
              <a:ext uri="{FF2B5EF4-FFF2-40B4-BE49-F238E27FC236}">
                <a16:creationId xmlns:a16="http://schemas.microsoft.com/office/drawing/2014/main" id="{BE63348B-8B92-4D32-95B9-2519D441DE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146" name="Picture 145">
            <a:extLst>
              <a:ext uri="{FF2B5EF4-FFF2-40B4-BE49-F238E27FC236}">
                <a16:creationId xmlns:a16="http://schemas.microsoft.com/office/drawing/2014/main" id="{F7193C53-5C29-4C91-9308-58BDFFBDE5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
        <p:nvSpPr>
          <p:cNvPr id="40" name="TextBox 39">
            <a:extLst>
              <a:ext uri="{FF2B5EF4-FFF2-40B4-BE49-F238E27FC236}">
                <a16:creationId xmlns:a16="http://schemas.microsoft.com/office/drawing/2014/main" id="{73B08CCB-A59B-47F4-931B-CAAC79F8D48A}"/>
              </a:ext>
            </a:extLst>
          </p:cNvPr>
          <p:cNvSpPr txBox="1"/>
          <p:nvPr/>
        </p:nvSpPr>
        <p:spPr>
          <a:xfrm>
            <a:off x="613249" y="474949"/>
            <a:ext cx="8431767" cy="1754326"/>
          </a:xfrm>
          <a:prstGeom prst="rect">
            <a:avLst/>
          </a:prstGeom>
          <a:noFill/>
        </p:spPr>
        <p:txBody>
          <a:bodyPr wrap="square">
            <a:spAutoFit/>
          </a:bodyPr>
          <a:lstStyle/>
          <a:p>
            <a:pPr algn="ctr"/>
            <a:r>
              <a:rPr lang="en-US" sz="3600" spc="-235" dirty="0"/>
              <a:t>In addition, Quick2Creidts triggered follow up will include direct marketing for those consumers that prefer offers that are tangible</a:t>
            </a:r>
            <a:endParaRPr lang="en-US" sz="3600" dirty="0"/>
          </a:p>
        </p:txBody>
      </p:sp>
      <p:pic>
        <p:nvPicPr>
          <p:cNvPr id="35" name="Picture 34">
            <a:extLst>
              <a:ext uri="{FF2B5EF4-FFF2-40B4-BE49-F238E27FC236}">
                <a16:creationId xmlns:a16="http://schemas.microsoft.com/office/drawing/2014/main" id="{360450E0-2D94-48AA-A689-C75E45C28F3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71010" y="2362200"/>
            <a:ext cx="3538329" cy="4579014"/>
          </a:xfrm>
          <a:prstGeom prst="rect">
            <a:avLst/>
          </a:prstGeom>
          <a:effectLst>
            <a:innerShdw blurRad="114300">
              <a:prstClr val="black"/>
            </a:innerShdw>
          </a:effectLst>
        </p:spPr>
      </p:pic>
      <p:pic>
        <p:nvPicPr>
          <p:cNvPr id="36" name="Picture 35">
            <a:extLst>
              <a:ext uri="{FF2B5EF4-FFF2-40B4-BE49-F238E27FC236}">
                <a16:creationId xmlns:a16="http://schemas.microsoft.com/office/drawing/2014/main" id="{65018502-E557-40B5-94FD-A0307982ABD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99503" y="4464995"/>
            <a:ext cx="3324639" cy="1455161"/>
          </a:xfrm>
          <a:prstGeom prst="rect">
            <a:avLst/>
          </a:prstGeom>
          <a:effectLst>
            <a:innerShdw blurRad="114300">
              <a:prstClr val="black"/>
            </a:innerShdw>
          </a:effectLst>
        </p:spPr>
      </p:pic>
      <p:sp>
        <p:nvSpPr>
          <p:cNvPr id="39" name="object 10">
            <a:extLst>
              <a:ext uri="{FF2B5EF4-FFF2-40B4-BE49-F238E27FC236}">
                <a16:creationId xmlns:a16="http://schemas.microsoft.com/office/drawing/2014/main" id="{E3535805-816B-4D2E-B728-3AC18E086C09}"/>
              </a:ext>
            </a:extLst>
          </p:cNvPr>
          <p:cNvSpPr/>
          <p:nvPr/>
        </p:nvSpPr>
        <p:spPr>
          <a:xfrm>
            <a:off x="255500" y="4078696"/>
            <a:ext cx="2191002" cy="2222473"/>
          </a:xfrm>
          <a:prstGeom prst="rect">
            <a:avLst/>
          </a:prstGeom>
          <a:blipFill>
            <a:blip r:embed="rId7"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871102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object 5">
            <a:extLst>
              <a:ext uri="{FF2B5EF4-FFF2-40B4-BE49-F238E27FC236}">
                <a16:creationId xmlns:a16="http://schemas.microsoft.com/office/drawing/2014/main" id="{804080FD-862E-4F15-A6B8-0AD1C501357A}"/>
              </a:ext>
            </a:extLst>
          </p:cNvPr>
          <p:cNvSpPr/>
          <p:nvPr/>
        </p:nvSpPr>
        <p:spPr>
          <a:xfrm>
            <a:off x="-5317" y="4567931"/>
            <a:ext cx="10058399" cy="1244005"/>
          </a:xfrm>
          <a:prstGeom prst="rect">
            <a:avLst/>
          </a:prstGeom>
          <a:blipFill>
            <a:blip r:embed="rId2" cstate="print"/>
            <a:stretch>
              <a:fillRect/>
            </a:stretch>
          </a:blipFill>
        </p:spPr>
        <p:txBody>
          <a:bodyPr wrap="square" lIns="0" tIns="0" rIns="0" bIns="0" rtlCol="0"/>
          <a:lstStyle/>
          <a:p>
            <a:endParaRPr/>
          </a:p>
        </p:txBody>
      </p:sp>
      <p:sp>
        <p:nvSpPr>
          <p:cNvPr id="2" name="object 2"/>
          <p:cNvSpPr txBox="1">
            <a:spLocks noGrp="1"/>
          </p:cNvSpPr>
          <p:nvPr>
            <p:ph type="title"/>
          </p:nvPr>
        </p:nvSpPr>
        <p:spPr>
          <a:xfrm>
            <a:off x="688486" y="248232"/>
            <a:ext cx="8443974" cy="1120820"/>
          </a:xfrm>
          <a:prstGeom prst="rect">
            <a:avLst/>
          </a:prstGeom>
        </p:spPr>
        <p:txBody>
          <a:bodyPr vert="horz" wrap="square" lIns="0" tIns="12700" rIns="0" bIns="0" rtlCol="0">
            <a:spAutoFit/>
          </a:bodyPr>
          <a:lstStyle/>
          <a:p>
            <a:pPr marL="12700" algn="ctr">
              <a:lnSpc>
                <a:spcPct val="100000"/>
              </a:lnSpc>
              <a:spcBef>
                <a:spcPts val="100"/>
              </a:spcBef>
            </a:pPr>
            <a:r>
              <a:rPr sz="3600" spc="-210" dirty="0"/>
              <a:t>Increased </a:t>
            </a:r>
            <a:r>
              <a:rPr sz="3600" b="1" spc="-165" dirty="0">
                <a:solidFill>
                  <a:srgbClr val="047DB7"/>
                </a:solidFill>
                <a:latin typeface="Calibri"/>
                <a:cs typeface="Calibri"/>
              </a:rPr>
              <a:t>sales </a:t>
            </a:r>
            <a:r>
              <a:rPr sz="3600" b="1" spc="-280" dirty="0">
                <a:solidFill>
                  <a:srgbClr val="047DB7"/>
                </a:solidFill>
                <a:latin typeface="Calibri"/>
                <a:cs typeface="Calibri"/>
              </a:rPr>
              <a:t>volume </a:t>
            </a:r>
            <a:r>
              <a:rPr sz="3600" spc="-190" dirty="0"/>
              <a:t>with </a:t>
            </a:r>
            <a:r>
              <a:rPr sz="3600" spc="-275" dirty="0"/>
              <a:t>Automated</a:t>
            </a:r>
            <a:r>
              <a:rPr sz="3600" spc="-355" dirty="0"/>
              <a:t> </a:t>
            </a:r>
            <a:r>
              <a:rPr lang="en-US" sz="3600" spc="-355" dirty="0"/>
              <a:t> Cadence </a:t>
            </a:r>
            <a:r>
              <a:rPr sz="3600" spc="-250" dirty="0"/>
              <a:t>follow-up.</a:t>
            </a:r>
            <a:endParaRPr sz="3600" dirty="0">
              <a:latin typeface="Calibri"/>
              <a:cs typeface="Calibri"/>
            </a:endParaRPr>
          </a:p>
        </p:txBody>
      </p:sp>
      <p:sp>
        <p:nvSpPr>
          <p:cNvPr id="3" name="object 3"/>
          <p:cNvSpPr/>
          <p:nvPr/>
        </p:nvSpPr>
        <p:spPr>
          <a:xfrm>
            <a:off x="735041" y="2942602"/>
            <a:ext cx="1909873" cy="4017505"/>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860691" y="3493922"/>
            <a:ext cx="1656714" cy="120014"/>
          </a:xfrm>
          <a:custGeom>
            <a:avLst/>
            <a:gdLst/>
            <a:ahLst/>
            <a:cxnLst/>
            <a:rect l="l" t="t" r="r" b="b"/>
            <a:pathLst>
              <a:path w="1656714" h="120014">
                <a:moveTo>
                  <a:pt x="0" y="119646"/>
                </a:moveTo>
                <a:lnTo>
                  <a:pt x="1656118" y="119646"/>
                </a:lnTo>
                <a:lnTo>
                  <a:pt x="1656118" y="0"/>
                </a:lnTo>
                <a:lnTo>
                  <a:pt x="0" y="0"/>
                </a:lnTo>
                <a:lnTo>
                  <a:pt x="0" y="119646"/>
                </a:lnTo>
                <a:close/>
              </a:path>
            </a:pathLst>
          </a:custGeom>
          <a:solidFill>
            <a:srgbClr val="FFFFFF"/>
          </a:solidFill>
        </p:spPr>
        <p:txBody>
          <a:bodyPr wrap="square" lIns="0" tIns="0" rIns="0" bIns="0" rtlCol="0"/>
          <a:lstStyle/>
          <a:p>
            <a:endParaRPr/>
          </a:p>
        </p:txBody>
      </p:sp>
      <p:sp>
        <p:nvSpPr>
          <p:cNvPr id="5" name="object 5"/>
          <p:cNvSpPr/>
          <p:nvPr/>
        </p:nvSpPr>
        <p:spPr>
          <a:xfrm>
            <a:off x="983418" y="4498479"/>
            <a:ext cx="1423670" cy="1332230"/>
          </a:xfrm>
          <a:custGeom>
            <a:avLst/>
            <a:gdLst/>
            <a:ahLst/>
            <a:cxnLst/>
            <a:rect l="l" t="t" r="r" b="b"/>
            <a:pathLst>
              <a:path w="1423670" h="1332229">
                <a:moveTo>
                  <a:pt x="1362405" y="1332230"/>
                </a:moveTo>
                <a:lnTo>
                  <a:pt x="60693" y="1332230"/>
                </a:lnTo>
                <a:lnTo>
                  <a:pt x="37070" y="1327461"/>
                </a:lnTo>
                <a:lnTo>
                  <a:pt x="17778" y="1314457"/>
                </a:lnTo>
                <a:lnTo>
                  <a:pt x="4770" y="1295170"/>
                </a:lnTo>
                <a:lnTo>
                  <a:pt x="0" y="1271549"/>
                </a:lnTo>
                <a:lnTo>
                  <a:pt x="0" y="60693"/>
                </a:lnTo>
                <a:lnTo>
                  <a:pt x="4770" y="37065"/>
                </a:lnTo>
                <a:lnTo>
                  <a:pt x="17778" y="17773"/>
                </a:lnTo>
                <a:lnTo>
                  <a:pt x="37070" y="4768"/>
                </a:lnTo>
                <a:lnTo>
                  <a:pt x="60693" y="0"/>
                </a:lnTo>
                <a:lnTo>
                  <a:pt x="1362405" y="0"/>
                </a:lnTo>
                <a:lnTo>
                  <a:pt x="1386025" y="4768"/>
                </a:lnTo>
                <a:lnTo>
                  <a:pt x="1405313" y="17773"/>
                </a:lnTo>
                <a:lnTo>
                  <a:pt x="1418317" y="37065"/>
                </a:lnTo>
                <a:lnTo>
                  <a:pt x="1423085" y="60693"/>
                </a:lnTo>
                <a:lnTo>
                  <a:pt x="1423085" y="1271549"/>
                </a:lnTo>
                <a:lnTo>
                  <a:pt x="1418317" y="1295170"/>
                </a:lnTo>
                <a:lnTo>
                  <a:pt x="1405313" y="1314457"/>
                </a:lnTo>
                <a:lnTo>
                  <a:pt x="1386025" y="1327461"/>
                </a:lnTo>
                <a:lnTo>
                  <a:pt x="1362405" y="1332230"/>
                </a:lnTo>
                <a:close/>
              </a:path>
            </a:pathLst>
          </a:custGeom>
          <a:solidFill>
            <a:srgbClr val="D1D4D4"/>
          </a:solidFill>
        </p:spPr>
        <p:txBody>
          <a:bodyPr wrap="square" lIns="0" tIns="0" rIns="0" bIns="0" rtlCol="0"/>
          <a:lstStyle/>
          <a:p>
            <a:endParaRPr/>
          </a:p>
        </p:txBody>
      </p:sp>
      <p:sp>
        <p:nvSpPr>
          <p:cNvPr id="6" name="object 6"/>
          <p:cNvSpPr/>
          <p:nvPr/>
        </p:nvSpPr>
        <p:spPr>
          <a:xfrm>
            <a:off x="909144" y="5645002"/>
            <a:ext cx="216330" cy="187261"/>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1055574" y="5097711"/>
            <a:ext cx="651510" cy="0"/>
          </a:xfrm>
          <a:custGeom>
            <a:avLst/>
            <a:gdLst/>
            <a:ahLst/>
            <a:cxnLst/>
            <a:rect l="l" t="t" r="r" b="b"/>
            <a:pathLst>
              <a:path w="651510">
                <a:moveTo>
                  <a:pt x="0" y="0"/>
                </a:moveTo>
                <a:lnTo>
                  <a:pt x="651217" y="0"/>
                </a:lnTo>
              </a:path>
            </a:pathLst>
          </a:custGeom>
          <a:ln w="10350">
            <a:solidFill>
              <a:srgbClr val="006BFF"/>
            </a:solidFill>
          </a:ln>
        </p:spPr>
        <p:txBody>
          <a:bodyPr wrap="square" lIns="0" tIns="0" rIns="0" bIns="0" rtlCol="0"/>
          <a:lstStyle/>
          <a:p>
            <a:endParaRPr/>
          </a:p>
        </p:txBody>
      </p:sp>
      <p:sp>
        <p:nvSpPr>
          <p:cNvPr id="8" name="object 8"/>
          <p:cNvSpPr/>
          <p:nvPr/>
        </p:nvSpPr>
        <p:spPr>
          <a:xfrm>
            <a:off x="1678263" y="5208616"/>
            <a:ext cx="532765" cy="0"/>
          </a:xfrm>
          <a:custGeom>
            <a:avLst/>
            <a:gdLst/>
            <a:ahLst/>
            <a:cxnLst/>
            <a:rect l="l" t="t" r="r" b="b"/>
            <a:pathLst>
              <a:path w="532764">
                <a:moveTo>
                  <a:pt x="0" y="0"/>
                </a:moveTo>
                <a:lnTo>
                  <a:pt x="532650" y="0"/>
                </a:lnTo>
              </a:path>
            </a:pathLst>
          </a:custGeom>
          <a:ln w="10350">
            <a:solidFill>
              <a:srgbClr val="006BFF"/>
            </a:solidFill>
          </a:ln>
        </p:spPr>
        <p:txBody>
          <a:bodyPr wrap="square" lIns="0" tIns="0" rIns="0" bIns="0" rtlCol="0"/>
          <a:lstStyle/>
          <a:p>
            <a:endParaRPr/>
          </a:p>
        </p:txBody>
      </p:sp>
      <p:sp>
        <p:nvSpPr>
          <p:cNvPr id="9" name="object 9"/>
          <p:cNvSpPr txBox="1"/>
          <p:nvPr/>
        </p:nvSpPr>
        <p:spPr>
          <a:xfrm>
            <a:off x="1042874" y="4531917"/>
            <a:ext cx="1289050" cy="587375"/>
          </a:xfrm>
          <a:prstGeom prst="rect">
            <a:avLst/>
          </a:prstGeom>
        </p:spPr>
        <p:txBody>
          <a:bodyPr vert="horz" wrap="square" lIns="0" tIns="22860" rIns="0" bIns="0" rtlCol="0">
            <a:spAutoFit/>
          </a:bodyPr>
          <a:lstStyle/>
          <a:p>
            <a:pPr marL="12700" marR="5080">
              <a:lnSpc>
                <a:spcPts val="869"/>
              </a:lnSpc>
              <a:spcBef>
                <a:spcPts val="180"/>
              </a:spcBef>
            </a:pPr>
            <a:r>
              <a:rPr sz="750" b="1" spc="-50" dirty="0">
                <a:latin typeface="Arial"/>
                <a:cs typeface="Arial"/>
              </a:rPr>
              <a:t>Thank you </a:t>
            </a:r>
            <a:r>
              <a:rPr sz="750" b="1" spc="-35" dirty="0">
                <a:latin typeface="Arial"/>
                <a:cs typeface="Arial"/>
              </a:rPr>
              <a:t>for letting </a:t>
            </a:r>
            <a:r>
              <a:rPr sz="750" b="1" spc="-45" dirty="0">
                <a:latin typeface="Arial"/>
                <a:cs typeface="Arial"/>
              </a:rPr>
              <a:t>us </a:t>
            </a:r>
            <a:r>
              <a:rPr sz="750" b="1" spc="-55" dirty="0">
                <a:latin typeface="Arial"/>
                <a:cs typeface="Arial"/>
              </a:rPr>
              <a:t>know.  </a:t>
            </a:r>
            <a:r>
              <a:rPr sz="750" b="1" spc="-50" dirty="0">
                <a:latin typeface="Arial"/>
                <a:cs typeface="Arial"/>
              </a:rPr>
              <a:t>Below </a:t>
            </a:r>
            <a:r>
              <a:rPr sz="750" b="1" spc="-45" dirty="0">
                <a:latin typeface="Arial"/>
                <a:cs typeface="Arial"/>
              </a:rPr>
              <a:t>are a </a:t>
            </a:r>
            <a:r>
              <a:rPr sz="750" b="1" spc="-50" dirty="0">
                <a:latin typeface="Arial"/>
                <a:cs typeface="Arial"/>
              </a:rPr>
              <a:t>couple </a:t>
            </a:r>
            <a:r>
              <a:rPr sz="750" b="1" spc="-40" dirty="0">
                <a:latin typeface="Arial"/>
                <a:cs typeface="Arial"/>
              </a:rPr>
              <a:t>quick </a:t>
            </a:r>
            <a:r>
              <a:rPr sz="750" b="1" spc="-35" dirty="0">
                <a:latin typeface="Arial"/>
                <a:cs typeface="Arial"/>
              </a:rPr>
              <a:t>links  </a:t>
            </a:r>
            <a:r>
              <a:rPr sz="750" b="1" spc="-40" dirty="0">
                <a:latin typeface="Arial"/>
                <a:cs typeface="Arial"/>
              </a:rPr>
              <a:t>to </a:t>
            </a:r>
            <a:r>
              <a:rPr sz="750" b="1" spc="-50" dirty="0">
                <a:latin typeface="Arial"/>
                <a:cs typeface="Arial"/>
              </a:rPr>
              <a:t>shop and </a:t>
            </a:r>
            <a:r>
              <a:rPr sz="750" b="1" spc="-40" dirty="0">
                <a:latin typeface="Arial"/>
                <a:cs typeface="Arial"/>
              </a:rPr>
              <a:t>call us. </a:t>
            </a:r>
            <a:r>
              <a:rPr sz="750" b="1" spc="-50" dirty="0">
                <a:latin typeface="Arial"/>
                <a:cs typeface="Arial"/>
              </a:rPr>
              <a:t>Have </a:t>
            </a:r>
            <a:r>
              <a:rPr sz="750" b="1" spc="-45" dirty="0">
                <a:latin typeface="Arial"/>
                <a:cs typeface="Arial"/>
              </a:rPr>
              <a:t>a  </a:t>
            </a:r>
            <a:r>
              <a:rPr sz="750" b="1" spc="-40" dirty="0">
                <a:latin typeface="Arial"/>
                <a:cs typeface="Arial"/>
              </a:rPr>
              <a:t>great </a:t>
            </a:r>
            <a:r>
              <a:rPr sz="750" b="1" spc="-55" dirty="0">
                <a:latin typeface="Arial"/>
                <a:cs typeface="Arial"/>
              </a:rPr>
              <a:t>day. </a:t>
            </a:r>
            <a:r>
              <a:rPr sz="750" b="1" spc="-45" dirty="0">
                <a:latin typeface="Arial"/>
                <a:cs typeface="Arial"/>
              </a:rPr>
              <a:t>Click </a:t>
            </a:r>
            <a:r>
              <a:rPr sz="750" b="1" spc="-35" dirty="0">
                <a:latin typeface="Arial"/>
                <a:cs typeface="Arial"/>
              </a:rPr>
              <a:t>for </a:t>
            </a:r>
            <a:r>
              <a:rPr sz="750" b="1" spc="-45" dirty="0">
                <a:latin typeface="Arial"/>
                <a:cs typeface="Arial"/>
              </a:rPr>
              <a:t>our website  </a:t>
            </a:r>
            <a:r>
              <a:rPr sz="750" b="1" spc="-50" dirty="0">
                <a:solidFill>
                  <a:srgbClr val="006BFF"/>
                </a:solidFill>
                <a:latin typeface="Arial"/>
                <a:cs typeface="Arial"/>
              </a:rPr>
              <a:t>DJennCars.com</a:t>
            </a:r>
            <a:r>
              <a:rPr sz="750" b="1" spc="-50" dirty="0">
                <a:latin typeface="Arial"/>
                <a:cs typeface="Arial"/>
              </a:rPr>
              <a:t>.</a:t>
            </a:r>
            <a:endParaRPr sz="750">
              <a:latin typeface="Arial"/>
              <a:cs typeface="Arial"/>
            </a:endParaRPr>
          </a:p>
        </p:txBody>
      </p:sp>
      <p:sp>
        <p:nvSpPr>
          <p:cNvPr id="10" name="object 10"/>
          <p:cNvSpPr txBox="1"/>
          <p:nvPr/>
        </p:nvSpPr>
        <p:spPr>
          <a:xfrm>
            <a:off x="1042874" y="5086444"/>
            <a:ext cx="1204595" cy="144145"/>
          </a:xfrm>
          <a:prstGeom prst="rect">
            <a:avLst/>
          </a:prstGeom>
        </p:spPr>
        <p:txBody>
          <a:bodyPr vert="horz" wrap="square" lIns="0" tIns="15875" rIns="0" bIns="0" rtlCol="0">
            <a:spAutoFit/>
          </a:bodyPr>
          <a:lstStyle/>
          <a:p>
            <a:pPr marL="12700">
              <a:lnSpc>
                <a:spcPct val="100000"/>
              </a:lnSpc>
              <a:spcBef>
                <a:spcPts val="125"/>
              </a:spcBef>
            </a:pPr>
            <a:r>
              <a:rPr sz="750" b="1" spc="-45" dirty="0">
                <a:latin typeface="Arial"/>
                <a:cs typeface="Arial"/>
              </a:rPr>
              <a:t>Click </a:t>
            </a:r>
            <a:r>
              <a:rPr sz="750" b="1" spc="-40" dirty="0">
                <a:latin typeface="Arial"/>
                <a:cs typeface="Arial"/>
              </a:rPr>
              <a:t>to call </a:t>
            </a:r>
            <a:r>
              <a:rPr sz="750" b="1" spc="-45" dirty="0">
                <a:latin typeface="Arial"/>
                <a:cs typeface="Arial"/>
              </a:rPr>
              <a:t>us</a:t>
            </a:r>
            <a:r>
              <a:rPr sz="750" b="1" spc="5" dirty="0">
                <a:latin typeface="Arial"/>
                <a:cs typeface="Arial"/>
              </a:rPr>
              <a:t> </a:t>
            </a:r>
            <a:r>
              <a:rPr sz="750" b="1" spc="-45" dirty="0">
                <a:solidFill>
                  <a:srgbClr val="006BFF"/>
                </a:solidFill>
                <a:latin typeface="Arial"/>
                <a:cs typeface="Arial"/>
              </a:rPr>
              <a:t>833-839-8486</a:t>
            </a:r>
            <a:r>
              <a:rPr sz="750" b="1" spc="-45" dirty="0">
                <a:latin typeface="Arial"/>
                <a:cs typeface="Arial"/>
              </a:rPr>
              <a:t>.</a:t>
            </a:r>
            <a:endParaRPr sz="750">
              <a:latin typeface="Arial"/>
              <a:cs typeface="Arial"/>
            </a:endParaRPr>
          </a:p>
        </p:txBody>
      </p:sp>
      <p:sp>
        <p:nvSpPr>
          <p:cNvPr id="11" name="object 11"/>
          <p:cNvSpPr txBox="1"/>
          <p:nvPr/>
        </p:nvSpPr>
        <p:spPr>
          <a:xfrm>
            <a:off x="1042874" y="5308254"/>
            <a:ext cx="890269" cy="144145"/>
          </a:xfrm>
          <a:prstGeom prst="rect">
            <a:avLst/>
          </a:prstGeom>
        </p:spPr>
        <p:txBody>
          <a:bodyPr vert="horz" wrap="square" lIns="0" tIns="15875" rIns="0" bIns="0" rtlCol="0">
            <a:spAutoFit/>
          </a:bodyPr>
          <a:lstStyle/>
          <a:p>
            <a:pPr marL="12700">
              <a:lnSpc>
                <a:spcPct val="100000"/>
              </a:lnSpc>
              <a:spcBef>
                <a:spcPts val="125"/>
              </a:spcBef>
            </a:pPr>
            <a:r>
              <a:rPr sz="750" b="1" spc="-55" dirty="0">
                <a:latin typeface="Arial"/>
                <a:cs typeface="Arial"/>
              </a:rPr>
              <a:t>Dan </a:t>
            </a:r>
            <a:r>
              <a:rPr sz="750" b="1" spc="-50" dirty="0">
                <a:latin typeface="Arial"/>
                <a:cs typeface="Arial"/>
              </a:rPr>
              <a:t>Jennings</a:t>
            </a:r>
            <a:r>
              <a:rPr sz="750" b="1" spc="-25" dirty="0">
                <a:latin typeface="Arial"/>
                <a:cs typeface="Arial"/>
              </a:rPr>
              <a:t> </a:t>
            </a:r>
            <a:r>
              <a:rPr sz="750" b="1" spc="-50" dirty="0">
                <a:latin typeface="Arial"/>
                <a:cs typeface="Arial"/>
              </a:rPr>
              <a:t>Nissan</a:t>
            </a:r>
            <a:endParaRPr sz="750">
              <a:latin typeface="Arial"/>
              <a:cs typeface="Arial"/>
            </a:endParaRPr>
          </a:p>
        </p:txBody>
      </p:sp>
      <p:sp>
        <p:nvSpPr>
          <p:cNvPr id="12" name="object 12"/>
          <p:cNvSpPr txBox="1"/>
          <p:nvPr/>
        </p:nvSpPr>
        <p:spPr>
          <a:xfrm>
            <a:off x="1042874" y="5530065"/>
            <a:ext cx="966469" cy="254635"/>
          </a:xfrm>
          <a:prstGeom prst="rect">
            <a:avLst/>
          </a:prstGeom>
        </p:spPr>
        <p:txBody>
          <a:bodyPr vert="horz" wrap="square" lIns="0" tIns="22860" rIns="0" bIns="0" rtlCol="0">
            <a:spAutoFit/>
          </a:bodyPr>
          <a:lstStyle/>
          <a:p>
            <a:pPr marL="12700" marR="5080">
              <a:lnSpc>
                <a:spcPts val="869"/>
              </a:lnSpc>
              <a:spcBef>
                <a:spcPts val="180"/>
              </a:spcBef>
            </a:pPr>
            <a:r>
              <a:rPr sz="750" b="1" spc="-50" dirty="0">
                <a:latin typeface="Arial"/>
                <a:cs typeface="Arial"/>
              </a:rPr>
              <a:t>Customer Assurance,  Powered </a:t>
            </a:r>
            <a:r>
              <a:rPr sz="750" b="1" spc="-45" dirty="0">
                <a:latin typeface="Arial"/>
                <a:cs typeface="Arial"/>
              </a:rPr>
              <a:t>by</a:t>
            </a:r>
            <a:r>
              <a:rPr sz="750" b="1" spc="-35" dirty="0">
                <a:latin typeface="Arial"/>
                <a:cs typeface="Arial"/>
              </a:rPr>
              <a:t> </a:t>
            </a:r>
            <a:r>
              <a:rPr sz="750" b="1" spc="-55" dirty="0">
                <a:latin typeface="Arial"/>
                <a:cs typeface="Arial"/>
              </a:rPr>
              <a:t>TEXTiUM®</a:t>
            </a:r>
            <a:endParaRPr sz="750">
              <a:latin typeface="Arial"/>
              <a:cs typeface="Arial"/>
            </a:endParaRPr>
          </a:p>
        </p:txBody>
      </p:sp>
      <p:sp>
        <p:nvSpPr>
          <p:cNvPr id="13" name="object 13"/>
          <p:cNvSpPr/>
          <p:nvPr/>
        </p:nvSpPr>
        <p:spPr>
          <a:xfrm>
            <a:off x="983418" y="3567860"/>
            <a:ext cx="1424940" cy="651510"/>
          </a:xfrm>
          <a:custGeom>
            <a:avLst/>
            <a:gdLst/>
            <a:ahLst/>
            <a:cxnLst/>
            <a:rect l="l" t="t" r="r" b="b"/>
            <a:pathLst>
              <a:path w="1424939" h="651510">
                <a:moveTo>
                  <a:pt x="1364119" y="651116"/>
                </a:moveTo>
                <a:lnTo>
                  <a:pt x="60693" y="651116"/>
                </a:lnTo>
                <a:lnTo>
                  <a:pt x="37070" y="646348"/>
                </a:lnTo>
                <a:lnTo>
                  <a:pt x="17778" y="633344"/>
                </a:lnTo>
                <a:lnTo>
                  <a:pt x="4770" y="614056"/>
                </a:lnTo>
                <a:lnTo>
                  <a:pt x="0" y="590435"/>
                </a:lnTo>
                <a:lnTo>
                  <a:pt x="0" y="60693"/>
                </a:lnTo>
                <a:lnTo>
                  <a:pt x="4770" y="37065"/>
                </a:lnTo>
                <a:lnTo>
                  <a:pt x="17778" y="17773"/>
                </a:lnTo>
                <a:lnTo>
                  <a:pt x="37070" y="4768"/>
                </a:lnTo>
                <a:lnTo>
                  <a:pt x="60693" y="0"/>
                </a:lnTo>
                <a:lnTo>
                  <a:pt x="1364119" y="0"/>
                </a:lnTo>
                <a:lnTo>
                  <a:pt x="1387742" y="4768"/>
                </a:lnTo>
                <a:lnTo>
                  <a:pt x="1407034" y="17773"/>
                </a:lnTo>
                <a:lnTo>
                  <a:pt x="1420042" y="37065"/>
                </a:lnTo>
                <a:lnTo>
                  <a:pt x="1424813" y="60693"/>
                </a:lnTo>
                <a:lnTo>
                  <a:pt x="1424813" y="590435"/>
                </a:lnTo>
                <a:lnTo>
                  <a:pt x="1420042" y="614056"/>
                </a:lnTo>
                <a:lnTo>
                  <a:pt x="1407034" y="633344"/>
                </a:lnTo>
                <a:lnTo>
                  <a:pt x="1387742" y="646348"/>
                </a:lnTo>
                <a:lnTo>
                  <a:pt x="1364119" y="651116"/>
                </a:lnTo>
                <a:close/>
              </a:path>
            </a:pathLst>
          </a:custGeom>
          <a:solidFill>
            <a:srgbClr val="D1D4D4"/>
          </a:solidFill>
        </p:spPr>
        <p:txBody>
          <a:bodyPr wrap="square" lIns="0" tIns="0" rIns="0" bIns="0" rtlCol="0"/>
          <a:lstStyle/>
          <a:p>
            <a:endParaRPr/>
          </a:p>
        </p:txBody>
      </p:sp>
      <p:sp>
        <p:nvSpPr>
          <p:cNvPr id="14" name="object 14"/>
          <p:cNvSpPr/>
          <p:nvPr/>
        </p:nvSpPr>
        <p:spPr>
          <a:xfrm>
            <a:off x="909144" y="4033269"/>
            <a:ext cx="216330" cy="187261"/>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1042874" y="3591934"/>
            <a:ext cx="1264285" cy="587375"/>
          </a:xfrm>
          <a:prstGeom prst="rect">
            <a:avLst/>
          </a:prstGeom>
        </p:spPr>
        <p:txBody>
          <a:bodyPr vert="horz" wrap="square" lIns="0" tIns="22860" rIns="0" bIns="0" rtlCol="0">
            <a:spAutoFit/>
          </a:bodyPr>
          <a:lstStyle/>
          <a:p>
            <a:pPr marL="12700" marR="5080">
              <a:lnSpc>
                <a:spcPts val="869"/>
              </a:lnSpc>
              <a:spcBef>
                <a:spcPts val="180"/>
              </a:spcBef>
            </a:pPr>
            <a:r>
              <a:rPr sz="750" b="1" spc="-55" dirty="0">
                <a:latin typeface="Arial"/>
                <a:cs typeface="Arial"/>
              </a:rPr>
              <a:t>Becky, </a:t>
            </a:r>
            <a:r>
              <a:rPr sz="750" b="1" spc="-45" dirty="0">
                <a:latin typeface="Arial"/>
                <a:cs typeface="Arial"/>
              </a:rPr>
              <a:t>has </a:t>
            </a:r>
            <a:r>
              <a:rPr sz="750" b="1" spc="-55" dirty="0">
                <a:latin typeface="Arial"/>
                <a:cs typeface="Arial"/>
              </a:rPr>
              <a:t>someone </a:t>
            </a:r>
            <a:r>
              <a:rPr sz="750" b="1" spc="-45" dirty="0">
                <a:latin typeface="Arial"/>
                <a:cs typeface="Arial"/>
              </a:rPr>
              <a:t>from </a:t>
            </a:r>
            <a:r>
              <a:rPr sz="750" b="1" spc="-55" dirty="0">
                <a:latin typeface="Arial"/>
                <a:cs typeface="Arial"/>
              </a:rPr>
              <a:t>Dan  </a:t>
            </a:r>
            <a:r>
              <a:rPr sz="750" b="1" spc="-50" dirty="0">
                <a:latin typeface="Arial"/>
                <a:cs typeface="Arial"/>
              </a:rPr>
              <a:t>Jennings Nissan contacted  you about your </a:t>
            </a:r>
            <a:r>
              <a:rPr sz="750" b="1" spc="-45" dirty="0">
                <a:latin typeface="Arial"/>
                <a:cs typeface="Arial"/>
              </a:rPr>
              <a:t>estimated  </a:t>
            </a:r>
            <a:r>
              <a:rPr sz="750" b="1" spc="-40" dirty="0">
                <a:latin typeface="Arial"/>
                <a:cs typeface="Arial"/>
              </a:rPr>
              <a:t>trade-in </a:t>
            </a:r>
            <a:r>
              <a:rPr sz="750" b="1" spc="-45" dirty="0">
                <a:latin typeface="Arial"/>
                <a:cs typeface="Arial"/>
              </a:rPr>
              <a:t>value? </a:t>
            </a:r>
            <a:r>
              <a:rPr sz="750" b="1" spc="-25" dirty="0">
                <a:latin typeface="Arial"/>
                <a:cs typeface="Arial"/>
              </a:rPr>
              <a:t>If </a:t>
            </a:r>
            <a:r>
              <a:rPr sz="750" b="1" spc="-50" dirty="0">
                <a:latin typeface="Arial"/>
                <a:cs typeface="Arial"/>
              </a:rPr>
              <a:t>you could  </a:t>
            </a:r>
            <a:r>
              <a:rPr sz="750" b="1" spc="-40" dirty="0">
                <a:latin typeface="Arial"/>
                <a:cs typeface="Arial"/>
              </a:rPr>
              <a:t>please </a:t>
            </a:r>
            <a:r>
              <a:rPr sz="750" b="1" spc="-45" dirty="0">
                <a:latin typeface="Arial"/>
                <a:cs typeface="Arial"/>
              </a:rPr>
              <a:t>reply </a:t>
            </a:r>
            <a:r>
              <a:rPr sz="750" b="1" spc="-40" dirty="0">
                <a:latin typeface="Arial"/>
                <a:cs typeface="Arial"/>
              </a:rPr>
              <a:t>with: </a:t>
            </a:r>
            <a:r>
              <a:rPr sz="750" b="1" spc="-65" dirty="0">
                <a:latin typeface="Arial"/>
                <a:cs typeface="Arial"/>
              </a:rPr>
              <a:t>Yes </a:t>
            </a:r>
            <a:r>
              <a:rPr sz="750" b="1" spc="-40" dirty="0">
                <a:latin typeface="Arial"/>
                <a:cs typeface="Arial"/>
              </a:rPr>
              <a:t>or</a:t>
            </a:r>
            <a:r>
              <a:rPr sz="750" b="1" spc="40" dirty="0">
                <a:latin typeface="Arial"/>
                <a:cs typeface="Arial"/>
              </a:rPr>
              <a:t> </a:t>
            </a:r>
            <a:r>
              <a:rPr sz="750" b="1" spc="-60" dirty="0">
                <a:latin typeface="Arial"/>
                <a:cs typeface="Arial"/>
              </a:rPr>
              <a:t>No</a:t>
            </a:r>
            <a:endParaRPr sz="750">
              <a:latin typeface="Arial"/>
              <a:cs typeface="Arial"/>
            </a:endParaRPr>
          </a:p>
        </p:txBody>
      </p:sp>
      <p:sp>
        <p:nvSpPr>
          <p:cNvPr id="16" name="object 16"/>
          <p:cNvSpPr/>
          <p:nvPr/>
        </p:nvSpPr>
        <p:spPr>
          <a:xfrm>
            <a:off x="2073795" y="4273340"/>
            <a:ext cx="320675" cy="164465"/>
          </a:xfrm>
          <a:custGeom>
            <a:avLst/>
            <a:gdLst/>
            <a:ahLst/>
            <a:cxnLst/>
            <a:rect l="l" t="t" r="r" b="b"/>
            <a:pathLst>
              <a:path w="320675" h="164464">
                <a:moveTo>
                  <a:pt x="60680" y="164058"/>
                </a:moveTo>
                <a:lnTo>
                  <a:pt x="259892" y="164058"/>
                </a:lnTo>
                <a:lnTo>
                  <a:pt x="283515" y="159290"/>
                </a:lnTo>
                <a:lnTo>
                  <a:pt x="302807" y="146286"/>
                </a:lnTo>
                <a:lnTo>
                  <a:pt x="315815" y="126998"/>
                </a:lnTo>
                <a:lnTo>
                  <a:pt x="320586" y="103378"/>
                </a:lnTo>
                <a:lnTo>
                  <a:pt x="320586" y="60693"/>
                </a:lnTo>
                <a:lnTo>
                  <a:pt x="315815" y="37065"/>
                </a:lnTo>
                <a:lnTo>
                  <a:pt x="302807" y="17773"/>
                </a:lnTo>
                <a:lnTo>
                  <a:pt x="283515" y="4768"/>
                </a:lnTo>
                <a:lnTo>
                  <a:pt x="259892" y="0"/>
                </a:lnTo>
                <a:lnTo>
                  <a:pt x="60680" y="0"/>
                </a:lnTo>
                <a:lnTo>
                  <a:pt x="37059" y="4768"/>
                </a:lnTo>
                <a:lnTo>
                  <a:pt x="17772" y="17773"/>
                </a:lnTo>
                <a:lnTo>
                  <a:pt x="4768" y="37065"/>
                </a:lnTo>
                <a:lnTo>
                  <a:pt x="0" y="60693"/>
                </a:lnTo>
                <a:lnTo>
                  <a:pt x="0" y="103378"/>
                </a:lnTo>
                <a:lnTo>
                  <a:pt x="4768" y="126998"/>
                </a:lnTo>
                <a:lnTo>
                  <a:pt x="17772" y="146286"/>
                </a:lnTo>
                <a:lnTo>
                  <a:pt x="37059" y="159290"/>
                </a:lnTo>
                <a:lnTo>
                  <a:pt x="60680" y="164058"/>
                </a:lnTo>
                <a:close/>
              </a:path>
            </a:pathLst>
          </a:custGeom>
          <a:solidFill>
            <a:srgbClr val="41AD49"/>
          </a:solidFill>
        </p:spPr>
        <p:txBody>
          <a:bodyPr wrap="square" lIns="0" tIns="0" rIns="0" bIns="0" rtlCol="0"/>
          <a:lstStyle/>
          <a:p>
            <a:endParaRPr/>
          </a:p>
        </p:txBody>
      </p:sp>
      <p:sp>
        <p:nvSpPr>
          <p:cNvPr id="17" name="object 17"/>
          <p:cNvSpPr/>
          <p:nvPr/>
        </p:nvSpPr>
        <p:spPr>
          <a:xfrm>
            <a:off x="2252326" y="4295059"/>
            <a:ext cx="216330" cy="143892"/>
          </a:xfrm>
          <a:prstGeom prst="rect">
            <a:avLst/>
          </a:prstGeom>
          <a:blipFill>
            <a:blip r:embed="rId6" cstate="print"/>
            <a:stretch>
              <a:fillRect/>
            </a:stretch>
          </a:blipFill>
        </p:spPr>
        <p:txBody>
          <a:bodyPr wrap="square" lIns="0" tIns="0" rIns="0" bIns="0" rtlCol="0"/>
          <a:lstStyle/>
          <a:p>
            <a:endParaRPr/>
          </a:p>
        </p:txBody>
      </p:sp>
      <p:sp>
        <p:nvSpPr>
          <p:cNvPr id="18" name="object 18"/>
          <p:cNvSpPr txBox="1"/>
          <p:nvPr/>
        </p:nvSpPr>
        <p:spPr>
          <a:xfrm>
            <a:off x="2154250" y="4283512"/>
            <a:ext cx="173355" cy="144145"/>
          </a:xfrm>
          <a:prstGeom prst="rect">
            <a:avLst/>
          </a:prstGeom>
        </p:spPr>
        <p:txBody>
          <a:bodyPr vert="horz" wrap="square" lIns="0" tIns="15875" rIns="0" bIns="0" rtlCol="0">
            <a:spAutoFit/>
          </a:bodyPr>
          <a:lstStyle/>
          <a:p>
            <a:pPr marL="12700">
              <a:lnSpc>
                <a:spcPct val="100000"/>
              </a:lnSpc>
              <a:spcBef>
                <a:spcPts val="125"/>
              </a:spcBef>
            </a:pPr>
            <a:r>
              <a:rPr sz="750" b="1" spc="-95" dirty="0">
                <a:solidFill>
                  <a:srgbClr val="FFFFFF"/>
                </a:solidFill>
                <a:latin typeface="Arial"/>
                <a:cs typeface="Arial"/>
              </a:rPr>
              <a:t>Y</a:t>
            </a:r>
            <a:r>
              <a:rPr sz="750" b="1" spc="-45" dirty="0">
                <a:solidFill>
                  <a:srgbClr val="FFFFFF"/>
                </a:solidFill>
                <a:latin typeface="Arial"/>
                <a:cs typeface="Arial"/>
              </a:rPr>
              <a:t>es</a:t>
            </a:r>
            <a:endParaRPr sz="750">
              <a:latin typeface="Arial"/>
              <a:cs typeface="Arial"/>
            </a:endParaRPr>
          </a:p>
        </p:txBody>
      </p:sp>
      <p:sp>
        <p:nvSpPr>
          <p:cNvPr id="19" name="object 19"/>
          <p:cNvSpPr/>
          <p:nvPr/>
        </p:nvSpPr>
        <p:spPr>
          <a:xfrm>
            <a:off x="1457553" y="3206724"/>
            <a:ext cx="464858" cy="264109"/>
          </a:xfrm>
          <a:prstGeom prst="rect">
            <a:avLst/>
          </a:prstGeom>
          <a:blipFill>
            <a:blip r:embed="rId7" cstate="print"/>
            <a:stretch>
              <a:fillRect/>
            </a:stretch>
          </a:blipFill>
        </p:spPr>
        <p:txBody>
          <a:bodyPr wrap="square" lIns="0" tIns="0" rIns="0" bIns="0" rtlCol="0"/>
          <a:lstStyle/>
          <a:p>
            <a:endParaRPr/>
          </a:p>
        </p:txBody>
      </p:sp>
      <p:sp>
        <p:nvSpPr>
          <p:cNvPr id="20" name="object 20"/>
          <p:cNvSpPr/>
          <p:nvPr/>
        </p:nvSpPr>
        <p:spPr>
          <a:xfrm>
            <a:off x="1477949" y="3458019"/>
            <a:ext cx="392430" cy="0"/>
          </a:xfrm>
          <a:custGeom>
            <a:avLst/>
            <a:gdLst/>
            <a:ahLst/>
            <a:cxnLst/>
            <a:rect l="l" t="t" r="r" b="b"/>
            <a:pathLst>
              <a:path w="392430">
                <a:moveTo>
                  <a:pt x="0" y="0"/>
                </a:moveTo>
                <a:lnTo>
                  <a:pt x="392328" y="0"/>
                </a:lnTo>
              </a:path>
            </a:pathLst>
          </a:custGeom>
          <a:ln w="61544">
            <a:solidFill>
              <a:srgbClr val="F2F3F3"/>
            </a:solidFill>
          </a:ln>
        </p:spPr>
        <p:txBody>
          <a:bodyPr wrap="square" lIns="0" tIns="0" rIns="0" bIns="0" rtlCol="0"/>
          <a:lstStyle/>
          <a:p>
            <a:endParaRPr/>
          </a:p>
        </p:txBody>
      </p:sp>
      <p:sp>
        <p:nvSpPr>
          <p:cNvPr id="21" name="object 21"/>
          <p:cNvSpPr txBox="1"/>
          <p:nvPr/>
        </p:nvSpPr>
        <p:spPr>
          <a:xfrm>
            <a:off x="1465249" y="3401874"/>
            <a:ext cx="410209" cy="81915"/>
          </a:xfrm>
          <a:prstGeom prst="rect">
            <a:avLst/>
          </a:prstGeom>
        </p:spPr>
        <p:txBody>
          <a:bodyPr vert="horz" wrap="square" lIns="0" tIns="14604" rIns="0" bIns="0" rtlCol="0">
            <a:spAutoFit/>
          </a:bodyPr>
          <a:lstStyle/>
          <a:p>
            <a:pPr marL="12700">
              <a:lnSpc>
                <a:spcPct val="100000"/>
              </a:lnSpc>
              <a:spcBef>
                <a:spcPts val="114"/>
              </a:spcBef>
            </a:pPr>
            <a:r>
              <a:rPr sz="350" spc="5" dirty="0">
                <a:latin typeface="Arial"/>
                <a:cs typeface="Arial"/>
              </a:rPr>
              <a:t>+1 (833)</a:t>
            </a:r>
            <a:r>
              <a:rPr sz="350" spc="-35" dirty="0">
                <a:latin typeface="Arial"/>
                <a:cs typeface="Arial"/>
              </a:rPr>
              <a:t> </a:t>
            </a:r>
            <a:r>
              <a:rPr sz="350" dirty="0">
                <a:latin typeface="Arial"/>
                <a:cs typeface="Arial"/>
              </a:rPr>
              <a:t>839-8486</a:t>
            </a:r>
            <a:endParaRPr sz="350">
              <a:latin typeface="Arial"/>
              <a:cs typeface="Arial"/>
            </a:endParaRPr>
          </a:p>
        </p:txBody>
      </p:sp>
      <p:sp>
        <p:nvSpPr>
          <p:cNvPr id="22" name="object 22"/>
          <p:cNvSpPr/>
          <p:nvPr/>
        </p:nvSpPr>
        <p:spPr>
          <a:xfrm>
            <a:off x="667508" y="2800645"/>
            <a:ext cx="733425" cy="733425"/>
          </a:xfrm>
          <a:custGeom>
            <a:avLst/>
            <a:gdLst/>
            <a:ahLst/>
            <a:cxnLst/>
            <a:rect l="l" t="t" r="r" b="b"/>
            <a:pathLst>
              <a:path w="733425" h="733425">
                <a:moveTo>
                  <a:pt x="366483" y="0"/>
                </a:moveTo>
                <a:lnTo>
                  <a:pt x="320513" y="2855"/>
                </a:lnTo>
                <a:lnTo>
                  <a:pt x="276247" y="11192"/>
                </a:lnTo>
                <a:lnTo>
                  <a:pt x="234027" y="24667"/>
                </a:lnTo>
                <a:lnTo>
                  <a:pt x="194199" y="42937"/>
                </a:lnTo>
                <a:lnTo>
                  <a:pt x="157105" y="65658"/>
                </a:lnTo>
                <a:lnTo>
                  <a:pt x="123088" y="92487"/>
                </a:lnTo>
                <a:lnTo>
                  <a:pt x="92493" y="123081"/>
                </a:lnTo>
                <a:lnTo>
                  <a:pt x="65662" y="157096"/>
                </a:lnTo>
                <a:lnTo>
                  <a:pt x="42940" y="194189"/>
                </a:lnTo>
                <a:lnTo>
                  <a:pt x="24668" y="234017"/>
                </a:lnTo>
                <a:lnTo>
                  <a:pt x="11192" y="276235"/>
                </a:lnTo>
                <a:lnTo>
                  <a:pt x="2855" y="320501"/>
                </a:lnTo>
                <a:lnTo>
                  <a:pt x="0" y="366471"/>
                </a:lnTo>
                <a:lnTo>
                  <a:pt x="2855" y="412441"/>
                </a:lnTo>
                <a:lnTo>
                  <a:pt x="11192" y="456707"/>
                </a:lnTo>
                <a:lnTo>
                  <a:pt x="24668" y="498927"/>
                </a:lnTo>
                <a:lnTo>
                  <a:pt x="42940" y="538755"/>
                </a:lnTo>
                <a:lnTo>
                  <a:pt x="65662" y="575849"/>
                </a:lnTo>
                <a:lnTo>
                  <a:pt x="92493" y="609866"/>
                </a:lnTo>
                <a:lnTo>
                  <a:pt x="123088" y="640461"/>
                </a:lnTo>
                <a:lnTo>
                  <a:pt x="157105" y="667292"/>
                </a:lnTo>
                <a:lnTo>
                  <a:pt x="194199" y="690015"/>
                </a:lnTo>
                <a:lnTo>
                  <a:pt x="234027" y="708286"/>
                </a:lnTo>
                <a:lnTo>
                  <a:pt x="276247" y="721762"/>
                </a:lnTo>
                <a:lnTo>
                  <a:pt x="320513" y="730099"/>
                </a:lnTo>
                <a:lnTo>
                  <a:pt x="366483" y="732955"/>
                </a:lnTo>
                <a:lnTo>
                  <a:pt x="412454" y="730099"/>
                </a:lnTo>
                <a:lnTo>
                  <a:pt x="456720" y="721762"/>
                </a:lnTo>
                <a:lnTo>
                  <a:pt x="498939" y="708286"/>
                </a:lnTo>
                <a:lnTo>
                  <a:pt x="538768" y="690015"/>
                </a:lnTo>
                <a:lnTo>
                  <a:pt x="575862" y="667292"/>
                </a:lnTo>
                <a:lnTo>
                  <a:pt x="609879" y="640461"/>
                </a:lnTo>
                <a:lnTo>
                  <a:pt x="640474" y="609866"/>
                </a:lnTo>
                <a:lnTo>
                  <a:pt x="667305" y="575849"/>
                </a:lnTo>
                <a:lnTo>
                  <a:pt x="690027" y="538755"/>
                </a:lnTo>
                <a:lnTo>
                  <a:pt x="708298" y="498927"/>
                </a:lnTo>
                <a:lnTo>
                  <a:pt x="721774" y="456707"/>
                </a:lnTo>
                <a:lnTo>
                  <a:pt x="730112" y="412441"/>
                </a:lnTo>
                <a:lnTo>
                  <a:pt x="732967" y="366471"/>
                </a:lnTo>
                <a:lnTo>
                  <a:pt x="730112" y="320501"/>
                </a:lnTo>
                <a:lnTo>
                  <a:pt x="721774" y="276235"/>
                </a:lnTo>
                <a:lnTo>
                  <a:pt x="708298" y="234017"/>
                </a:lnTo>
                <a:lnTo>
                  <a:pt x="690027" y="194189"/>
                </a:lnTo>
                <a:lnTo>
                  <a:pt x="667305" y="157096"/>
                </a:lnTo>
                <a:lnTo>
                  <a:pt x="640474" y="123081"/>
                </a:lnTo>
                <a:lnTo>
                  <a:pt x="609879" y="92487"/>
                </a:lnTo>
                <a:lnTo>
                  <a:pt x="575862" y="65658"/>
                </a:lnTo>
                <a:lnTo>
                  <a:pt x="538768" y="42937"/>
                </a:lnTo>
                <a:lnTo>
                  <a:pt x="498939" y="24667"/>
                </a:lnTo>
                <a:lnTo>
                  <a:pt x="456720" y="11192"/>
                </a:lnTo>
                <a:lnTo>
                  <a:pt x="412454" y="2855"/>
                </a:lnTo>
                <a:lnTo>
                  <a:pt x="366483" y="0"/>
                </a:lnTo>
                <a:close/>
              </a:path>
            </a:pathLst>
          </a:custGeom>
          <a:solidFill>
            <a:srgbClr val="90C33E"/>
          </a:solidFill>
        </p:spPr>
        <p:txBody>
          <a:bodyPr wrap="square" lIns="0" tIns="0" rIns="0" bIns="0" rtlCol="0"/>
          <a:lstStyle/>
          <a:p>
            <a:endParaRPr/>
          </a:p>
        </p:txBody>
      </p:sp>
      <p:sp>
        <p:nvSpPr>
          <p:cNvPr id="23" name="object 23"/>
          <p:cNvSpPr txBox="1"/>
          <p:nvPr/>
        </p:nvSpPr>
        <p:spPr>
          <a:xfrm>
            <a:off x="827763" y="2878659"/>
            <a:ext cx="400050" cy="555625"/>
          </a:xfrm>
          <a:prstGeom prst="rect">
            <a:avLst/>
          </a:prstGeom>
        </p:spPr>
        <p:txBody>
          <a:bodyPr vert="horz" wrap="square" lIns="0" tIns="74295" rIns="0" bIns="0" rtlCol="0">
            <a:spAutoFit/>
          </a:bodyPr>
          <a:lstStyle/>
          <a:p>
            <a:pPr marL="146050" marR="10160" indent="-133985">
              <a:lnSpc>
                <a:spcPct val="78800"/>
              </a:lnSpc>
              <a:spcBef>
                <a:spcPts val="585"/>
              </a:spcBef>
            </a:pPr>
            <a:r>
              <a:rPr sz="1950" spc="-340" dirty="0">
                <a:solidFill>
                  <a:srgbClr val="FFFFFF"/>
                </a:solidFill>
                <a:latin typeface="Arial"/>
                <a:cs typeface="Arial"/>
              </a:rPr>
              <a:t>D</a:t>
            </a:r>
            <a:r>
              <a:rPr sz="1950" spc="-320" dirty="0">
                <a:solidFill>
                  <a:srgbClr val="FFFFFF"/>
                </a:solidFill>
                <a:latin typeface="Arial"/>
                <a:cs typeface="Arial"/>
              </a:rPr>
              <a:t>AY  </a:t>
            </a:r>
            <a:r>
              <a:rPr sz="1950" spc="-145" dirty="0">
                <a:solidFill>
                  <a:srgbClr val="FFFFFF"/>
                </a:solidFill>
                <a:latin typeface="Arial"/>
                <a:cs typeface="Arial"/>
              </a:rPr>
              <a:t>3</a:t>
            </a:r>
            <a:endParaRPr sz="1950">
              <a:latin typeface="Arial"/>
              <a:cs typeface="Arial"/>
            </a:endParaRPr>
          </a:p>
        </p:txBody>
      </p:sp>
      <p:sp>
        <p:nvSpPr>
          <p:cNvPr id="24" name="object 24"/>
          <p:cNvSpPr/>
          <p:nvPr/>
        </p:nvSpPr>
        <p:spPr>
          <a:xfrm>
            <a:off x="3048368" y="2942602"/>
            <a:ext cx="1909876" cy="4017505"/>
          </a:xfrm>
          <a:prstGeom prst="rect">
            <a:avLst/>
          </a:prstGeom>
          <a:blipFill>
            <a:blip r:embed="rId3" cstate="print"/>
            <a:stretch>
              <a:fillRect/>
            </a:stretch>
          </a:blipFill>
        </p:spPr>
        <p:txBody>
          <a:bodyPr wrap="square" lIns="0" tIns="0" rIns="0" bIns="0" rtlCol="0"/>
          <a:lstStyle/>
          <a:p>
            <a:endParaRPr/>
          </a:p>
        </p:txBody>
      </p:sp>
      <p:sp>
        <p:nvSpPr>
          <p:cNvPr id="25" name="object 25"/>
          <p:cNvSpPr/>
          <p:nvPr/>
        </p:nvSpPr>
        <p:spPr>
          <a:xfrm>
            <a:off x="3174009" y="3493922"/>
            <a:ext cx="1656714" cy="120014"/>
          </a:xfrm>
          <a:custGeom>
            <a:avLst/>
            <a:gdLst/>
            <a:ahLst/>
            <a:cxnLst/>
            <a:rect l="l" t="t" r="r" b="b"/>
            <a:pathLst>
              <a:path w="1656714" h="120014">
                <a:moveTo>
                  <a:pt x="0" y="119646"/>
                </a:moveTo>
                <a:lnTo>
                  <a:pt x="1656118" y="119646"/>
                </a:lnTo>
                <a:lnTo>
                  <a:pt x="1656118" y="0"/>
                </a:lnTo>
                <a:lnTo>
                  <a:pt x="0" y="0"/>
                </a:lnTo>
                <a:lnTo>
                  <a:pt x="0" y="119646"/>
                </a:lnTo>
                <a:close/>
              </a:path>
            </a:pathLst>
          </a:custGeom>
          <a:solidFill>
            <a:srgbClr val="FFFFFF"/>
          </a:solidFill>
        </p:spPr>
        <p:txBody>
          <a:bodyPr wrap="square" lIns="0" tIns="0" rIns="0" bIns="0" rtlCol="0"/>
          <a:lstStyle/>
          <a:p>
            <a:endParaRPr/>
          </a:p>
        </p:txBody>
      </p:sp>
      <p:sp>
        <p:nvSpPr>
          <p:cNvPr id="26" name="object 26"/>
          <p:cNvSpPr/>
          <p:nvPr/>
        </p:nvSpPr>
        <p:spPr>
          <a:xfrm>
            <a:off x="3296743" y="3573037"/>
            <a:ext cx="1424940" cy="548005"/>
          </a:xfrm>
          <a:custGeom>
            <a:avLst/>
            <a:gdLst/>
            <a:ahLst/>
            <a:cxnLst/>
            <a:rect l="l" t="t" r="r" b="b"/>
            <a:pathLst>
              <a:path w="1424939" h="548004">
                <a:moveTo>
                  <a:pt x="1364119" y="547674"/>
                </a:moveTo>
                <a:lnTo>
                  <a:pt x="60693" y="547674"/>
                </a:lnTo>
                <a:lnTo>
                  <a:pt x="37070" y="542906"/>
                </a:lnTo>
                <a:lnTo>
                  <a:pt x="17778" y="529902"/>
                </a:lnTo>
                <a:lnTo>
                  <a:pt x="4770" y="510614"/>
                </a:lnTo>
                <a:lnTo>
                  <a:pt x="0" y="486994"/>
                </a:lnTo>
                <a:lnTo>
                  <a:pt x="0" y="60693"/>
                </a:lnTo>
                <a:lnTo>
                  <a:pt x="4770" y="37065"/>
                </a:lnTo>
                <a:lnTo>
                  <a:pt x="17778" y="17773"/>
                </a:lnTo>
                <a:lnTo>
                  <a:pt x="37070" y="4768"/>
                </a:lnTo>
                <a:lnTo>
                  <a:pt x="60693" y="0"/>
                </a:lnTo>
                <a:lnTo>
                  <a:pt x="1364119" y="0"/>
                </a:lnTo>
                <a:lnTo>
                  <a:pt x="1387742" y="4768"/>
                </a:lnTo>
                <a:lnTo>
                  <a:pt x="1407034" y="17773"/>
                </a:lnTo>
                <a:lnTo>
                  <a:pt x="1420042" y="37065"/>
                </a:lnTo>
                <a:lnTo>
                  <a:pt x="1424813" y="60693"/>
                </a:lnTo>
                <a:lnTo>
                  <a:pt x="1424813" y="486994"/>
                </a:lnTo>
                <a:lnTo>
                  <a:pt x="1420042" y="510614"/>
                </a:lnTo>
                <a:lnTo>
                  <a:pt x="1407034" y="529902"/>
                </a:lnTo>
                <a:lnTo>
                  <a:pt x="1387742" y="542906"/>
                </a:lnTo>
                <a:lnTo>
                  <a:pt x="1364119" y="547674"/>
                </a:lnTo>
                <a:close/>
              </a:path>
            </a:pathLst>
          </a:custGeom>
          <a:solidFill>
            <a:srgbClr val="D1D4D4"/>
          </a:solidFill>
        </p:spPr>
        <p:txBody>
          <a:bodyPr wrap="square" lIns="0" tIns="0" rIns="0" bIns="0" rtlCol="0"/>
          <a:lstStyle/>
          <a:p>
            <a:endParaRPr/>
          </a:p>
        </p:txBody>
      </p:sp>
      <p:sp>
        <p:nvSpPr>
          <p:cNvPr id="27" name="object 27"/>
          <p:cNvSpPr/>
          <p:nvPr/>
        </p:nvSpPr>
        <p:spPr>
          <a:xfrm>
            <a:off x="3222468" y="3935000"/>
            <a:ext cx="216330" cy="187261"/>
          </a:xfrm>
          <a:prstGeom prst="rect">
            <a:avLst/>
          </a:prstGeom>
          <a:blipFill>
            <a:blip r:embed="rId4" cstate="print"/>
            <a:stretch>
              <a:fillRect/>
            </a:stretch>
          </a:blipFill>
        </p:spPr>
        <p:txBody>
          <a:bodyPr wrap="square" lIns="0" tIns="0" rIns="0" bIns="0" rtlCol="0"/>
          <a:lstStyle/>
          <a:p>
            <a:endParaRPr/>
          </a:p>
        </p:txBody>
      </p:sp>
      <p:sp>
        <p:nvSpPr>
          <p:cNvPr id="28" name="object 28"/>
          <p:cNvSpPr txBox="1"/>
          <p:nvPr/>
        </p:nvSpPr>
        <p:spPr>
          <a:xfrm>
            <a:off x="3356198" y="3603587"/>
            <a:ext cx="1255395" cy="476884"/>
          </a:xfrm>
          <a:prstGeom prst="rect">
            <a:avLst/>
          </a:prstGeom>
        </p:spPr>
        <p:txBody>
          <a:bodyPr vert="horz" wrap="square" lIns="0" tIns="22860" rIns="0" bIns="0" rtlCol="0">
            <a:spAutoFit/>
          </a:bodyPr>
          <a:lstStyle/>
          <a:p>
            <a:pPr marL="12700" marR="5080">
              <a:lnSpc>
                <a:spcPts val="869"/>
              </a:lnSpc>
              <a:spcBef>
                <a:spcPts val="180"/>
              </a:spcBef>
            </a:pPr>
            <a:r>
              <a:rPr sz="750" b="1" spc="-55" dirty="0">
                <a:latin typeface="Arial"/>
                <a:cs typeface="Arial"/>
              </a:rPr>
              <a:t>Becky, </a:t>
            </a:r>
            <a:r>
              <a:rPr sz="750" b="1" spc="-45" dirty="0">
                <a:latin typeface="Arial"/>
                <a:cs typeface="Arial"/>
              </a:rPr>
              <a:t>have </a:t>
            </a:r>
            <a:r>
              <a:rPr sz="750" b="1" spc="-50" dirty="0">
                <a:latin typeface="Arial"/>
                <a:cs typeface="Arial"/>
              </a:rPr>
              <a:t>you had </a:t>
            </a:r>
            <a:r>
              <a:rPr sz="750" b="1" spc="-45" dirty="0">
                <a:latin typeface="Arial"/>
                <a:cs typeface="Arial"/>
              </a:rPr>
              <a:t>a </a:t>
            </a:r>
            <a:r>
              <a:rPr sz="750" b="1" spc="-50" dirty="0">
                <a:latin typeface="Arial"/>
                <a:cs typeface="Arial"/>
              </a:rPr>
              <a:t>chance  </a:t>
            </a:r>
            <a:r>
              <a:rPr sz="750" b="1" spc="-40" dirty="0">
                <a:latin typeface="Arial"/>
                <a:cs typeface="Arial"/>
              </a:rPr>
              <a:t>to </a:t>
            </a:r>
            <a:r>
              <a:rPr sz="750" b="1" spc="-35" dirty="0">
                <a:latin typeface="Arial"/>
                <a:cs typeface="Arial"/>
              </a:rPr>
              <a:t>visit </a:t>
            </a:r>
            <a:r>
              <a:rPr sz="750" b="1" spc="-55" dirty="0">
                <a:latin typeface="Arial"/>
                <a:cs typeface="Arial"/>
              </a:rPr>
              <a:t>Dan </a:t>
            </a:r>
            <a:r>
              <a:rPr sz="750" b="1" spc="-40" dirty="0">
                <a:latin typeface="Arial"/>
                <a:cs typeface="Arial"/>
              </a:rPr>
              <a:t>jennings </a:t>
            </a:r>
            <a:r>
              <a:rPr sz="750" b="1" spc="-50" dirty="0">
                <a:latin typeface="Arial"/>
                <a:cs typeface="Arial"/>
              </a:rPr>
              <a:t>Nissan  </a:t>
            </a:r>
            <a:r>
              <a:rPr sz="750" b="1" spc="-45" dirty="0">
                <a:latin typeface="Arial"/>
                <a:cs typeface="Arial"/>
              </a:rPr>
              <a:t>yet? </a:t>
            </a:r>
            <a:r>
              <a:rPr sz="750" b="1" spc="-25" dirty="0">
                <a:latin typeface="Arial"/>
                <a:cs typeface="Arial"/>
              </a:rPr>
              <a:t>If </a:t>
            </a:r>
            <a:r>
              <a:rPr sz="750" b="1" spc="-50" dirty="0">
                <a:latin typeface="Arial"/>
                <a:cs typeface="Arial"/>
              </a:rPr>
              <a:t>you </a:t>
            </a:r>
            <a:r>
              <a:rPr sz="750" b="1" spc="-45" dirty="0">
                <a:latin typeface="Arial"/>
                <a:cs typeface="Arial"/>
              </a:rPr>
              <a:t>could </a:t>
            </a:r>
            <a:r>
              <a:rPr sz="750" b="1" spc="-40" dirty="0">
                <a:latin typeface="Arial"/>
                <a:cs typeface="Arial"/>
              </a:rPr>
              <a:t>please </a:t>
            </a:r>
            <a:r>
              <a:rPr sz="750" b="1" spc="-45" dirty="0">
                <a:latin typeface="Arial"/>
                <a:cs typeface="Arial"/>
              </a:rPr>
              <a:t>reply  </a:t>
            </a:r>
            <a:r>
              <a:rPr sz="750" b="1" spc="-40" dirty="0">
                <a:latin typeface="Arial"/>
                <a:cs typeface="Arial"/>
              </a:rPr>
              <a:t>with: </a:t>
            </a:r>
            <a:r>
              <a:rPr sz="750" b="1" spc="-65" dirty="0">
                <a:latin typeface="Arial"/>
                <a:cs typeface="Arial"/>
              </a:rPr>
              <a:t>Yes </a:t>
            </a:r>
            <a:r>
              <a:rPr sz="750" b="1" spc="-40" dirty="0">
                <a:latin typeface="Arial"/>
                <a:cs typeface="Arial"/>
              </a:rPr>
              <a:t>or</a:t>
            </a:r>
            <a:r>
              <a:rPr sz="750" b="1" spc="10" dirty="0">
                <a:latin typeface="Arial"/>
                <a:cs typeface="Arial"/>
              </a:rPr>
              <a:t> </a:t>
            </a:r>
            <a:r>
              <a:rPr sz="750" b="1" spc="-60" dirty="0">
                <a:latin typeface="Arial"/>
                <a:cs typeface="Arial"/>
              </a:rPr>
              <a:t>No</a:t>
            </a:r>
            <a:endParaRPr sz="750">
              <a:latin typeface="Arial"/>
              <a:cs typeface="Arial"/>
            </a:endParaRPr>
          </a:p>
        </p:txBody>
      </p:sp>
      <p:sp>
        <p:nvSpPr>
          <p:cNvPr id="29" name="object 29"/>
          <p:cNvSpPr/>
          <p:nvPr/>
        </p:nvSpPr>
        <p:spPr>
          <a:xfrm>
            <a:off x="3770884" y="3206724"/>
            <a:ext cx="464845" cy="264109"/>
          </a:xfrm>
          <a:prstGeom prst="rect">
            <a:avLst/>
          </a:prstGeom>
          <a:blipFill>
            <a:blip r:embed="rId7" cstate="print"/>
            <a:stretch>
              <a:fillRect/>
            </a:stretch>
          </a:blipFill>
        </p:spPr>
        <p:txBody>
          <a:bodyPr wrap="square" lIns="0" tIns="0" rIns="0" bIns="0" rtlCol="0"/>
          <a:lstStyle/>
          <a:p>
            <a:endParaRPr/>
          </a:p>
        </p:txBody>
      </p:sp>
      <p:sp>
        <p:nvSpPr>
          <p:cNvPr id="30" name="object 30"/>
          <p:cNvSpPr/>
          <p:nvPr/>
        </p:nvSpPr>
        <p:spPr>
          <a:xfrm>
            <a:off x="3791280" y="3458019"/>
            <a:ext cx="392430" cy="0"/>
          </a:xfrm>
          <a:custGeom>
            <a:avLst/>
            <a:gdLst/>
            <a:ahLst/>
            <a:cxnLst/>
            <a:rect l="l" t="t" r="r" b="b"/>
            <a:pathLst>
              <a:path w="392429">
                <a:moveTo>
                  <a:pt x="0" y="0"/>
                </a:moveTo>
                <a:lnTo>
                  <a:pt x="392328" y="0"/>
                </a:lnTo>
              </a:path>
            </a:pathLst>
          </a:custGeom>
          <a:ln w="61544">
            <a:solidFill>
              <a:srgbClr val="F2F3F3"/>
            </a:solidFill>
          </a:ln>
        </p:spPr>
        <p:txBody>
          <a:bodyPr wrap="square" lIns="0" tIns="0" rIns="0" bIns="0" rtlCol="0"/>
          <a:lstStyle/>
          <a:p>
            <a:endParaRPr/>
          </a:p>
        </p:txBody>
      </p:sp>
      <p:sp>
        <p:nvSpPr>
          <p:cNvPr id="31" name="object 31"/>
          <p:cNvSpPr txBox="1"/>
          <p:nvPr/>
        </p:nvSpPr>
        <p:spPr>
          <a:xfrm>
            <a:off x="3778574" y="3401874"/>
            <a:ext cx="410209" cy="81915"/>
          </a:xfrm>
          <a:prstGeom prst="rect">
            <a:avLst/>
          </a:prstGeom>
        </p:spPr>
        <p:txBody>
          <a:bodyPr vert="horz" wrap="square" lIns="0" tIns="14604" rIns="0" bIns="0" rtlCol="0">
            <a:spAutoFit/>
          </a:bodyPr>
          <a:lstStyle/>
          <a:p>
            <a:pPr marL="12700">
              <a:lnSpc>
                <a:spcPct val="100000"/>
              </a:lnSpc>
              <a:spcBef>
                <a:spcPts val="114"/>
              </a:spcBef>
            </a:pPr>
            <a:r>
              <a:rPr sz="350" spc="5" dirty="0">
                <a:latin typeface="Arial"/>
                <a:cs typeface="Arial"/>
              </a:rPr>
              <a:t>+1 (833)</a:t>
            </a:r>
            <a:r>
              <a:rPr sz="350" spc="-35" dirty="0">
                <a:latin typeface="Arial"/>
                <a:cs typeface="Arial"/>
              </a:rPr>
              <a:t> </a:t>
            </a:r>
            <a:r>
              <a:rPr sz="350" dirty="0">
                <a:latin typeface="Arial"/>
                <a:cs typeface="Arial"/>
              </a:rPr>
              <a:t>839-8486</a:t>
            </a:r>
            <a:endParaRPr sz="350">
              <a:latin typeface="Arial"/>
              <a:cs typeface="Arial"/>
            </a:endParaRPr>
          </a:p>
        </p:txBody>
      </p:sp>
      <p:sp>
        <p:nvSpPr>
          <p:cNvPr id="32" name="object 32"/>
          <p:cNvSpPr/>
          <p:nvPr/>
        </p:nvSpPr>
        <p:spPr>
          <a:xfrm>
            <a:off x="4453655" y="4176853"/>
            <a:ext cx="254635" cy="164465"/>
          </a:xfrm>
          <a:custGeom>
            <a:avLst/>
            <a:gdLst/>
            <a:ahLst/>
            <a:cxnLst/>
            <a:rect l="l" t="t" r="r" b="b"/>
            <a:pathLst>
              <a:path w="254635" h="164464">
                <a:moveTo>
                  <a:pt x="60693" y="164058"/>
                </a:moveTo>
                <a:lnTo>
                  <a:pt x="193357" y="164058"/>
                </a:lnTo>
                <a:lnTo>
                  <a:pt x="216980" y="159290"/>
                </a:lnTo>
                <a:lnTo>
                  <a:pt x="236272" y="146286"/>
                </a:lnTo>
                <a:lnTo>
                  <a:pt x="249280" y="126998"/>
                </a:lnTo>
                <a:lnTo>
                  <a:pt x="254050" y="103378"/>
                </a:lnTo>
                <a:lnTo>
                  <a:pt x="254050" y="60693"/>
                </a:lnTo>
                <a:lnTo>
                  <a:pt x="249280" y="37065"/>
                </a:lnTo>
                <a:lnTo>
                  <a:pt x="236272" y="17773"/>
                </a:lnTo>
                <a:lnTo>
                  <a:pt x="216980" y="4768"/>
                </a:lnTo>
                <a:lnTo>
                  <a:pt x="193357" y="0"/>
                </a:lnTo>
                <a:lnTo>
                  <a:pt x="60693" y="0"/>
                </a:lnTo>
                <a:lnTo>
                  <a:pt x="37070" y="4768"/>
                </a:lnTo>
                <a:lnTo>
                  <a:pt x="17778" y="17773"/>
                </a:lnTo>
                <a:lnTo>
                  <a:pt x="4770" y="37065"/>
                </a:lnTo>
                <a:lnTo>
                  <a:pt x="0" y="60693"/>
                </a:lnTo>
                <a:lnTo>
                  <a:pt x="0" y="103378"/>
                </a:lnTo>
                <a:lnTo>
                  <a:pt x="4770" y="126998"/>
                </a:lnTo>
                <a:lnTo>
                  <a:pt x="17778" y="146286"/>
                </a:lnTo>
                <a:lnTo>
                  <a:pt x="37070" y="159290"/>
                </a:lnTo>
                <a:lnTo>
                  <a:pt x="60693" y="164058"/>
                </a:lnTo>
                <a:close/>
              </a:path>
            </a:pathLst>
          </a:custGeom>
          <a:solidFill>
            <a:srgbClr val="41AD49"/>
          </a:solidFill>
        </p:spPr>
        <p:txBody>
          <a:bodyPr wrap="square" lIns="0" tIns="0" rIns="0" bIns="0" rtlCol="0"/>
          <a:lstStyle/>
          <a:p>
            <a:endParaRPr/>
          </a:p>
        </p:txBody>
      </p:sp>
      <p:sp>
        <p:nvSpPr>
          <p:cNvPr id="33" name="object 33"/>
          <p:cNvSpPr/>
          <p:nvPr/>
        </p:nvSpPr>
        <p:spPr>
          <a:xfrm>
            <a:off x="4565650" y="4198572"/>
            <a:ext cx="216330" cy="143892"/>
          </a:xfrm>
          <a:prstGeom prst="rect">
            <a:avLst/>
          </a:prstGeom>
          <a:blipFill>
            <a:blip r:embed="rId8" cstate="print"/>
            <a:stretch>
              <a:fillRect/>
            </a:stretch>
          </a:blipFill>
        </p:spPr>
        <p:txBody>
          <a:bodyPr wrap="square" lIns="0" tIns="0" rIns="0" bIns="0" rtlCol="0"/>
          <a:lstStyle/>
          <a:p>
            <a:endParaRPr/>
          </a:p>
        </p:txBody>
      </p:sp>
      <p:sp>
        <p:nvSpPr>
          <p:cNvPr id="34" name="object 34"/>
          <p:cNvSpPr txBox="1"/>
          <p:nvPr/>
        </p:nvSpPr>
        <p:spPr>
          <a:xfrm>
            <a:off x="4516866" y="4187025"/>
            <a:ext cx="139700" cy="144145"/>
          </a:xfrm>
          <a:prstGeom prst="rect">
            <a:avLst/>
          </a:prstGeom>
        </p:spPr>
        <p:txBody>
          <a:bodyPr vert="horz" wrap="square" lIns="0" tIns="15875" rIns="0" bIns="0" rtlCol="0">
            <a:spAutoFit/>
          </a:bodyPr>
          <a:lstStyle/>
          <a:p>
            <a:pPr marL="12700">
              <a:lnSpc>
                <a:spcPct val="100000"/>
              </a:lnSpc>
              <a:spcBef>
                <a:spcPts val="125"/>
              </a:spcBef>
            </a:pPr>
            <a:r>
              <a:rPr sz="750" b="1" spc="-60" dirty="0">
                <a:solidFill>
                  <a:srgbClr val="FFFFFF"/>
                </a:solidFill>
                <a:latin typeface="Arial"/>
                <a:cs typeface="Arial"/>
              </a:rPr>
              <a:t>No</a:t>
            </a:r>
            <a:endParaRPr sz="750">
              <a:latin typeface="Arial"/>
              <a:cs typeface="Arial"/>
            </a:endParaRPr>
          </a:p>
        </p:txBody>
      </p:sp>
      <p:sp>
        <p:nvSpPr>
          <p:cNvPr id="35" name="object 35"/>
          <p:cNvSpPr/>
          <p:nvPr/>
        </p:nvSpPr>
        <p:spPr>
          <a:xfrm>
            <a:off x="3295775" y="4396569"/>
            <a:ext cx="1397635" cy="1560195"/>
          </a:xfrm>
          <a:custGeom>
            <a:avLst/>
            <a:gdLst/>
            <a:ahLst/>
            <a:cxnLst/>
            <a:rect l="l" t="t" r="r" b="b"/>
            <a:pathLst>
              <a:path w="1397635" h="1560195">
                <a:moveTo>
                  <a:pt x="1336751" y="1559991"/>
                </a:moveTo>
                <a:lnTo>
                  <a:pt x="60693" y="1559991"/>
                </a:lnTo>
                <a:lnTo>
                  <a:pt x="37070" y="1555223"/>
                </a:lnTo>
                <a:lnTo>
                  <a:pt x="17778" y="1542219"/>
                </a:lnTo>
                <a:lnTo>
                  <a:pt x="4770" y="1522931"/>
                </a:lnTo>
                <a:lnTo>
                  <a:pt x="0" y="1499311"/>
                </a:lnTo>
                <a:lnTo>
                  <a:pt x="0" y="60693"/>
                </a:lnTo>
                <a:lnTo>
                  <a:pt x="4770" y="37065"/>
                </a:lnTo>
                <a:lnTo>
                  <a:pt x="17778" y="17773"/>
                </a:lnTo>
                <a:lnTo>
                  <a:pt x="37070" y="4768"/>
                </a:lnTo>
                <a:lnTo>
                  <a:pt x="60693" y="0"/>
                </a:lnTo>
                <a:lnTo>
                  <a:pt x="1336751" y="0"/>
                </a:lnTo>
                <a:lnTo>
                  <a:pt x="1360371" y="4768"/>
                </a:lnTo>
                <a:lnTo>
                  <a:pt x="1379659" y="17773"/>
                </a:lnTo>
                <a:lnTo>
                  <a:pt x="1392663" y="37065"/>
                </a:lnTo>
                <a:lnTo>
                  <a:pt x="1397431" y="60693"/>
                </a:lnTo>
                <a:lnTo>
                  <a:pt x="1397431" y="1499311"/>
                </a:lnTo>
                <a:lnTo>
                  <a:pt x="1392663" y="1522931"/>
                </a:lnTo>
                <a:lnTo>
                  <a:pt x="1379659" y="1542219"/>
                </a:lnTo>
                <a:lnTo>
                  <a:pt x="1360371" y="1555223"/>
                </a:lnTo>
                <a:lnTo>
                  <a:pt x="1336751" y="1559991"/>
                </a:lnTo>
                <a:close/>
              </a:path>
            </a:pathLst>
          </a:custGeom>
          <a:solidFill>
            <a:srgbClr val="D1D4D4"/>
          </a:solidFill>
        </p:spPr>
        <p:txBody>
          <a:bodyPr wrap="square" lIns="0" tIns="0" rIns="0" bIns="0" rtlCol="0"/>
          <a:lstStyle/>
          <a:p>
            <a:endParaRPr/>
          </a:p>
        </p:txBody>
      </p:sp>
      <p:sp>
        <p:nvSpPr>
          <p:cNvPr id="36" name="object 36"/>
          <p:cNvSpPr/>
          <p:nvPr/>
        </p:nvSpPr>
        <p:spPr>
          <a:xfrm>
            <a:off x="3221501" y="5770852"/>
            <a:ext cx="216330" cy="187261"/>
          </a:xfrm>
          <a:prstGeom prst="rect">
            <a:avLst/>
          </a:prstGeom>
          <a:blipFill>
            <a:blip r:embed="rId9" cstate="print"/>
            <a:stretch>
              <a:fillRect/>
            </a:stretch>
          </a:blipFill>
        </p:spPr>
        <p:txBody>
          <a:bodyPr wrap="square" lIns="0" tIns="0" rIns="0" bIns="0" rtlCol="0"/>
          <a:lstStyle/>
          <a:p>
            <a:endParaRPr/>
          </a:p>
        </p:txBody>
      </p:sp>
      <p:sp>
        <p:nvSpPr>
          <p:cNvPr id="37" name="object 37"/>
          <p:cNvSpPr/>
          <p:nvPr/>
        </p:nvSpPr>
        <p:spPr>
          <a:xfrm>
            <a:off x="3705420" y="5113484"/>
            <a:ext cx="651510" cy="0"/>
          </a:xfrm>
          <a:custGeom>
            <a:avLst/>
            <a:gdLst/>
            <a:ahLst/>
            <a:cxnLst/>
            <a:rect l="l" t="t" r="r" b="b"/>
            <a:pathLst>
              <a:path w="651510">
                <a:moveTo>
                  <a:pt x="0" y="0"/>
                </a:moveTo>
                <a:lnTo>
                  <a:pt x="651217" y="0"/>
                </a:lnTo>
              </a:path>
            </a:pathLst>
          </a:custGeom>
          <a:ln w="10350">
            <a:solidFill>
              <a:srgbClr val="006BFF"/>
            </a:solidFill>
          </a:ln>
        </p:spPr>
        <p:txBody>
          <a:bodyPr wrap="square" lIns="0" tIns="0" rIns="0" bIns="0" rtlCol="0"/>
          <a:lstStyle/>
          <a:p>
            <a:endParaRPr/>
          </a:p>
        </p:txBody>
      </p:sp>
      <p:sp>
        <p:nvSpPr>
          <p:cNvPr id="38" name="object 38"/>
          <p:cNvSpPr txBox="1"/>
          <p:nvPr/>
        </p:nvSpPr>
        <p:spPr>
          <a:xfrm>
            <a:off x="3355232" y="4436785"/>
            <a:ext cx="1209675" cy="698500"/>
          </a:xfrm>
          <a:prstGeom prst="rect">
            <a:avLst/>
          </a:prstGeom>
        </p:spPr>
        <p:txBody>
          <a:bodyPr vert="horz" wrap="square" lIns="0" tIns="22860" rIns="0" bIns="0" rtlCol="0">
            <a:spAutoFit/>
          </a:bodyPr>
          <a:lstStyle/>
          <a:p>
            <a:pPr marL="12700" marR="59055">
              <a:lnSpc>
                <a:spcPts val="869"/>
              </a:lnSpc>
              <a:spcBef>
                <a:spcPts val="180"/>
              </a:spcBef>
            </a:pPr>
            <a:r>
              <a:rPr sz="750" b="1" spc="-65" dirty="0">
                <a:latin typeface="Arial"/>
                <a:cs typeface="Arial"/>
              </a:rPr>
              <a:t>We </a:t>
            </a:r>
            <a:r>
              <a:rPr sz="750" b="1" spc="-50" dirty="0">
                <a:latin typeface="Arial"/>
                <a:cs typeface="Arial"/>
              </a:rPr>
              <a:t>hope </a:t>
            </a:r>
            <a:r>
              <a:rPr sz="750" b="1" spc="-45" dirty="0">
                <a:latin typeface="Arial"/>
                <a:cs typeface="Arial"/>
              </a:rPr>
              <a:t>you’re able </a:t>
            </a:r>
            <a:r>
              <a:rPr sz="750" b="1" spc="-40" dirty="0">
                <a:latin typeface="Arial"/>
                <a:cs typeface="Arial"/>
              </a:rPr>
              <a:t>to visit  </a:t>
            </a:r>
            <a:r>
              <a:rPr sz="750" b="1" spc="-45" dirty="0">
                <a:latin typeface="Arial"/>
                <a:cs typeface="Arial"/>
              </a:rPr>
              <a:t>soon. </a:t>
            </a:r>
            <a:r>
              <a:rPr sz="750" b="1" spc="-50" dirty="0">
                <a:latin typeface="Arial"/>
                <a:cs typeface="Arial"/>
              </a:rPr>
              <a:t>We’re </a:t>
            </a:r>
            <a:r>
              <a:rPr sz="750" b="1" spc="-45" dirty="0">
                <a:latin typeface="Arial"/>
                <a:cs typeface="Arial"/>
              </a:rPr>
              <a:t>here </a:t>
            </a:r>
            <a:r>
              <a:rPr sz="750" b="1" spc="-40" dirty="0">
                <a:latin typeface="Arial"/>
                <a:cs typeface="Arial"/>
              </a:rPr>
              <a:t>to</a:t>
            </a:r>
            <a:r>
              <a:rPr sz="750" b="1" spc="20" dirty="0">
                <a:latin typeface="Arial"/>
                <a:cs typeface="Arial"/>
              </a:rPr>
              <a:t> </a:t>
            </a:r>
            <a:r>
              <a:rPr sz="750" b="1" spc="-40" dirty="0">
                <a:latin typeface="Arial"/>
                <a:cs typeface="Arial"/>
              </a:rPr>
              <a:t>help.</a:t>
            </a:r>
            <a:endParaRPr sz="750">
              <a:latin typeface="Arial"/>
              <a:cs typeface="Arial"/>
            </a:endParaRPr>
          </a:p>
          <a:p>
            <a:pPr marL="12700">
              <a:lnSpc>
                <a:spcPts val="840"/>
              </a:lnSpc>
            </a:pPr>
            <a:r>
              <a:rPr sz="750" b="1" spc="-45" dirty="0">
                <a:latin typeface="Arial"/>
                <a:cs typeface="Arial"/>
              </a:rPr>
              <a:t>Please </a:t>
            </a:r>
            <a:r>
              <a:rPr sz="750" b="1" spc="-40" dirty="0">
                <a:latin typeface="Arial"/>
                <a:cs typeface="Arial"/>
              </a:rPr>
              <a:t>call </a:t>
            </a:r>
            <a:r>
              <a:rPr sz="750" b="1" spc="-45" dirty="0">
                <a:latin typeface="Arial"/>
                <a:cs typeface="Arial"/>
              </a:rPr>
              <a:t>us</a:t>
            </a:r>
            <a:r>
              <a:rPr sz="750" b="1" dirty="0">
                <a:latin typeface="Arial"/>
                <a:cs typeface="Arial"/>
              </a:rPr>
              <a:t> </a:t>
            </a:r>
            <a:r>
              <a:rPr sz="750" b="1" spc="-25" dirty="0">
                <a:latin typeface="Arial"/>
                <a:cs typeface="Arial"/>
              </a:rPr>
              <a:t>if</a:t>
            </a:r>
            <a:endParaRPr sz="750">
              <a:latin typeface="Arial"/>
              <a:cs typeface="Arial"/>
            </a:endParaRPr>
          </a:p>
          <a:p>
            <a:pPr marL="12700" marR="5080">
              <a:lnSpc>
                <a:spcPts val="869"/>
              </a:lnSpc>
              <a:spcBef>
                <a:spcPts val="40"/>
              </a:spcBef>
            </a:pPr>
            <a:r>
              <a:rPr sz="750" b="1" spc="-50" dirty="0">
                <a:latin typeface="Arial"/>
                <a:cs typeface="Arial"/>
              </a:rPr>
              <a:t>you </a:t>
            </a:r>
            <a:r>
              <a:rPr sz="750" b="1" spc="-45" dirty="0">
                <a:latin typeface="Arial"/>
                <a:cs typeface="Arial"/>
              </a:rPr>
              <a:t>have </a:t>
            </a:r>
            <a:r>
              <a:rPr sz="750" b="1" spc="-50" dirty="0">
                <a:latin typeface="Arial"/>
                <a:cs typeface="Arial"/>
              </a:rPr>
              <a:t>any </a:t>
            </a:r>
            <a:r>
              <a:rPr sz="750" b="1" spc="-45" dirty="0">
                <a:latin typeface="Arial"/>
                <a:cs typeface="Arial"/>
              </a:rPr>
              <a:t>questions </a:t>
            </a:r>
            <a:r>
              <a:rPr sz="750" b="1" spc="-40" dirty="0">
                <a:latin typeface="Arial"/>
                <a:cs typeface="Arial"/>
              </a:rPr>
              <a:t>or  </a:t>
            </a:r>
            <a:r>
              <a:rPr sz="750" b="1" spc="-45" dirty="0">
                <a:latin typeface="Arial"/>
                <a:cs typeface="Arial"/>
              </a:rPr>
              <a:t>need </a:t>
            </a:r>
            <a:r>
              <a:rPr sz="750" b="1" spc="-40" dirty="0">
                <a:latin typeface="Arial"/>
                <a:cs typeface="Arial"/>
              </a:rPr>
              <a:t>directions. </a:t>
            </a:r>
            <a:r>
              <a:rPr sz="750" b="1" spc="-45" dirty="0">
                <a:latin typeface="Arial"/>
                <a:cs typeface="Arial"/>
              </a:rPr>
              <a:t>Click </a:t>
            </a:r>
            <a:r>
              <a:rPr sz="750" b="1" spc="-35" dirty="0">
                <a:latin typeface="Arial"/>
                <a:cs typeface="Arial"/>
              </a:rPr>
              <a:t>for </a:t>
            </a:r>
            <a:r>
              <a:rPr sz="750" b="1" spc="-45" dirty="0">
                <a:latin typeface="Arial"/>
                <a:cs typeface="Arial"/>
              </a:rPr>
              <a:t>our  website</a:t>
            </a:r>
            <a:r>
              <a:rPr sz="750" b="1" spc="-30" dirty="0">
                <a:latin typeface="Arial"/>
                <a:cs typeface="Arial"/>
              </a:rPr>
              <a:t> </a:t>
            </a:r>
            <a:r>
              <a:rPr sz="750" b="1" spc="-50" dirty="0">
                <a:solidFill>
                  <a:srgbClr val="006BFF"/>
                </a:solidFill>
                <a:latin typeface="Arial"/>
                <a:cs typeface="Arial"/>
              </a:rPr>
              <a:t>DJennCars.com</a:t>
            </a:r>
            <a:r>
              <a:rPr sz="750" b="1" spc="-50" dirty="0">
                <a:latin typeface="Arial"/>
                <a:cs typeface="Arial"/>
              </a:rPr>
              <a:t>.</a:t>
            </a:r>
            <a:endParaRPr sz="750">
              <a:latin typeface="Arial"/>
              <a:cs typeface="Arial"/>
            </a:endParaRPr>
          </a:p>
        </p:txBody>
      </p:sp>
      <p:sp>
        <p:nvSpPr>
          <p:cNvPr id="39" name="object 39"/>
          <p:cNvSpPr txBox="1"/>
          <p:nvPr/>
        </p:nvSpPr>
        <p:spPr>
          <a:xfrm>
            <a:off x="3355232" y="5102217"/>
            <a:ext cx="624205" cy="254635"/>
          </a:xfrm>
          <a:prstGeom prst="rect">
            <a:avLst/>
          </a:prstGeom>
        </p:spPr>
        <p:txBody>
          <a:bodyPr vert="horz" wrap="square" lIns="0" tIns="22860" rIns="0" bIns="0" rtlCol="0">
            <a:spAutoFit/>
          </a:bodyPr>
          <a:lstStyle/>
          <a:p>
            <a:pPr marL="12700" marR="5080">
              <a:lnSpc>
                <a:spcPts val="869"/>
              </a:lnSpc>
              <a:spcBef>
                <a:spcPts val="180"/>
              </a:spcBef>
            </a:pPr>
            <a:r>
              <a:rPr sz="750" b="1" spc="-45" dirty="0">
                <a:latin typeface="Arial"/>
                <a:cs typeface="Arial"/>
              </a:rPr>
              <a:t>Click </a:t>
            </a:r>
            <a:r>
              <a:rPr sz="750" b="1" spc="-40" dirty="0">
                <a:latin typeface="Arial"/>
                <a:cs typeface="Arial"/>
              </a:rPr>
              <a:t>to call </a:t>
            </a:r>
            <a:r>
              <a:rPr sz="750" b="1" spc="-45" dirty="0">
                <a:latin typeface="Arial"/>
                <a:cs typeface="Arial"/>
              </a:rPr>
              <a:t>us  </a:t>
            </a:r>
            <a:r>
              <a:rPr sz="750" b="1" u="sng" spc="-45" dirty="0">
                <a:solidFill>
                  <a:srgbClr val="006BFF"/>
                </a:solidFill>
                <a:uFill>
                  <a:solidFill>
                    <a:srgbClr val="006BFF"/>
                  </a:solidFill>
                </a:uFill>
                <a:latin typeface="Arial"/>
                <a:cs typeface="Arial"/>
              </a:rPr>
              <a:t>833-839-8486</a:t>
            </a:r>
            <a:r>
              <a:rPr sz="750" b="1" spc="-45" dirty="0">
                <a:latin typeface="Arial"/>
                <a:cs typeface="Arial"/>
              </a:rPr>
              <a:t>.</a:t>
            </a:r>
            <a:endParaRPr sz="750">
              <a:latin typeface="Arial"/>
              <a:cs typeface="Arial"/>
            </a:endParaRPr>
          </a:p>
        </p:txBody>
      </p:sp>
      <p:sp>
        <p:nvSpPr>
          <p:cNvPr id="40" name="object 40"/>
          <p:cNvSpPr txBox="1"/>
          <p:nvPr/>
        </p:nvSpPr>
        <p:spPr>
          <a:xfrm>
            <a:off x="3355232" y="5434933"/>
            <a:ext cx="890269" cy="144145"/>
          </a:xfrm>
          <a:prstGeom prst="rect">
            <a:avLst/>
          </a:prstGeom>
        </p:spPr>
        <p:txBody>
          <a:bodyPr vert="horz" wrap="square" lIns="0" tIns="15875" rIns="0" bIns="0" rtlCol="0">
            <a:spAutoFit/>
          </a:bodyPr>
          <a:lstStyle/>
          <a:p>
            <a:pPr marL="12700">
              <a:lnSpc>
                <a:spcPct val="100000"/>
              </a:lnSpc>
              <a:spcBef>
                <a:spcPts val="125"/>
              </a:spcBef>
            </a:pPr>
            <a:r>
              <a:rPr sz="750" b="1" spc="-55" dirty="0">
                <a:latin typeface="Arial"/>
                <a:cs typeface="Arial"/>
              </a:rPr>
              <a:t>Dan </a:t>
            </a:r>
            <a:r>
              <a:rPr sz="750" b="1" spc="-50" dirty="0">
                <a:latin typeface="Arial"/>
                <a:cs typeface="Arial"/>
              </a:rPr>
              <a:t>Jennings</a:t>
            </a:r>
            <a:r>
              <a:rPr sz="750" b="1" spc="-25" dirty="0">
                <a:latin typeface="Arial"/>
                <a:cs typeface="Arial"/>
              </a:rPr>
              <a:t> </a:t>
            </a:r>
            <a:r>
              <a:rPr sz="750" b="1" spc="-50" dirty="0">
                <a:latin typeface="Arial"/>
                <a:cs typeface="Arial"/>
              </a:rPr>
              <a:t>Nissan</a:t>
            </a:r>
            <a:endParaRPr sz="750">
              <a:latin typeface="Arial"/>
              <a:cs typeface="Arial"/>
            </a:endParaRPr>
          </a:p>
        </p:txBody>
      </p:sp>
      <p:sp>
        <p:nvSpPr>
          <p:cNvPr id="41" name="object 41"/>
          <p:cNvSpPr txBox="1"/>
          <p:nvPr/>
        </p:nvSpPr>
        <p:spPr>
          <a:xfrm>
            <a:off x="3355232" y="5656743"/>
            <a:ext cx="966469" cy="254635"/>
          </a:xfrm>
          <a:prstGeom prst="rect">
            <a:avLst/>
          </a:prstGeom>
        </p:spPr>
        <p:txBody>
          <a:bodyPr vert="horz" wrap="square" lIns="0" tIns="22860" rIns="0" bIns="0" rtlCol="0">
            <a:spAutoFit/>
          </a:bodyPr>
          <a:lstStyle/>
          <a:p>
            <a:pPr marL="12700" marR="5080">
              <a:lnSpc>
                <a:spcPts val="869"/>
              </a:lnSpc>
              <a:spcBef>
                <a:spcPts val="180"/>
              </a:spcBef>
            </a:pPr>
            <a:r>
              <a:rPr sz="750" b="1" spc="-50" dirty="0">
                <a:latin typeface="Arial"/>
                <a:cs typeface="Arial"/>
              </a:rPr>
              <a:t>Customer Assurance,  Powered </a:t>
            </a:r>
            <a:r>
              <a:rPr sz="750" b="1" spc="-45" dirty="0">
                <a:latin typeface="Arial"/>
                <a:cs typeface="Arial"/>
              </a:rPr>
              <a:t>by</a:t>
            </a:r>
            <a:r>
              <a:rPr sz="750" b="1" spc="-35" dirty="0">
                <a:latin typeface="Arial"/>
                <a:cs typeface="Arial"/>
              </a:rPr>
              <a:t> </a:t>
            </a:r>
            <a:r>
              <a:rPr sz="750" b="1" spc="-55" dirty="0">
                <a:latin typeface="Arial"/>
                <a:cs typeface="Arial"/>
              </a:rPr>
              <a:t>TEXTiUM®</a:t>
            </a:r>
            <a:endParaRPr sz="750">
              <a:latin typeface="Arial"/>
              <a:cs typeface="Arial"/>
            </a:endParaRPr>
          </a:p>
        </p:txBody>
      </p:sp>
      <p:sp>
        <p:nvSpPr>
          <p:cNvPr id="42" name="object 42"/>
          <p:cNvSpPr/>
          <p:nvPr/>
        </p:nvSpPr>
        <p:spPr>
          <a:xfrm>
            <a:off x="2974375" y="2800645"/>
            <a:ext cx="733425" cy="733425"/>
          </a:xfrm>
          <a:custGeom>
            <a:avLst/>
            <a:gdLst/>
            <a:ahLst/>
            <a:cxnLst/>
            <a:rect l="l" t="t" r="r" b="b"/>
            <a:pathLst>
              <a:path w="733425" h="733425">
                <a:moveTo>
                  <a:pt x="366483" y="0"/>
                </a:moveTo>
                <a:lnTo>
                  <a:pt x="320513" y="2855"/>
                </a:lnTo>
                <a:lnTo>
                  <a:pt x="276247" y="11192"/>
                </a:lnTo>
                <a:lnTo>
                  <a:pt x="234027" y="24667"/>
                </a:lnTo>
                <a:lnTo>
                  <a:pt x="194199" y="42937"/>
                </a:lnTo>
                <a:lnTo>
                  <a:pt x="157105" y="65658"/>
                </a:lnTo>
                <a:lnTo>
                  <a:pt x="123088" y="92487"/>
                </a:lnTo>
                <a:lnTo>
                  <a:pt x="92493" y="123081"/>
                </a:lnTo>
                <a:lnTo>
                  <a:pt x="65662" y="157096"/>
                </a:lnTo>
                <a:lnTo>
                  <a:pt x="42940" y="194189"/>
                </a:lnTo>
                <a:lnTo>
                  <a:pt x="24668" y="234017"/>
                </a:lnTo>
                <a:lnTo>
                  <a:pt x="11192" y="276235"/>
                </a:lnTo>
                <a:lnTo>
                  <a:pt x="2855" y="320501"/>
                </a:lnTo>
                <a:lnTo>
                  <a:pt x="0" y="366471"/>
                </a:lnTo>
                <a:lnTo>
                  <a:pt x="2855" y="412441"/>
                </a:lnTo>
                <a:lnTo>
                  <a:pt x="11192" y="456707"/>
                </a:lnTo>
                <a:lnTo>
                  <a:pt x="24668" y="498927"/>
                </a:lnTo>
                <a:lnTo>
                  <a:pt x="42940" y="538755"/>
                </a:lnTo>
                <a:lnTo>
                  <a:pt x="65662" y="575849"/>
                </a:lnTo>
                <a:lnTo>
                  <a:pt x="92493" y="609866"/>
                </a:lnTo>
                <a:lnTo>
                  <a:pt x="123088" y="640461"/>
                </a:lnTo>
                <a:lnTo>
                  <a:pt x="157105" y="667292"/>
                </a:lnTo>
                <a:lnTo>
                  <a:pt x="194199" y="690015"/>
                </a:lnTo>
                <a:lnTo>
                  <a:pt x="234027" y="708286"/>
                </a:lnTo>
                <a:lnTo>
                  <a:pt x="276247" y="721762"/>
                </a:lnTo>
                <a:lnTo>
                  <a:pt x="320513" y="730099"/>
                </a:lnTo>
                <a:lnTo>
                  <a:pt x="366483" y="732955"/>
                </a:lnTo>
                <a:lnTo>
                  <a:pt x="412454" y="730099"/>
                </a:lnTo>
                <a:lnTo>
                  <a:pt x="456720" y="721762"/>
                </a:lnTo>
                <a:lnTo>
                  <a:pt x="498939" y="708286"/>
                </a:lnTo>
                <a:lnTo>
                  <a:pt x="538768" y="690015"/>
                </a:lnTo>
                <a:lnTo>
                  <a:pt x="575862" y="667292"/>
                </a:lnTo>
                <a:lnTo>
                  <a:pt x="609879" y="640461"/>
                </a:lnTo>
                <a:lnTo>
                  <a:pt x="640474" y="609866"/>
                </a:lnTo>
                <a:lnTo>
                  <a:pt x="667305" y="575849"/>
                </a:lnTo>
                <a:lnTo>
                  <a:pt x="690027" y="538755"/>
                </a:lnTo>
                <a:lnTo>
                  <a:pt x="708298" y="498927"/>
                </a:lnTo>
                <a:lnTo>
                  <a:pt x="721774" y="456707"/>
                </a:lnTo>
                <a:lnTo>
                  <a:pt x="730112" y="412441"/>
                </a:lnTo>
                <a:lnTo>
                  <a:pt x="732967" y="366471"/>
                </a:lnTo>
                <a:lnTo>
                  <a:pt x="730112" y="320501"/>
                </a:lnTo>
                <a:lnTo>
                  <a:pt x="721774" y="276235"/>
                </a:lnTo>
                <a:lnTo>
                  <a:pt x="708298" y="234017"/>
                </a:lnTo>
                <a:lnTo>
                  <a:pt x="690027" y="194189"/>
                </a:lnTo>
                <a:lnTo>
                  <a:pt x="667305" y="157096"/>
                </a:lnTo>
                <a:lnTo>
                  <a:pt x="640474" y="123081"/>
                </a:lnTo>
                <a:lnTo>
                  <a:pt x="609879" y="92487"/>
                </a:lnTo>
                <a:lnTo>
                  <a:pt x="575862" y="65658"/>
                </a:lnTo>
                <a:lnTo>
                  <a:pt x="538768" y="42937"/>
                </a:lnTo>
                <a:lnTo>
                  <a:pt x="498939" y="24667"/>
                </a:lnTo>
                <a:lnTo>
                  <a:pt x="456720" y="11192"/>
                </a:lnTo>
                <a:lnTo>
                  <a:pt x="412454" y="2855"/>
                </a:lnTo>
                <a:lnTo>
                  <a:pt x="366483" y="0"/>
                </a:lnTo>
                <a:close/>
              </a:path>
            </a:pathLst>
          </a:custGeom>
          <a:solidFill>
            <a:srgbClr val="047DB7"/>
          </a:solidFill>
        </p:spPr>
        <p:txBody>
          <a:bodyPr wrap="square" lIns="0" tIns="0" rIns="0" bIns="0" rtlCol="0"/>
          <a:lstStyle/>
          <a:p>
            <a:endParaRPr/>
          </a:p>
        </p:txBody>
      </p:sp>
      <p:sp>
        <p:nvSpPr>
          <p:cNvPr id="43" name="object 43"/>
          <p:cNvSpPr txBox="1"/>
          <p:nvPr/>
        </p:nvSpPr>
        <p:spPr>
          <a:xfrm>
            <a:off x="3134631" y="2878659"/>
            <a:ext cx="400050" cy="555625"/>
          </a:xfrm>
          <a:prstGeom prst="rect">
            <a:avLst/>
          </a:prstGeom>
        </p:spPr>
        <p:txBody>
          <a:bodyPr vert="horz" wrap="square" lIns="0" tIns="74295" rIns="0" bIns="0" rtlCol="0">
            <a:spAutoFit/>
          </a:bodyPr>
          <a:lstStyle/>
          <a:p>
            <a:pPr marL="102235" marR="10160" indent="-90170">
              <a:lnSpc>
                <a:spcPct val="78800"/>
              </a:lnSpc>
              <a:spcBef>
                <a:spcPts val="585"/>
              </a:spcBef>
            </a:pPr>
            <a:r>
              <a:rPr sz="1950" spc="-340" dirty="0">
                <a:solidFill>
                  <a:srgbClr val="FFFFFF"/>
                </a:solidFill>
                <a:latin typeface="Arial"/>
                <a:cs typeface="Arial"/>
              </a:rPr>
              <a:t>D</a:t>
            </a:r>
            <a:r>
              <a:rPr sz="1950" spc="-320" dirty="0">
                <a:solidFill>
                  <a:srgbClr val="FFFFFF"/>
                </a:solidFill>
                <a:latin typeface="Arial"/>
                <a:cs typeface="Arial"/>
              </a:rPr>
              <a:t>AY  </a:t>
            </a:r>
            <a:r>
              <a:rPr sz="1950" spc="-300" dirty="0">
                <a:solidFill>
                  <a:srgbClr val="FFFFFF"/>
                </a:solidFill>
                <a:latin typeface="Arial"/>
                <a:cs typeface="Arial"/>
              </a:rPr>
              <a:t>10</a:t>
            </a:r>
            <a:endParaRPr sz="1950">
              <a:latin typeface="Arial"/>
              <a:cs typeface="Arial"/>
            </a:endParaRPr>
          </a:p>
        </p:txBody>
      </p:sp>
      <p:sp>
        <p:nvSpPr>
          <p:cNvPr id="44" name="object 44"/>
          <p:cNvSpPr/>
          <p:nvPr/>
        </p:nvSpPr>
        <p:spPr>
          <a:xfrm>
            <a:off x="5354371" y="2942602"/>
            <a:ext cx="1909875" cy="4017505"/>
          </a:xfrm>
          <a:prstGeom prst="rect">
            <a:avLst/>
          </a:prstGeom>
          <a:blipFill>
            <a:blip r:embed="rId3" cstate="print"/>
            <a:stretch>
              <a:fillRect/>
            </a:stretch>
          </a:blipFill>
        </p:spPr>
        <p:txBody>
          <a:bodyPr wrap="square" lIns="0" tIns="0" rIns="0" bIns="0" rtlCol="0"/>
          <a:lstStyle/>
          <a:p>
            <a:endParaRPr/>
          </a:p>
        </p:txBody>
      </p:sp>
      <p:sp>
        <p:nvSpPr>
          <p:cNvPr id="45" name="object 45"/>
          <p:cNvSpPr/>
          <p:nvPr/>
        </p:nvSpPr>
        <p:spPr>
          <a:xfrm>
            <a:off x="5480024" y="3493922"/>
            <a:ext cx="1656714" cy="120014"/>
          </a:xfrm>
          <a:custGeom>
            <a:avLst/>
            <a:gdLst/>
            <a:ahLst/>
            <a:cxnLst/>
            <a:rect l="l" t="t" r="r" b="b"/>
            <a:pathLst>
              <a:path w="1656715" h="120014">
                <a:moveTo>
                  <a:pt x="0" y="119646"/>
                </a:moveTo>
                <a:lnTo>
                  <a:pt x="1656118" y="119646"/>
                </a:lnTo>
                <a:lnTo>
                  <a:pt x="1656118" y="0"/>
                </a:lnTo>
                <a:lnTo>
                  <a:pt x="0" y="0"/>
                </a:lnTo>
                <a:lnTo>
                  <a:pt x="0" y="119646"/>
                </a:lnTo>
                <a:close/>
              </a:path>
            </a:pathLst>
          </a:custGeom>
          <a:solidFill>
            <a:srgbClr val="FFFFFF"/>
          </a:solidFill>
        </p:spPr>
        <p:txBody>
          <a:bodyPr wrap="square" lIns="0" tIns="0" rIns="0" bIns="0" rtlCol="0"/>
          <a:lstStyle/>
          <a:p>
            <a:endParaRPr/>
          </a:p>
        </p:txBody>
      </p:sp>
      <p:sp>
        <p:nvSpPr>
          <p:cNvPr id="46" name="object 46"/>
          <p:cNvSpPr/>
          <p:nvPr/>
        </p:nvSpPr>
        <p:spPr>
          <a:xfrm>
            <a:off x="5602748" y="3576487"/>
            <a:ext cx="1424940" cy="531495"/>
          </a:xfrm>
          <a:custGeom>
            <a:avLst/>
            <a:gdLst/>
            <a:ahLst/>
            <a:cxnLst/>
            <a:rect l="l" t="t" r="r" b="b"/>
            <a:pathLst>
              <a:path w="1424940" h="531495">
                <a:moveTo>
                  <a:pt x="1364119" y="531342"/>
                </a:moveTo>
                <a:lnTo>
                  <a:pt x="60693" y="531342"/>
                </a:lnTo>
                <a:lnTo>
                  <a:pt x="37070" y="526574"/>
                </a:lnTo>
                <a:lnTo>
                  <a:pt x="17778" y="513568"/>
                </a:lnTo>
                <a:lnTo>
                  <a:pt x="4770" y="494277"/>
                </a:lnTo>
                <a:lnTo>
                  <a:pt x="0" y="470649"/>
                </a:lnTo>
                <a:lnTo>
                  <a:pt x="0" y="60693"/>
                </a:lnTo>
                <a:lnTo>
                  <a:pt x="4770" y="37065"/>
                </a:lnTo>
                <a:lnTo>
                  <a:pt x="17778" y="17773"/>
                </a:lnTo>
                <a:lnTo>
                  <a:pt x="37070" y="4768"/>
                </a:lnTo>
                <a:lnTo>
                  <a:pt x="60693" y="0"/>
                </a:lnTo>
                <a:lnTo>
                  <a:pt x="1364119" y="0"/>
                </a:lnTo>
                <a:lnTo>
                  <a:pt x="1387742" y="4768"/>
                </a:lnTo>
                <a:lnTo>
                  <a:pt x="1407034" y="17773"/>
                </a:lnTo>
                <a:lnTo>
                  <a:pt x="1420042" y="37065"/>
                </a:lnTo>
                <a:lnTo>
                  <a:pt x="1424813" y="60693"/>
                </a:lnTo>
                <a:lnTo>
                  <a:pt x="1424813" y="470649"/>
                </a:lnTo>
                <a:lnTo>
                  <a:pt x="1420042" y="494277"/>
                </a:lnTo>
                <a:lnTo>
                  <a:pt x="1407034" y="513568"/>
                </a:lnTo>
                <a:lnTo>
                  <a:pt x="1387742" y="526574"/>
                </a:lnTo>
                <a:lnTo>
                  <a:pt x="1364119" y="531342"/>
                </a:lnTo>
                <a:close/>
              </a:path>
            </a:pathLst>
          </a:custGeom>
          <a:solidFill>
            <a:srgbClr val="D1D4D4"/>
          </a:solidFill>
        </p:spPr>
        <p:txBody>
          <a:bodyPr wrap="square" lIns="0" tIns="0" rIns="0" bIns="0" rtlCol="0"/>
          <a:lstStyle/>
          <a:p>
            <a:endParaRPr/>
          </a:p>
        </p:txBody>
      </p:sp>
      <p:sp>
        <p:nvSpPr>
          <p:cNvPr id="47" name="object 47"/>
          <p:cNvSpPr/>
          <p:nvPr/>
        </p:nvSpPr>
        <p:spPr>
          <a:xfrm>
            <a:off x="5528473" y="3922117"/>
            <a:ext cx="216330" cy="187261"/>
          </a:xfrm>
          <a:prstGeom prst="rect">
            <a:avLst/>
          </a:prstGeom>
          <a:blipFill>
            <a:blip r:embed="rId5" cstate="print"/>
            <a:stretch>
              <a:fillRect/>
            </a:stretch>
          </a:blipFill>
        </p:spPr>
        <p:txBody>
          <a:bodyPr wrap="square" lIns="0" tIns="0" rIns="0" bIns="0" rtlCol="0"/>
          <a:lstStyle/>
          <a:p>
            <a:endParaRPr/>
          </a:p>
        </p:txBody>
      </p:sp>
      <p:sp>
        <p:nvSpPr>
          <p:cNvPr id="48" name="object 48"/>
          <p:cNvSpPr txBox="1"/>
          <p:nvPr/>
        </p:nvSpPr>
        <p:spPr>
          <a:xfrm>
            <a:off x="5662204" y="3600629"/>
            <a:ext cx="1261745" cy="476884"/>
          </a:xfrm>
          <a:prstGeom prst="rect">
            <a:avLst/>
          </a:prstGeom>
        </p:spPr>
        <p:txBody>
          <a:bodyPr vert="horz" wrap="square" lIns="0" tIns="22860" rIns="0" bIns="0" rtlCol="0">
            <a:spAutoFit/>
          </a:bodyPr>
          <a:lstStyle/>
          <a:p>
            <a:pPr marL="12700" marR="120014">
              <a:lnSpc>
                <a:spcPts val="869"/>
              </a:lnSpc>
              <a:spcBef>
                <a:spcPts val="180"/>
              </a:spcBef>
            </a:pPr>
            <a:r>
              <a:rPr sz="750" b="1" spc="-55" dirty="0">
                <a:latin typeface="Arial"/>
                <a:cs typeface="Arial"/>
              </a:rPr>
              <a:t>Becky, </a:t>
            </a:r>
            <a:r>
              <a:rPr sz="750" b="1" spc="-45" dirty="0">
                <a:latin typeface="Arial"/>
                <a:cs typeface="Arial"/>
              </a:rPr>
              <a:t>have </a:t>
            </a:r>
            <a:r>
              <a:rPr sz="750" b="1" spc="-50" dirty="0">
                <a:latin typeface="Arial"/>
                <a:cs typeface="Arial"/>
              </a:rPr>
              <a:t>you </a:t>
            </a:r>
            <a:r>
              <a:rPr sz="750" b="1" spc="-45" dirty="0">
                <a:latin typeface="Arial"/>
                <a:cs typeface="Arial"/>
              </a:rPr>
              <a:t>purchased  a vehicle yet? </a:t>
            </a:r>
            <a:r>
              <a:rPr sz="750" b="1" spc="-25" dirty="0">
                <a:latin typeface="Arial"/>
                <a:cs typeface="Arial"/>
              </a:rPr>
              <a:t>If </a:t>
            </a:r>
            <a:r>
              <a:rPr sz="750" b="1" spc="-50" dirty="0">
                <a:latin typeface="Arial"/>
                <a:cs typeface="Arial"/>
              </a:rPr>
              <a:t>you</a:t>
            </a:r>
            <a:r>
              <a:rPr sz="750" b="1" spc="10" dirty="0">
                <a:latin typeface="Arial"/>
                <a:cs typeface="Arial"/>
              </a:rPr>
              <a:t> </a:t>
            </a:r>
            <a:r>
              <a:rPr sz="750" b="1" spc="-50" dirty="0">
                <a:latin typeface="Arial"/>
                <a:cs typeface="Arial"/>
              </a:rPr>
              <a:t>could</a:t>
            </a:r>
            <a:endParaRPr sz="750">
              <a:latin typeface="Arial"/>
              <a:cs typeface="Arial"/>
            </a:endParaRPr>
          </a:p>
          <a:p>
            <a:pPr marL="12700" marR="5080">
              <a:lnSpc>
                <a:spcPts val="869"/>
              </a:lnSpc>
              <a:spcBef>
                <a:spcPts val="5"/>
              </a:spcBef>
            </a:pPr>
            <a:r>
              <a:rPr sz="750" b="1" spc="-40" dirty="0">
                <a:latin typeface="Arial"/>
                <a:cs typeface="Arial"/>
              </a:rPr>
              <a:t>please </a:t>
            </a:r>
            <a:r>
              <a:rPr sz="750" b="1" spc="-30" dirty="0">
                <a:latin typeface="Arial"/>
                <a:cs typeface="Arial"/>
              </a:rPr>
              <a:t>let </a:t>
            </a:r>
            <a:r>
              <a:rPr sz="750" b="1" spc="-45" dirty="0">
                <a:latin typeface="Arial"/>
                <a:cs typeface="Arial"/>
              </a:rPr>
              <a:t>us </a:t>
            </a:r>
            <a:r>
              <a:rPr sz="750" b="1" spc="-55" dirty="0">
                <a:latin typeface="Arial"/>
                <a:cs typeface="Arial"/>
              </a:rPr>
              <a:t>know </a:t>
            </a:r>
            <a:r>
              <a:rPr sz="750" b="1" spc="-45" dirty="0">
                <a:latin typeface="Arial"/>
                <a:cs typeface="Arial"/>
              </a:rPr>
              <a:t>by replying  </a:t>
            </a:r>
            <a:r>
              <a:rPr sz="750" b="1" spc="-40" dirty="0">
                <a:latin typeface="Arial"/>
                <a:cs typeface="Arial"/>
              </a:rPr>
              <a:t>with: </a:t>
            </a:r>
            <a:r>
              <a:rPr sz="750" b="1" spc="-65" dirty="0">
                <a:latin typeface="Arial"/>
                <a:cs typeface="Arial"/>
              </a:rPr>
              <a:t>Yes </a:t>
            </a:r>
            <a:r>
              <a:rPr sz="750" b="1" spc="-40" dirty="0">
                <a:latin typeface="Arial"/>
                <a:cs typeface="Arial"/>
              </a:rPr>
              <a:t>or</a:t>
            </a:r>
            <a:r>
              <a:rPr sz="750" b="1" spc="10" dirty="0">
                <a:latin typeface="Arial"/>
                <a:cs typeface="Arial"/>
              </a:rPr>
              <a:t> </a:t>
            </a:r>
            <a:r>
              <a:rPr sz="750" b="1" spc="-60" dirty="0">
                <a:latin typeface="Arial"/>
                <a:cs typeface="Arial"/>
              </a:rPr>
              <a:t>No</a:t>
            </a:r>
            <a:endParaRPr sz="750">
              <a:latin typeface="Arial"/>
              <a:cs typeface="Arial"/>
            </a:endParaRPr>
          </a:p>
        </p:txBody>
      </p:sp>
      <p:sp>
        <p:nvSpPr>
          <p:cNvPr id="49" name="object 49"/>
          <p:cNvSpPr/>
          <p:nvPr/>
        </p:nvSpPr>
        <p:spPr>
          <a:xfrm>
            <a:off x="6076886" y="3206724"/>
            <a:ext cx="464845" cy="264109"/>
          </a:xfrm>
          <a:prstGeom prst="rect">
            <a:avLst/>
          </a:prstGeom>
          <a:blipFill>
            <a:blip r:embed="rId7" cstate="print"/>
            <a:stretch>
              <a:fillRect/>
            </a:stretch>
          </a:blipFill>
        </p:spPr>
        <p:txBody>
          <a:bodyPr wrap="square" lIns="0" tIns="0" rIns="0" bIns="0" rtlCol="0"/>
          <a:lstStyle/>
          <a:p>
            <a:endParaRPr/>
          </a:p>
        </p:txBody>
      </p:sp>
      <p:sp>
        <p:nvSpPr>
          <p:cNvPr id="50" name="object 50"/>
          <p:cNvSpPr/>
          <p:nvPr/>
        </p:nvSpPr>
        <p:spPr>
          <a:xfrm>
            <a:off x="6097282" y="3458019"/>
            <a:ext cx="392430" cy="0"/>
          </a:xfrm>
          <a:custGeom>
            <a:avLst/>
            <a:gdLst/>
            <a:ahLst/>
            <a:cxnLst/>
            <a:rect l="l" t="t" r="r" b="b"/>
            <a:pathLst>
              <a:path w="392429">
                <a:moveTo>
                  <a:pt x="0" y="0"/>
                </a:moveTo>
                <a:lnTo>
                  <a:pt x="392328" y="0"/>
                </a:lnTo>
              </a:path>
            </a:pathLst>
          </a:custGeom>
          <a:ln w="61544">
            <a:solidFill>
              <a:srgbClr val="F2F3F3"/>
            </a:solidFill>
          </a:ln>
        </p:spPr>
        <p:txBody>
          <a:bodyPr wrap="square" lIns="0" tIns="0" rIns="0" bIns="0" rtlCol="0"/>
          <a:lstStyle/>
          <a:p>
            <a:endParaRPr/>
          </a:p>
        </p:txBody>
      </p:sp>
      <p:sp>
        <p:nvSpPr>
          <p:cNvPr id="51" name="object 51"/>
          <p:cNvSpPr txBox="1"/>
          <p:nvPr/>
        </p:nvSpPr>
        <p:spPr>
          <a:xfrm>
            <a:off x="6084578" y="3401874"/>
            <a:ext cx="410209" cy="81915"/>
          </a:xfrm>
          <a:prstGeom prst="rect">
            <a:avLst/>
          </a:prstGeom>
        </p:spPr>
        <p:txBody>
          <a:bodyPr vert="horz" wrap="square" lIns="0" tIns="14604" rIns="0" bIns="0" rtlCol="0">
            <a:spAutoFit/>
          </a:bodyPr>
          <a:lstStyle/>
          <a:p>
            <a:pPr marL="12700">
              <a:lnSpc>
                <a:spcPct val="100000"/>
              </a:lnSpc>
              <a:spcBef>
                <a:spcPts val="114"/>
              </a:spcBef>
            </a:pPr>
            <a:r>
              <a:rPr sz="350" spc="5" dirty="0">
                <a:latin typeface="Arial"/>
                <a:cs typeface="Arial"/>
              </a:rPr>
              <a:t>+1 (833)</a:t>
            </a:r>
            <a:r>
              <a:rPr sz="350" spc="-35" dirty="0">
                <a:latin typeface="Arial"/>
                <a:cs typeface="Arial"/>
              </a:rPr>
              <a:t> </a:t>
            </a:r>
            <a:r>
              <a:rPr sz="350" dirty="0">
                <a:latin typeface="Arial"/>
                <a:cs typeface="Arial"/>
              </a:rPr>
              <a:t>839-8486</a:t>
            </a:r>
            <a:endParaRPr sz="350">
              <a:latin typeface="Arial"/>
              <a:cs typeface="Arial"/>
            </a:endParaRPr>
          </a:p>
        </p:txBody>
      </p:sp>
      <p:sp>
        <p:nvSpPr>
          <p:cNvPr id="52" name="object 52"/>
          <p:cNvSpPr/>
          <p:nvPr/>
        </p:nvSpPr>
        <p:spPr>
          <a:xfrm>
            <a:off x="6759661" y="4157629"/>
            <a:ext cx="254635" cy="164465"/>
          </a:xfrm>
          <a:custGeom>
            <a:avLst/>
            <a:gdLst/>
            <a:ahLst/>
            <a:cxnLst/>
            <a:rect l="l" t="t" r="r" b="b"/>
            <a:pathLst>
              <a:path w="254634" h="164464">
                <a:moveTo>
                  <a:pt x="60693" y="164058"/>
                </a:moveTo>
                <a:lnTo>
                  <a:pt x="193357" y="164058"/>
                </a:lnTo>
                <a:lnTo>
                  <a:pt x="216980" y="159290"/>
                </a:lnTo>
                <a:lnTo>
                  <a:pt x="236272" y="146286"/>
                </a:lnTo>
                <a:lnTo>
                  <a:pt x="249280" y="126998"/>
                </a:lnTo>
                <a:lnTo>
                  <a:pt x="254050" y="103378"/>
                </a:lnTo>
                <a:lnTo>
                  <a:pt x="254050" y="60693"/>
                </a:lnTo>
                <a:lnTo>
                  <a:pt x="249280" y="37065"/>
                </a:lnTo>
                <a:lnTo>
                  <a:pt x="236272" y="17773"/>
                </a:lnTo>
                <a:lnTo>
                  <a:pt x="216980" y="4768"/>
                </a:lnTo>
                <a:lnTo>
                  <a:pt x="193357" y="0"/>
                </a:lnTo>
                <a:lnTo>
                  <a:pt x="60693" y="0"/>
                </a:lnTo>
                <a:lnTo>
                  <a:pt x="37070" y="4768"/>
                </a:lnTo>
                <a:lnTo>
                  <a:pt x="17778" y="17773"/>
                </a:lnTo>
                <a:lnTo>
                  <a:pt x="4770" y="37065"/>
                </a:lnTo>
                <a:lnTo>
                  <a:pt x="0" y="60693"/>
                </a:lnTo>
                <a:lnTo>
                  <a:pt x="0" y="103378"/>
                </a:lnTo>
                <a:lnTo>
                  <a:pt x="4770" y="126998"/>
                </a:lnTo>
                <a:lnTo>
                  <a:pt x="17778" y="146286"/>
                </a:lnTo>
                <a:lnTo>
                  <a:pt x="37070" y="159290"/>
                </a:lnTo>
                <a:lnTo>
                  <a:pt x="60693" y="164058"/>
                </a:lnTo>
                <a:close/>
              </a:path>
            </a:pathLst>
          </a:custGeom>
          <a:solidFill>
            <a:srgbClr val="41AD49"/>
          </a:solidFill>
        </p:spPr>
        <p:txBody>
          <a:bodyPr wrap="square" lIns="0" tIns="0" rIns="0" bIns="0" rtlCol="0"/>
          <a:lstStyle/>
          <a:p>
            <a:endParaRPr/>
          </a:p>
        </p:txBody>
      </p:sp>
      <p:sp>
        <p:nvSpPr>
          <p:cNvPr id="53" name="object 53"/>
          <p:cNvSpPr/>
          <p:nvPr/>
        </p:nvSpPr>
        <p:spPr>
          <a:xfrm>
            <a:off x="6871656" y="4179348"/>
            <a:ext cx="216330" cy="143892"/>
          </a:xfrm>
          <a:prstGeom prst="rect">
            <a:avLst/>
          </a:prstGeom>
          <a:blipFill>
            <a:blip r:embed="rId8" cstate="print"/>
            <a:stretch>
              <a:fillRect/>
            </a:stretch>
          </a:blipFill>
        </p:spPr>
        <p:txBody>
          <a:bodyPr wrap="square" lIns="0" tIns="0" rIns="0" bIns="0" rtlCol="0"/>
          <a:lstStyle/>
          <a:p>
            <a:endParaRPr/>
          </a:p>
        </p:txBody>
      </p:sp>
      <p:sp>
        <p:nvSpPr>
          <p:cNvPr id="54" name="object 54"/>
          <p:cNvSpPr txBox="1"/>
          <p:nvPr/>
        </p:nvSpPr>
        <p:spPr>
          <a:xfrm>
            <a:off x="6822871" y="4167801"/>
            <a:ext cx="139700" cy="144145"/>
          </a:xfrm>
          <a:prstGeom prst="rect">
            <a:avLst/>
          </a:prstGeom>
        </p:spPr>
        <p:txBody>
          <a:bodyPr vert="horz" wrap="square" lIns="0" tIns="15875" rIns="0" bIns="0" rtlCol="0">
            <a:spAutoFit/>
          </a:bodyPr>
          <a:lstStyle/>
          <a:p>
            <a:pPr marL="12700">
              <a:lnSpc>
                <a:spcPct val="100000"/>
              </a:lnSpc>
              <a:spcBef>
                <a:spcPts val="125"/>
              </a:spcBef>
            </a:pPr>
            <a:r>
              <a:rPr sz="750" b="1" spc="-60" dirty="0">
                <a:solidFill>
                  <a:srgbClr val="FFFFFF"/>
                </a:solidFill>
                <a:latin typeface="Arial"/>
                <a:cs typeface="Arial"/>
              </a:rPr>
              <a:t>No</a:t>
            </a:r>
            <a:endParaRPr sz="750">
              <a:latin typeface="Arial"/>
              <a:cs typeface="Arial"/>
            </a:endParaRPr>
          </a:p>
        </p:txBody>
      </p:sp>
      <p:sp>
        <p:nvSpPr>
          <p:cNvPr id="55" name="object 55"/>
          <p:cNvSpPr/>
          <p:nvPr/>
        </p:nvSpPr>
        <p:spPr>
          <a:xfrm>
            <a:off x="5615952" y="5063602"/>
            <a:ext cx="1407795" cy="1334135"/>
          </a:xfrm>
          <a:custGeom>
            <a:avLst/>
            <a:gdLst/>
            <a:ahLst/>
            <a:cxnLst/>
            <a:rect l="l" t="t" r="r" b="b"/>
            <a:pathLst>
              <a:path w="1407795" h="1334135">
                <a:moveTo>
                  <a:pt x="1346733" y="1333627"/>
                </a:moveTo>
                <a:lnTo>
                  <a:pt x="60693" y="1333627"/>
                </a:lnTo>
                <a:lnTo>
                  <a:pt x="37070" y="1328856"/>
                </a:lnTo>
                <a:lnTo>
                  <a:pt x="17778" y="1315848"/>
                </a:lnTo>
                <a:lnTo>
                  <a:pt x="4770" y="1296556"/>
                </a:lnTo>
                <a:lnTo>
                  <a:pt x="0" y="1272933"/>
                </a:lnTo>
                <a:lnTo>
                  <a:pt x="0" y="60693"/>
                </a:lnTo>
                <a:lnTo>
                  <a:pt x="4770" y="37065"/>
                </a:lnTo>
                <a:lnTo>
                  <a:pt x="17778" y="17773"/>
                </a:lnTo>
                <a:lnTo>
                  <a:pt x="37070" y="4768"/>
                </a:lnTo>
                <a:lnTo>
                  <a:pt x="60693" y="0"/>
                </a:lnTo>
                <a:lnTo>
                  <a:pt x="1346733" y="0"/>
                </a:lnTo>
                <a:lnTo>
                  <a:pt x="1370354" y="4768"/>
                </a:lnTo>
                <a:lnTo>
                  <a:pt x="1389641" y="17773"/>
                </a:lnTo>
                <a:lnTo>
                  <a:pt x="1402645" y="37065"/>
                </a:lnTo>
                <a:lnTo>
                  <a:pt x="1407414" y="60693"/>
                </a:lnTo>
                <a:lnTo>
                  <a:pt x="1407414" y="1272933"/>
                </a:lnTo>
                <a:lnTo>
                  <a:pt x="1402645" y="1296556"/>
                </a:lnTo>
                <a:lnTo>
                  <a:pt x="1389641" y="1315848"/>
                </a:lnTo>
                <a:lnTo>
                  <a:pt x="1370354" y="1328856"/>
                </a:lnTo>
                <a:lnTo>
                  <a:pt x="1346733" y="1333627"/>
                </a:lnTo>
                <a:close/>
              </a:path>
            </a:pathLst>
          </a:custGeom>
          <a:solidFill>
            <a:srgbClr val="D1D4D4"/>
          </a:solidFill>
        </p:spPr>
        <p:txBody>
          <a:bodyPr wrap="square" lIns="0" tIns="0" rIns="0" bIns="0" rtlCol="0"/>
          <a:lstStyle/>
          <a:p>
            <a:endParaRPr/>
          </a:p>
        </p:txBody>
      </p:sp>
      <p:sp>
        <p:nvSpPr>
          <p:cNvPr id="56" name="object 56"/>
          <p:cNvSpPr/>
          <p:nvPr/>
        </p:nvSpPr>
        <p:spPr>
          <a:xfrm>
            <a:off x="5541678" y="6211515"/>
            <a:ext cx="216330" cy="187261"/>
          </a:xfrm>
          <a:prstGeom prst="rect">
            <a:avLst/>
          </a:prstGeom>
          <a:blipFill>
            <a:blip r:embed="rId4" cstate="print"/>
            <a:stretch>
              <a:fillRect/>
            </a:stretch>
          </a:blipFill>
        </p:spPr>
        <p:txBody>
          <a:bodyPr wrap="square" lIns="0" tIns="0" rIns="0" bIns="0" rtlCol="0"/>
          <a:lstStyle/>
          <a:p>
            <a:endParaRPr/>
          </a:p>
        </p:txBody>
      </p:sp>
      <p:sp>
        <p:nvSpPr>
          <p:cNvPr id="57" name="object 57"/>
          <p:cNvSpPr txBox="1"/>
          <p:nvPr/>
        </p:nvSpPr>
        <p:spPr>
          <a:xfrm>
            <a:off x="5675407" y="5095316"/>
            <a:ext cx="1309370" cy="698500"/>
          </a:xfrm>
          <a:prstGeom prst="rect">
            <a:avLst/>
          </a:prstGeom>
        </p:spPr>
        <p:txBody>
          <a:bodyPr vert="horz" wrap="square" lIns="0" tIns="22860" rIns="0" bIns="0" rtlCol="0">
            <a:spAutoFit/>
          </a:bodyPr>
          <a:lstStyle/>
          <a:p>
            <a:pPr marL="12700" marR="5080">
              <a:lnSpc>
                <a:spcPts val="869"/>
              </a:lnSpc>
              <a:spcBef>
                <a:spcPts val="180"/>
              </a:spcBef>
            </a:pPr>
            <a:r>
              <a:rPr sz="750" b="1" spc="-55" dirty="0">
                <a:latin typeface="Arial"/>
                <a:cs typeface="Arial"/>
              </a:rPr>
              <a:t>Thank </a:t>
            </a:r>
            <a:r>
              <a:rPr sz="750" b="1" spc="-60" dirty="0">
                <a:latin typeface="Arial"/>
                <a:cs typeface="Arial"/>
              </a:rPr>
              <a:t>you </a:t>
            </a:r>
            <a:r>
              <a:rPr sz="750" b="1" spc="-45" dirty="0">
                <a:latin typeface="Arial"/>
                <a:cs typeface="Arial"/>
              </a:rPr>
              <a:t>for </a:t>
            </a:r>
            <a:r>
              <a:rPr sz="750" b="1" spc="-40" dirty="0">
                <a:latin typeface="Arial"/>
                <a:cs typeface="Arial"/>
              </a:rPr>
              <a:t>letting </a:t>
            </a:r>
            <a:r>
              <a:rPr sz="750" b="1" spc="-55" dirty="0">
                <a:latin typeface="Arial"/>
                <a:cs typeface="Arial"/>
              </a:rPr>
              <a:t>us </a:t>
            </a:r>
            <a:r>
              <a:rPr sz="750" b="1" spc="-60" dirty="0">
                <a:latin typeface="Arial"/>
                <a:cs typeface="Arial"/>
              </a:rPr>
              <a:t>know.  </a:t>
            </a:r>
            <a:r>
              <a:rPr sz="750" b="1" spc="-80" dirty="0">
                <a:latin typeface="Arial"/>
                <a:cs typeface="Arial"/>
              </a:rPr>
              <a:t>We </a:t>
            </a:r>
            <a:r>
              <a:rPr sz="750" b="1" spc="-50" dirty="0">
                <a:latin typeface="Arial"/>
                <a:cs typeface="Arial"/>
              </a:rPr>
              <a:t>are here </a:t>
            </a:r>
            <a:r>
              <a:rPr sz="750" b="1" spc="-45" dirty="0">
                <a:latin typeface="Arial"/>
                <a:cs typeface="Arial"/>
              </a:rPr>
              <a:t>to </a:t>
            </a:r>
            <a:r>
              <a:rPr sz="750" b="1" spc="-50" dirty="0">
                <a:latin typeface="Arial"/>
                <a:cs typeface="Arial"/>
              </a:rPr>
              <a:t>assist </a:t>
            </a:r>
            <a:r>
              <a:rPr sz="750" b="1" spc="-60" dirty="0">
                <a:latin typeface="Arial"/>
                <a:cs typeface="Arial"/>
              </a:rPr>
              <a:t>you  </a:t>
            </a:r>
            <a:r>
              <a:rPr sz="750" b="1" spc="-55" dirty="0">
                <a:latin typeface="Arial"/>
                <a:cs typeface="Arial"/>
              </a:rPr>
              <a:t>whenever </a:t>
            </a:r>
            <a:r>
              <a:rPr sz="750" b="1" spc="-50" dirty="0">
                <a:latin typeface="Arial"/>
                <a:cs typeface="Arial"/>
              </a:rPr>
              <a:t>you’re </a:t>
            </a:r>
            <a:r>
              <a:rPr sz="750" b="1" spc="-60" dirty="0">
                <a:latin typeface="Arial"/>
                <a:cs typeface="Arial"/>
              </a:rPr>
              <a:t>ready. </a:t>
            </a:r>
            <a:r>
              <a:rPr sz="750" b="1" spc="-50" dirty="0">
                <a:latin typeface="Arial"/>
                <a:cs typeface="Arial"/>
              </a:rPr>
              <a:t>Click </a:t>
            </a:r>
            <a:r>
              <a:rPr sz="750" b="1" spc="-45" dirty="0">
                <a:latin typeface="Arial"/>
                <a:cs typeface="Arial"/>
              </a:rPr>
              <a:t>for  </a:t>
            </a:r>
            <a:r>
              <a:rPr sz="750" b="1" spc="-50" dirty="0">
                <a:latin typeface="Arial"/>
                <a:cs typeface="Arial"/>
              </a:rPr>
              <a:t>our website</a:t>
            </a:r>
            <a:r>
              <a:rPr sz="750" b="1" spc="-5" dirty="0">
                <a:latin typeface="Arial"/>
                <a:cs typeface="Arial"/>
              </a:rPr>
              <a:t> </a:t>
            </a:r>
            <a:r>
              <a:rPr sz="750" b="1" u="sng" spc="-60" dirty="0">
                <a:solidFill>
                  <a:srgbClr val="006BFF"/>
                </a:solidFill>
                <a:uFill>
                  <a:solidFill>
                    <a:srgbClr val="006BFF"/>
                  </a:solidFill>
                </a:uFill>
                <a:latin typeface="Arial"/>
                <a:cs typeface="Arial"/>
              </a:rPr>
              <a:t>DJennCars.com</a:t>
            </a:r>
            <a:r>
              <a:rPr sz="750" b="1" spc="-60" dirty="0">
                <a:latin typeface="Arial"/>
                <a:cs typeface="Arial"/>
              </a:rPr>
              <a:t>.</a:t>
            </a:r>
            <a:endParaRPr sz="750">
              <a:latin typeface="Arial"/>
              <a:cs typeface="Arial"/>
            </a:endParaRPr>
          </a:p>
          <a:p>
            <a:pPr marL="12700" marR="701675">
              <a:lnSpc>
                <a:spcPts val="869"/>
              </a:lnSpc>
              <a:spcBef>
                <a:spcPts val="10"/>
              </a:spcBef>
            </a:pPr>
            <a:r>
              <a:rPr sz="750" b="1" spc="-50" dirty="0">
                <a:latin typeface="Arial"/>
                <a:cs typeface="Arial"/>
              </a:rPr>
              <a:t>Click </a:t>
            </a:r>
            <a:r>
              <a:rPr sz="750" b="1" spc="-45" dirty="0">
                <a:latin typeface="Arial"/>
                <a:cs typeface="Arial"/>
              </a:rPr>
              <a:t>to call </a:t>
            </a:r>
            <a:r>
              <a:rPr sz="750" b="1" spc="-55" dirty="0">
                <a:latin typeface="Arial"/>
                <a:cs typeface="Arial"/>
              </a:rPr>
              <a:t>us  </a:t>
            </a:r>
            <a:r>
              <a:rPr sz="750" b="1" u="sng" spc="-50" dirty="0">
                <a:solidFill>
                  <a:srgbClr val="006BFF"/>
                </a:solidFill>
                <a:uFill>
                  <a:solidFill>
                    <a:srgbClr val="006BFF"/>
                  </a:solidFill>
                </a:uFill>
                <a:latin typeface="Arial"/>
                <a:cs typeface="Arial"/>
              </a:rPr>
              <a:t>833-839-8486</a:t>
            </a:r>
            <a:r>
              <a:rPr sz="750" b="1" spc="-50" dirty="0">
                <a:latin typeface="Arial"/>
                <a:cs typeface="Arial"/>
              </a:rPr>
              <a:t>.</a:t>
            </a:r>
            <a:endParaRPr sz="750">
              <a:latin typeface="Arial"/>
              <a:cs typeface="Arial"/>
            </a:endParaRPr>
          </a:p>
        </p:txBody>
      </p:sp>
      <p:sp>
        <p:nvSpPr>
          <p:cNvPr id="58" name="object 58"/>
          <p:cNvSpPr txBox="1"/>
          <p:nvPr/>
        </p:nvSpPr>
        <p:spPr>
          <a:xfrm>
            <a:off x="5675407" y="5871653"/>
            <a:ext cx="873125" cy="144145"/>
          </a:xfrm>
          <a:prstGeom prst="rect">
            <a:avLst/>
          </a:prstGeom>
        </p:spPr>
        <p:txBody>
          <a:bodyPr vert="horz" wrap="square" lIns="0" tIns="15875" rIns="0" bIns="0" rtlCol="0">
            <a:spAutoFit/>
          </a:bodyPr>
          <a:lstStyle/>
          <a:p>
            <a:pPr marL="12700">
              <a:lnSpc>
                <a:spcPct val="100000"/>
              </a:lnSpc>
              <a:spcBef>
                <a:spcPts val="125"/>
              </a:spcBef>
            </a:pPr>
            <a:r>
              <a:rPr sz="750" b="1" spc="-65" dirty="0">
                <a:latin typeface="Arial"/>
                <a:cs typeface="Arial"/>
              </a:rPr>
              <a:t>Dan </a:t>
            </a:r>
            <a:r>
              <a:rPr sz="750" b="1" spc="-55" dirty="0">
                <a:latin typeface="Arial"/>
                <a:cs typeface="Arial"/>
              </a:rPr>
              <a:t>Jennings</a:t>
            </a:r>
            <a:r>
              <a:rPr sz="750" b="1" spc="-45" dirty="0">
                <a:latin typeface="Arial"/>
                <a:cs typeface="Arial"/>
              </a:rPr>
              <a:t> </a:t>
            </a:r>
            <a:r>
              <a:rPr sz="750" b="1" spc="-55" dirty="0">
                <a:latin typeface="Arial"/>
                <a:cs typeface="Arial"/>
              </a:rPr>
              <a:t>Nissan</a:t>
            </a:r>
            <a:endParaRPr sz="750">
              <a:latin typeface="Arial"/>
              <a:cs typeface="Arial"/>
            </a:endParaRPr>
          </a:p>
        </p:txBody>
      </p:sp>
      <p:sp>
        <p:nvSpPr>
          <p:cNvPr id="59" name="object 59"/>
          <p:cNvSpPr txBox="1"/>
          <p:nvPr/>
        </p:nvSpPr>
        <p:spPr>
          <a:xfrm>
            <a:off x="5675407" y="6093463"/>
            <a:ext cx="947419" cy="254635"/>
          </a:xfrm>
          <a:prstGeom prst="rect">
            <a:avLst/>
          </a:prstGeom>
        </p:spPr>
        <p:txBody>
          <a:bodyPr vert="horz" wrap="square" lIns="0" tIns="22860" rIns="0" bIns="0" rtlCol="0">
            <a:spAutoFit/>
          </a:bodyPr>
          <a:lstStyle/>
          <a:p>
            <a:pPr marL="12700" marR="5080">
              <a:lnSpc>
                <a:spcPts val="869"/>
              </a:lnSpc>
              <a:spcBef>
                <a:spcPts val="180"/>
              </a:spcBef>
            </a:pPr>
            <a:r>
              <a:rPr sz="750" b="1" spc="-60" dirty="0">
                <a:latin typeface="Arial"/>
                <a:cs typeface="Arial"/>
              </a:rPr>
              <a:t>Customer </a:t>
            </a:r>
            <a:r>
              <a:rPr sz="750" b="1" spc="-55" dirty="0">
                <a:latin typeface="Arial"/>
                <a:cs typeface="Arial"/>
              </a:rPr>
              <a:t>Assurance,  Powered by</a:t>
            </a:r>
            <a:r>
              <a:rPr sz="750" b="1" spc="-75" dirty="0">
                <a:latin typeface="Arial"/>
                <a:cs typeface="Arial"/>
              </a:rPr>
              <a:t> </a:t>
            </a:r>
            <a:r>
              <a:rPr sz="750" b="1" spc="-60" dirty="0">
                <a:latin typeface="Arial"/>
                <a:cs typeface="Arial"/>
              </a:rPr>
              <a:t>TEXTiUM®</a:t>
            </a:r>
            <a:endParaRPr sz="750">
              <a:latin typeface="Arial"/>
              <a:cs typeface="Arial"/>
            </a:endParaRPr>
          </a:p>
        </p:txBody>
      </p:sp>
      <p:sp>
        <p:nvSpPr>
          <p:cNvPr id="60" name="object 60"/>
          <p:cNvSpPr/>
          <p:nvPr/>
        </p:nvSpPr>
        <p:spPr>
          <a:xfrm>
            <a:off x="5602644" y="4374511"/>
            <a:ext cx="1424940" cy="411480"/>
          </a:xfrm>
          <a:custGeom>
            <a:avLst/>
            <a:gdLst/>
            <a:ahLst/>
            <a:cxnLst/>
            <a:rect l="l" t="t" r="r" b="b"/>
            <a:pathLst>
              <a:path w="1424940" h="411479">
                <a:moveTo>
                  <a:pt x="1364119" y="411264"/>
                </a:moveTo>
                <a:lnTo>
                  <a:pt x="60693" y="411264"/>
                </a:lnTo>
                <a:lnTo>
                  <a:pt x="37070" y="406495"/>
                </a:lnTo>
                <a:lnTo>
                  <a:pt x="17778" y="393490"/>
                </a:lnTo>
                <a:lnTo>
                  <a:pt x="4770" y="374198"/>
                </a:lnTo>
                <a:lnTo>
                  <a:pt x="0" y="350570"/>
                </a:lnTo>
                <a:lnTo>
                  <a:pt x="0" y="60693"/>
                </a:lnTo>
                <a:lnTo>
                  <a:pt x="4770" y="37065"/>
                </a:lnTo>
                <a:lnTo>
                  <a:pt x="17778" y="17773"/>
                </a:lnTo>
                <a:lnTo>
                  <a:pt x="37070" y="4768"/>
                </a:lnTo>
                <a:lnTo>
                  <a:pt x="60693" y="0"/>
                </a:lnTo>
                <a:lnTo>
                  <a:pt x="1364119" y="0"/>
                </a:lnTo>
                <a:lnTo>
                  <a:pt x="1387742" y="4768"/>
                </a:lnTo>
                <a:lnTo>
                  <a:pt x="1407034" y="17773"/>
                </a:lnTo>
                <a:lnTo>
                  <a:pt x="1420042" y="37065"/>
                </a:lnTo>
                <a:lnTo>
                  <a:pt x="1424813" y="60693"/>
                </a:lnTo>
                <a:lnTo>
                  <a:pt x="1424813" y="350570"/>
                </a:lnTo>
                <a:lnTo>
                  <a:pt x="1420042" y="374198"/>
                </a:lnTo>
                <a:lnTo>
                  <a:pt x="1407034" y="393490"/>
                </a:lnTo>
                <a:lnTo>
                  <a:pt x="1387742" y="406495"/>
                </a:lnTo>
                <a:lnTo>
                  <a:pt x="1364119" y="411264"/>
                </a:lnTo>
                <a:close/>
              </a:path>
            </a:pathLst>
          </a:custGeom>
          <a:solidFill>
            <a:srgbClr val="D1D4D4"/>
          </a:solidFill>
        </p:spPr>
        <p:txBody>
          <a:bodyPr wrap="square" lIns="0" tIns="0" rIns="0" bIns="0" rtlCol="0"/>
          <a:lstStyle/>
          <a:p>
            <a:endParaRPr/>
          </a:p>
        </p:txBody>
      </p:sp>
      <p:sp>
        <p:nvSpPr>
          <p:cNvPr id="61" name="object 61"/>
          <p:cNvSpPr/>
          <p:nvPr/>
        </p:nvSpPr>
        <p:spPr>
          <a:xfrm>
            <a:off x="5528369" y="4600063"/>
            <a:ext cx="216330" cy="187261"/>
          </a:xfrm>
          <a:prstGeom prst="rect">
            <a:avLst/>
          </a:prstGeom>
          <a:blipFill>
            <a:blip r:embed="rId5" cstate="print"/>
            <a:stretch>
              <a:fillRect/>
            </a:stretch>
          </a:blipFill>
        </p:spPr>
        <p:txBody>
          <a:bodyPr wrap="square" lIns="0" tIns="0" rIns="0" bIns="0" rtlCol="0"/>
          <a:lstStyle/>
          <a:p>
            <a:endParaRPr/>
          </a:p>
        </p:txBody>
      </p:sp>
      <p:sp>
        <p:nvSpPr>
          <p:cNvPr id="62" name="object 62"/>
          <p:cNvSpPr txBox="1"/>
          <p:nvPr/>
        </p:nvSpPr>
        <p:spPr>
          <a:xfrm>
            <a:off x="5662099" y="4391270"/>
            <a:ext cx="1160145" cy="365760"/>
          </a:xfrm>
          <a:prstGeom prst="rect">
            <a:avLst/>
          </a:prstGeom>
        </p:spPr>
        <p:txBody>
          <a:bodyPr vert="horz" wrap="square" lIns="0" tIns="22860" rIns="0" bIns="0" rtlCol="0">
            <a:spAutoFit/>
          </a:bodyPr>
          <a:lstStyle/>
          <a:p>
            <a:pPr marL="12700" marR="5080">
              <a:lnSpc>
                <a:spcPts val="869"/>
              </a:lnSpc>
              <a:spcBef>
                <a:spcPts val="180"/>
              </a:spcBef>
            </a:pPr>
            <a:r>
              <a:rPr sz="750" b="1" spc="-50" dirty="0">
                <a:latin typeface="Arial"/>
                <a:cs typeface="Arial"/>
              </a:rPr>
              <a:t>Are you </a:t>
            </a:r>
            <a:r>
              <a:rPr sz="750" b="1" spc="-35" dirty="0">
                <a:latin typeface="Arial"/>
                <a:cs typeface="Arial"/>
              </a:rPr>
              <a:t>still </a:t>
            </a:r>
            <a:r>
              <a:rPr sz="750" b="1" spc="-40" dirty="0">
                <a:latin typeface="Arial"/>
                <a:cs typeface="Arial"/>
              </a:rPr>
              <a:t>interested </a:t>
            </a:r>
            <a:r>
              <a:rPr sz="750" b="1" spc="-35" dirty="0">
                <a:latin typeface="Arial"/>
                <a:cs typeface="Arial"/>
              </a:rPr>
              <a:t>in  </a:t>
            </a:r>
            <a:r>
              <a:rPr sz="750" b="1" spc="-45" dirty="0">
                <a:latin typeface="Arial"/>
                <a:cs typeface="Arial"/>
              </a:rPr>
              <a:t>purchasing? </a:t>
            </a:r>
            <a:r>
              <a:rPr sz="750" b="1" spc="-50" dirty="0">
                <a:latin typeface="Arial"/>
                <a:cs typeface="Arial"/>
              </a:rPr>
              <a:t>Reply </a:t>
            </a:r>
            <a:r>
              <a:rPr sz="750" b="1" spc="-40" dirty="0">
                <a:latin typeface="Arial"/>
                <a:cs typeface="Arial"/>
              </a:rPr>
              <a:t>with </a:t>
            </a:r>
            <a:r>
              <a:rPr sz="750" b="1" spc="-65" dirty="0">
                <a:latin typeface="Arial"/>
                <a:cs typeface="Arial"/>
              </a:rPr>
              <a:t>Yes  </a:t>
            </a:r>
            <a:r>
              <a:rPr sz="750" b="1" spc="-40" dirty="0">
                <a:latin typeface="Arial"/>
                <a:cs typeface="Arial"/>
              </a:rPr>
              <a:t>or</a:t>
            </a:r>
            <a:r>
              <a:rPr sz="750" b="1" spc="-30" dirty="0">
                <a:latin typeface="Arial"/>
                <a:cs typeface="Arial"/>
              </a:rPr>
              <a:t> </a:t>
            </a:r>
            <a:r>
              <a:rPr sz="750" b="1" spc="-60" dirty="0">
                <a:latin typeface="Arial"/>
                <a:cs typeface="Arial"/>
              </a:rPr>
              <a:t>No</a:t>
            </a:r>
            <a:endParaRPr sz="750">
              <a:latin typeface="Arial"/>
              <a:cs typeface="Arial"/>
            </a:endParaRPr>
          </a:p>
        </p:txBody>
      </p:sp>
      <p:sp>
        <p:nvSpPr>
          <p:cNvPr id="63" name="object 63"/>
          <p:cNvSpPr/>
          <p:nvPr/>
        </p:nvSpPr>
        <p:spPr>
          <a:xfrm>
            <a:off x="6681789" y="4840805"/>
            <a:ext cx="320675" cy="164465"/>
          </a:xfrm>
          <a:custGeom>
            <a:avLst/>
            <a:gdLst/>
            <a:ahLst/>
            <a:cxnLst/>
            <a:rect l="l" t="t" r="r" b="b"/>
            <a:pathLst>
              <a:path w="320675" h="164464">
                <a:moveTo>
                  <a:pt x="60680" y="164058"/>
                </a:moveTo>
                <a:lnTo>
                  <a:pt x="259892" y="164058"/>
                </a:lnTo>
                <a:lnTo>
                  <a:pt x="283515" y="159290"/>
                </a:lnTo>
                <a:lnTo>
                  <a:pt x="302807" y="146286"/>
                </a:lnTo>
                <a:lnTo>
                  <a:pt x="315815" y="126998"/>
                </a:lnTo>
                <a:lnTo>
                  <a:pt x="320586" y="103377"/>
                </a:lnTo>
                <a:lnTo>
                  <a:pt x="320586" y="60693"/>
                </a:lnTo>
                <a:lnTo>
                  <a:pt x="315815" y="37065"/>
                </a:lnTo>
                <a:lnTo>
                  <a:pt x="302807" y="17773"/>
                </a:lnTo>
                <a:lnTo>
                  <a:pt x="283515" y="4768"/>
                </a:lnTo>
                <a:lnTo>
                  <a:pt x="259892" y="0"/>
                </a:lnTo>
                <a:lnTo>
                  <a:pt x="60680" y="0"/>
                </a:lnTo>
                <a:lnTo>
                  <a:pt x="37059" y="4768"/>
                </a:lnTo>
                <a:lnTo>
                  <a:pt x="17772" y="17773"/>
                </a:lnTo>
                <a:lnTo>
                  <a:pt x="4768" y="37065"/>
                </a:lnTo>
                <a:lnTo>
                  <a:pt x="0" y="60693"/>
                </a:lnTo>
                <a:lnTo>
                  <a:pt x="0" y="103377"/>
                </a:lnTo>
                <a:lnTo>
                  <a:pt x="4768" y="126998"/>
                </a:lnTo>
                <a:lnTo>
                  <a:pt x="17772" y="146286"/>
                </a:lnTo>
                <a:lnTo>
                  <a:pt x="37059" y="159290"/>
                </a:lnTo>
                <a:lnTo>
                  <a:pt x="60680" y="164058"/>
                </a:lnTo>
                <a:close/>
              </a:path>
            </a:pathLst>
          </a:custGeom>
          <a:solidFill>
            <a:srgbClr val="41AD49"/>
          </a:solidFill>
        </p:spPr>
        <p:txBody>
          <a:bodyPr wrap="square" lIns="0" tIns="0" rIns="0" bIns="0" rtlCol="0"/>
          <a:lstStyle/>
          <a:p>
            <a:endParaRPr/>
          </a:p>
        </p:txBody>
      </p:sp>
      <p:sp>
        <p:nvSpPr>
          <p:cNvPr id="64" name="object 64"/>
          <p:cNvSpPr/>
          <p:nvPr/>
        </p:nvSpPr>
        <p:spPr>
          <a:xfrm>
            <a:off x="6860319" y="4862524"/>
            <a:ext cx="216330" cy="143892"/>
          </a:xfrm>
          <a:prstGeom prst="rect">
            <a:avLst/>
          </a:prstGeom>
          <a:blipFill>
            <a:blip r:embed="rId10" cstate="print"/>
            <a:stretch>
              <a:fillRect/>
            </a:stretch>
          </a:blipFill>
        </p:spPr>
        <p:txBody>
          <a:bodyPr wrap="square" lIns="0" tIns="0" rIns="0" bIns="0" rtlCol="0"/>
          <a:lstStyle/>
          <a:p>
            <a:endParaRPr/>
          </a:p>
        </p:txBody>
      </p:sp>
      <p:sp>
        <p:nvSpPr>
          <p:cNvPr id="65" name="object 65"/>
          <p:cNvSpPr txBox="1"/>
          <p:nvPr/>
        </p:nvSpPr>
        <p:spPr>
          <a:xfrm>
            <a:off x="6762243" y="4850977"/>
            <a:ext cx="173355" cy="144145"/>
          </a:xfrm>
          <a:prstGeom prst="rect">
            <a:avLst/>
          </a:prstGeom>
        </p:spPr>
        <p:txBody>
          <a:bodyPr vert="horz" wrap="square" lIns="0" tIns="15875" rIns="0" bIns="0" rtlCol="0">
            <a:spAutoFit/>
          </a:bodyPr>
          <a:lstStyle/>
          <a:p>
            <a:pPr marL="12700">
              <a:lnSpc>
                <a:spcPct val="100000"/>
              </a:lnSpc>
              <a:spcBef>
                <a:spcPts val="125"/>
              </a:spcBef>
            </a:pPr>
            <a:r>
              <a:rPr sz="750" b="1" spc="-95" dirty="0">
                <a:solidFill>
                  <a:srgbClr val="FFFFFF"/>
                </a:solidFill>
                <a:latin typeface="Arial"/>
                <a:cs typeface="Arial"/>
              </a:rPr>
              <a:t>Y</a:t>
            </a:r>
            <a:r>
              <a:rPr sz="750" b="1" spc="-45" dirty="0">
                <a:solidFill>
                  <a:srgbClr val="FFFFFF"/>
                </a:solidFill>
                <a:latin typeface="Arial"/>
                <a:cs typeface="Arial"/>
              </a:rPr>
              <a:t>es</a:t>
            </a:r>
            <a:endParaRPr sz="750">
              <a:latin typeface="Arial"/>
              <a:cs typeface="Arial"/>
            </a:endParaRPr>
          </a:p>
        </p:txBody>
      </p:sp>
      <p:sp>
        <p:nvSpPr>
          <p:cNvPr id="66" name="object 66"/>
          <p:cNvSpPr/>
          <p:nvPr/>
        </p:nvSpPr>
        <p:spPr>
          <a:xfrm>
            <a:off x="5288563" y="2800645"/>
            <a:ext cx="733425" cy="733425"/>
          </a:xfrm>
          <a:custGeom>
            <a:avLst/>
            <a:gdLst/>
            <a:ahLst/>
            <a:cxnLst/>
            <a:rect l="l" t="t" r="r" b="b"/>
            <a:pathLst>
              <a:path w="733425" h="733425">
                <a:moveTo>
                  <a:pt x="366483" y="0"/>
                </a:moveTo>
                <a:lnTo>
                  <a:pt x="320513" y="2855"/>
                </a:lnTo>
                <a:lnTo>
                  <a:pt x="276247" y="11192"/>
                </a:lnTo>
                <a:lnTo>
                  <a:pt x="234027" y="24667"/>
                </a:lnTo>
                <a:lnTo>
                  <a:pt x="194199" y="42937"/>
                </a:lnTo>
                <a:lnTo>
                  <a:pt x="157105" y="65658"/>
                </a:lnTo>
                <a:lnTo>
                  <a:pt x="123088" y="92487"/>
                </a:lnTo>
                <a:lnTo>
                  <a:pt x="92493" y="123081"/>
                </a:lnTo>
                <a:lnTo>
                  <a:pt x="65662" y="157096"/>
                </a:lnTo>
                <a:lnTo>
                  <a:pt x="42940" y="194189"/>
                </a:lnTo>
                <a:lnTo>
                  <a:pt x="24668" y="234017"/>
                </a:lnTo>
                <a:lnTo>
                  <a:pt x="11192" y="276235"/>
                </a:lnTo>
                <a:lnTo>
                  <a:pt x="2855" y="320501"/>
                </a:lnTo>
                <a:lnTo>
                  <a:pt x="0" y="366471"/>
                </a:lnTo>
                <a:lnTo>
                  <a:pt x="2855" y="412441"/>
                </a:lnTo>
                <a:lnTo>
                  <a:pt x="11192" y="456707"/>
                </a:lnTo>
                <a:lnTo>
                  <a:pt x="24668" y="498927"/>
                </a:lnTo>
                <a:lnTo>
                  <a:pt x="42940" y="538755"/>
                </a:lnTo>
                <a:lnTo>
                  <a:pt x="65662" y="575849"/>
                </a:lnTo>
                <a:lnTo>
                  <a:pt x="92493" y="609866"/>
                </a:lnTo>
                <a:lnTo>
                  <a:pt x="123088" y="640461"/>
                </a:lnTo>
                <a:lnTo>
                  <a:pt x="157105" y="667292"/>
                </a:lnTo>
                <a:lnTo>
                  <a:pt x="194199" y="690015"/>
                </a:lnTo>
                <a:lnTo>
                  <a:pt x="234027" y="708286"/>
                </a:lnTo>
                <a:lnTo>
                  <a:pt x="276247" y="721762"/>
                </a:lnTo>
                <a:lnTo>
                  <a:pt x="320513" y="730099"/>
                </a:lnTo>
                <a:lnTo>
                  <a:pt x="366483" y="732955"/>
                </a:lnTo>
                <a:lnTo>
                  <a:pt x="412454" y="730099"/>
                </a:lnTo>
                <a:lnTo>
                  <a:pt x="456720" y="721762"/>
                </a:lnTo>
                <a:lnTo>
                  <a:pt x="498939" y="708286"/>
                </a:lnTo>
                <a:lnTo>
                  <a:pt x="538768" y="690015"/>
                </a:lnTo>
                <a:lnTo>
                  <a:pt x="575862" y="667292"/>
                </a:lnTo>
                <a:lnTo>
                  <a:pt x="609879" y="640461"/>
                </a:lnTo>
                <a:lnTo>
                  <a:pt x="640474" y="609866"/>
                </a:lnTo>
                <a:lnTo>
                  <a:pt x="667305" y="575849"/>
                </a:lnTo>
                <a:lnTo>
                  <a:pt x="690027" y="538755"/>
                </a:lnTo>
                <a:lnTo>
                  <a:pt x="708298" y="498927"/>
                </a:lnTo>
                <a:lnTo>
                  <a:pt x="721774" y="456707"/>
                </a:lnTo>
                <a:lnTo>
                  <a:pt x="730112" y="412441"/>
                </a:lnTo>
                <a:lnTo>
                  <a:pt x="732967" y="366471"/>
                </a:lnTo>
                <a:lnTo>
                  <a:pt x="730112" y="320501"/>
                </a:lnTo>
                <a:lnTo>
                  <a:pt x="721774" y="276235"/>
                </a:lnTo>
                <a:lnTo>
                  <a:pt x="708298" y="234017"/>
                </a:lnTo>
                <a:lnTo>
                  <a:pt x="690027" y="194189"/>
                </a:lnTo>
                <a:lnTo>
                  <a:pt x="667305" y="157096"/>
                </a:lnTo>
                <a:lnTo>
                  <a:pt x="640474" y="123081"/>
                </a:lnTo>
                <a:lnTo>
                  <a:pt x="609879" y="92487"/>
                </a:lnTo>
                <a:lnTo>
                  <a:pt x="575862" y="65658"/>
                </a:lnTo>
                <a:lnTo>
                  <a:pt x="538768" y="42937"/>
                </a:lnTo>
                <a:lnTo>
                  <a:pt x="498939" y="24667"/>
                </a:lnTo>
                <a:lnTo>
                  <a:pt x="456720" y="11192"/>
                </a:lnTo>
                <a:lnTo>
                  <a:pt x="412454" y="2855"/>
                </a:lnTo>
                <a:lnTo>
                  <a:pt x="366483" y="0"/>
                </a:lnTo>
                <a:close/>
              </a:path>
            </a:pathLst>
          </a:custGeom>
          <a:solidFill>
            <a:srgbClr val="0F3B55"/>
          </a:solidFill>
        </p:spPr>
        <p:txBody>
          <a:bodyPr wrap="square" lIns="0" tIns="0" rIns="0" bIns="0" rtlCol="0"/>
          <a:lstStyle/>
          <a:p>
            <a:endParaRPr/>
          </a:p>
        </p:txBody>
      </p:sp>
      <p:sp>
        <p:nvSpPr>
          <p:cNvPr id="67" name="object 67"/>
          <p:cNvSpPr txBox="1"/>
          <p:nvPr/>
        </p:nvSpPr>
        <p:spPr>
          <a:xfrm>
            <a:off x="5448818" y="2878659"/>
            <a:ext cx="400050" cy="555625"/>
          </a:xfrm>
          <a:prstGeom prst="rect">
            <a:avLst/>
          </a:prstGeom>
        </p:spPr>
        <p:txBody>
          <a:bodyPr vert="horz" wrap="square" lIns="0" tIns="74295" rIns="0" bIns="0" rtlCol="0">
            <a:spAutoFit/>
          </a:bodyPr>
          <a:lstStyle/>
          <a:p>
            <a:pPr marL="83185" marR="10160" indent="-71120">
              <a:lnSpc>
                <a:spcPct val="78800"/>
              </a:lnSpc>
              <a:spcBef>
                <a:spcPts val="585"/>
              </a:spcBef>
            </a:pPr>
            <a:r>
              <a:rPr sz="1950" spc="-340" dirty="0">
                <a:solidFill>
                  <a:srgbClr val="FFFFFF"/>
                </a:solidFill>
                <a:latin typeface="Arial"/>
                <a:cs typeface="Arial"/>
              </a:rPr>
              <a:t>D</a:t>
            </a:r>
            <a:r>
              <a:rPr sz="1950" spc="-320" dirty="0">
                <a:solidFill>
                  <a:srgbClr val="FFFFFF"/>
                </a:solidFill>
                <a:latin typeface="Arial"/>
                <a:cs typeface="Arial"/>
              </a:rPr>
              <a:t>AY  </a:t>
            </a:r>
            <a:r>
              <a:rPr sz="1950" spc="-135" dirty="0">
                <a:solidFill>
                  <a:srgbClr val="FFFFFF"/>
                </a:solidFill>
                <a:latin typeface="Arial"/>
                <a:cs typeface="Arial"/>
              </a:rPr>
              <a:t>20</a:t>
            </a:r>
            <a:endParaRPr sz="1950">
              <a:latin typeface="Arial"/>
              <a:cs typeface="Arial"/>
            </a:endParaRPr>
          </a:p>
        </p:txBody>
      </p:sp>
      <p:sp>
        <p:nvSpPr>
          <p:cNvPr id="68" name="object 68"/>
          <p:cNvSpPr txBox="1"/>
          <p:nvPr/>
        </p:nvSpPr>
        <p:spPr>
          <a:xfrm>
            <a:off x="1037844" y="1305312"/>
            <a:ext cx="5962015" cy="1003935"/>
          </a:xfrm>
          <a:prstGeom prst="rect">
            <a:avLst/>
          </a:prstGeom>
        </p:spPr>
        <p:txBody>
          <a:bodyPr vert="horz" wrap="square" lIns="0" tIns="94615" rIns="0" bIns="0" rtlCol="0">
            <a:spAutoFit/>
          </a:bodyPr>
          <a:lstStyle/>
          <a:p>
            <a:pPr marL="12700">
              <a:lnSpc>
                <a:spcPct val="100000"/>
              </a:lnSpc>
              <a:spcBef>
                <a:spcPts val="745"/>
              </a:spcBef>
            </a:pPr>
            <a:r>
              <a:rPr sz="1600" spc="-100" dirty="0">
                <a:solidFill>
                  <a:srgbClr val="595B61"/>
                </a:solidFill>
                <a:latin typeface="Calibri"/>
                <a:cs typeface="Calibri"/>
              </a:rPr>
              <a:t>Your</a:t>
            </a:r>
            <a:r>
              <a:rPr sz="1600" spc="-20" dirty="0">
                <a:solidFill>
                  <a:srgbClr val="595B61"/>
                </a:solidFill>
                <a:latin typeface="Calibri"/>
                <a:cs typeface="Calibri"/>
              </a:rPr>
              <a:t> </a:t>
            </a:r>
            <a:r>
              <a:rPr sz="1600" spc="-75" dirty="0">
                <a:solidFill>
                  <a:srgbClr val="595B61"/>
                </a:solidFill>
                <a:latin typeface="Calibri"/>
                <a:cs typeface="Calibri"/>
              </a:rPr>
              <a:t>BDC</a:t>
            </a:r>
            <a:r>
              <a:rPr sz="1600" spc="-20" dirty="0">
                <a:solidFill>
                  <a:srgbClr val="595B61"/>
                </a:solidFill>
                <a:latin typeface="Calibri"/>
                <a:cs typeface="Calibri"/>
              </a:rPr>
              <a:t> </a:t>
            </a:r>
            <a:r>
              <a:rPr sz="1600" spc="-110" dirty="0">
                <a:solidFill>
                  <a:srgbClr val="595B61"/>
                </a:solidFill>
                <a:latin typeface="Calibri"/>
                <a:cs typeface="Calibri"/>
              </a:rPr>
              <a:t>may</a:t>
            </a:r>
            <a:r>
              <a:rPr sz="1600" spc="-20" dirty="0">
                <a:solidFill>
                  <a:srgbClr val="595B61"/>
                </a:solidFill>
                <a:latin typeface="Calibri"/>
                <a:cs typeface="Calibri"/>
              </a:rPr>
              <a:t> </a:t>
            </a:r>
            <a:r>
              <a:rPr sz="1600" spc="-85" dirty="0">
                <a:solidFill>
                  <a:srgbClr val="595B61"/>
                </a:solidFill>
                <a:latin typeface="Calibri"/>
                <a:cs typeface="Calibri"/>
              </a:rPr>
              <a:t>forget</a:t>
            </a:r>
            <a:r>
              <a:rPr sz="1600" spc="-20" dirty="0">
                <a:solidFill>
                  <a:srgbClr val="595B61"/>
                </a:solidFill>
                <a:latin typeface="Calibri"/>
                <a:cs typeface="Calibri"/>
              </a:rPr>
              <a:t> </a:t>
            </a:r>
            <a:r>
              <a:rPr sz="1600" spc="-110" dirty="0">
                <a:solidFill>
                  <a:srgbClr val="595B61"/>
                </a:solidFill>
                <a:latin typeface="Calibri"/>
                <a:cs typeface="Calibri"/>
              </a:rPr>
              <a:t>about</a:t>
            </a:r>
            <a:r>
              <a:rPr sz="1600" spc="-20" dirty="0">
                <a:solidFill>
                  <a:srgbClr val="595B61"/>
                </a:solidFill>
                <a:latin typeface="Calibri"/>
                <a:cs typeface="Calibri"/>
              </a:rPr>
              <a:t> </a:t>
            </a:r>
            <a:r>
              <a:rPr sz="1600" spc="-90" dirty="0">
                <a:solidFill>
                  <a:srgbClr val="595B61"/>
                </a:solidFill>
                <a:latin typeface="Calibri"/>
                <a:cs typeface="Calibri"/>
              </a:rPr>
              <a:t>leads,</a:t>
            </a:r>
            <a:r>
              <a:rPr sz="1600" spc="-20" dirty="0">
                <a:solidFill>
                  <a:srgbClr val="595B61"/>
                </a:solidFill>
                <a:latin typeface="Calibri"/>
                <a:cs typeface="Calibri"/>
              </a:rPr>
              <a:t> </a:t>
            </a:r>
            <a:r>
              <a:rPr sz="1600" spc="-95" dirty="0">
                <a:solidFill>
                  <a:srgbClr val="595B61"/>
                </a:solidFill>
                <a:latin typeface="Calibri"/>
                <a:cs typeface="Calibri"/>
              </a:rPr>
              <a:t>but</a:t>
            </a:r>
            <a:r>
              <a:rPr sz="1600" spc="-20" dirty="0">
                <a:solidFill>
                  <a:srgbClr val="595B61"/>
                </a:solidFill>
                <a:latin typeface="Calibri"/>
                <a:cs typeface="Calibri"/>
              </a:rPr>
              <a:t> </a:t>
            </a:r>
            <a:r>
              <a:rPr lang="en-US" sz="1600" spc="-105" dirty="0">
                <a:solidFill>
                  <a:srgbClr val="595B61"/>
                </a:solidFill>
                <a:latin typeface="Calibri"/>
                <a:cs typeface="Calibri"/>
              </a:rPr>
              <a:t>Quick2Credit</a:t>
            </a:r>
            <a:r>
              <a:rPr sz="1600" spc="-20" dirty="0">
                <a:solidFill>
                  <a:srgbClr val="595B61"/>
                </a:solidFill>
                <a:latin typeface="Calibri"/>
                <a:cs typeface="Calibri"/>
              </a:rPr>
              <a:t> </a:t>
            </a:r>
            <a:r>
              <a:rPr sz="1600" spc="-100" dirty="0">
                <a:solidFill>
                  <a:srgbClr val="595B61"/>
                </a:solidFill>
                <a:latin typeface="Calibri"/>
                <a:cs typeface="Calibri"/>
              </a:rPr>
              <a:t>never</a:t>
            </a:r>
            <a:r>
              <a:rPr sz="1600" spc="-20" dirty="0">
                <a:solidFill>
                  <a:srgbClr val="595B61"/>
                </a:solidFill>
                <a:latin typeface="Calibri"/>
                <a:cs typeface="Calibri"/>
              </a:rPr>
              <a:t> </a:t>
            </a:r>
            <a:r>
              <a:rPr sz="1600" spc="-114" dirty="0">
                <a:solidFill>
                  <a:srgbClr val="595B61"/>
                </a:solidFill>
                <a:latin typeface="Calibri"/>
                <a:cs typeface="Calibri"/>
              </a:rPr>
              <a:t>does</a:t>
            </a:r>
            <a:endParaRPr sz="1600" dirty="0">
              <a:latin typeface="Calibri"/>
              <a:cs typeface="Calibri"/>
            </a:endParaRPr>
          </a:p>
          <a:p>
            <a:pPr marL="12700" marR="5080">
              <a:lnSpc>
                <a:spcPct val="133800"/>
              </a:lnSpc>
            </a:pPr>
            <a:r>
              <a:rPr lang="en-US" sz="1600" spc="-105" dirty="0">
                <a:solidFill>
                  <a:srgbClr val="595B61"/>
                </a:solidFill>
                <a:latin typeface="Calibri"/>
                <a:cs typeface="Calibri"/>
              </a:rPr>
              <a:t>Quick2Credit</a:t>
            </a:r>
            <a:r>
              <a:rPr sz="1600" spc="-55" dirty="0">
                <a:solidFill>
                  <a:srgbClr val="595B61"/>
                </a:solidFill>
                <a:latin typeface="Calibri"/>
                <a:cs typeface="Calibri"/>
              </a:rPr>
              <a:t> </a:t>
            </a:r>
            <a:r>
              <a:rPr sz="1600" spc="-70" dirty="0">
                <a:solidFill>
                  <a:srgbClr val="595B61"/>
                </a:solidFill>
                <a:latin typeface="Calibri"/>
                <a:cs typeface="Calibri"/>
              </a:rPr>
              <a:t>verifies </a:t>
            </a:r>
            <a:r>
              <a:rPr sz="1600" spc="-90" dirty="0">
                <a:solidFill>
                  <a:srgbClr val="595B61"/>
                </a:solidFill>
                <a:latin typeface="Calibri"/>
                <a:cs typeface="Calibri"/>
              </a:rPr>
              <a:t>that </a:t>
            </a:r>
            <a:r>
              <a:rPr sz="1600" spc="-100" dirty="0">
                <a:solidFill>
                  <a:srgbClr val="595B61"/>
                </a:solidFill>
                <a:latin typeface="Calibri"/>
                <a:cs typeface="Calibri"/>
              </a:rPr>
              <a:t>each </a:t>
            </a:r>
            <a:r>
              <a:rPr sz="1600" spc="-95" dirty="0">
                <a:solidFill>
                  <a:srgbClr val="595B61"/>
                </a:solidFill>
                <a:latin typeface="Calibri"/>
                <a:cs typeface="Calibri"/>
              </a:rPr>
              <a:t>interested </a:t>
            </a:r>
            <a:r>
              <a:rPr sz="1600" spc="-114" dirty="0">
                <a:solidFill>
                  <a:srgbClr val="595B61"/>
                </a:solidFill>
                <a:latin typeface="Calibri"/>
                <a:cs typeface="Calibri"/>
              </a:rPr>
              <a:t>shopper </a:t>
            </a:r>
            <a:r>
              <a:rPr sz="1600" spc="-45" dirty="0">
                <a:solidFill>
                  <a:srgbClr val="595B61"/>
                </a:solidFill>
                <a:latin typeface="Calibri"/>
                <a:cs typeface="Calibri"/>
              </a:rPr>
              <a:t>is </a:t>
            </a:r>
            <a:r>
              <a:rPr sz="1600" spc="-95" dirty="0">
                <a:solidFill>
                  <a:srgbClr val="595B61"/>
                </a:solidFill>
                <a:latin typeface="Calibri"/>
                <a:cs typeface="Calibri"/>
              </a:rPr>
              <a:t>contacted, converted, </a:t>
            </a:r>
            <a:r>
              <a:rPr sz="1600" spc="-110" dirty="0">
                <a:solidFill>
                  <a:srgbClr val="595B61"/>
                </a:solidFill>
                <a:latin typeface="Calibri"/>
                <a:cs typeface="Calibri"/>
              </a:rPr>
              <a:t>and </a:t>
            </a:r>
            <a:r>
              <a:rPr sz="1600" spc="-90" dirty="0">
                <a:solidFill>
                  <a:srgbClr val="595B61"/>
                </a:solidFill>
                <a:latin typeface="Calibri"/>
                <a:cs typeface="Calibri"/>
              </a:rPr>
              <a:t>sold  </a:t>
            </a:r>
            <a:r>
              <a:rPr sz="1600" spc="-110" dirty="0">
                <a:solidFill>
                  <a:srgbClr val="595B61"/>
                </a:solidFill>
                <a:latin typeface="Calibri"/>
                <a:cs typeface="Calibri"/>
              </a:rPr>
              <a:t>Hot </a:t>
            </a:r>
            <a:r>
              <a:rPr sz="1600" spc="-85" dirty="0">
                <a:solidFill>
                  <a:srgbClr val="595B61"/>
                </a:solidFill>
                <a:latin typeface="Calibri"/>
                <a:cs typeface="Calibri"/>
              </a:rPr>
              <a:t>notifications </a:t>
            </a:r>
            <a:r>
              <a:rPr sz="1600" spc="-70" dirty="0">
                <a:solidFill>
                  <a:srgbClr val="595B61"/>
                </a:solidFill>
                <a:latin typeface="Calibri"/>
                <a:cs typeface="Calibri"/>
              </a:rPr>
              <a:t>identify </a:t>
            </a:r>
            <a:r>
              <a:rPr sz="1600" spc="-85" dirty="0">
                <a:solidFill>
                  <a:srgbClr val="595B61"/>
                </a:solidFill>
                <a:latin typeface="Calibri"/>
                <a:cs typeface="Calibri"/>
              </a:rPr>
              <a:t>anxious </a:t>
            </a:r>
            <a:r>
              <a:rPr sz="1600" spc="-80" dirty="0">
                <a:solidFill>
                  <a:srgbClr val="595B61"/>
                </a:solidFill>
                <a:latin typeface="Calibri"/>
                <a:cs typeface="Calibri"/>
              </a:rPr>
              <a:t>buyers </a:t>
            </a:r>
            <a:r>
              <a:rPr sz="1600" spc="-110" dirty="0">
                <a:solidFill>
                  <a:srgbClr val="595B61"/>
                </a:solidFill>
                <a:latin typeface="Calibri"/>
                <a:cs typeface="Calibri"/>
              </a:rPr>
              <a:t>and </a:t>
            </a:r>
            <a:r>
              <a:rPr sz="1600" spc="-65" dirty="0">
                <a:solidFill>
                  <a:srgbClr val="595B61"/>
                </a:solidFill>
                <a:latin typeface="Calibri"/>
                <a:cs typeface="Calibri"/>
              </a:rPr>
              <a:t>instantly </a:t>
            </a:r>
            <a:r>
              <a:rPr sz="1600" spc="-80" dirty="0">
                <a:solidFill>
                  <a:srgbClr val="595B61"/>
                </a:solidFill>
                <a:latin typeface="Calibri"/>
                <a:cs typeface="Calibri"/>
              </a:rPr>
              <a:t>notifies </a:t>
            </a:r>
            <a:r>
              <a:rPr sz="1600" spc="-105" dirty="0">
                <a:solidFill>
                  <a:srgbClr val="595B61"/>
                </a:solidFill>
                <a:latin typeface="Calibri"/>
                <a:cs typeface="Calibri"/>
              </a:rPr>
              <a:t>the dealer’s</a:t>
            </a:r>
            <a:r>
              <a:rPr sz="1600" spc="-130" dirty="0">
                <a:solidFill>
                  <a:srgbClr val="595B61"/>
                </a:solidFill>
                <a:latin typeface="Calibri"/>
                <a:cs typeface="Calibri"/>
              </a:rPr>
              <a:t> </a:t>
            </a:r>
            <a:r>
              <a:rPr sz="1600" spc="-120" dirty="0">
                <a:solidFill>
                  <a:srgbClr val="595B61"/>
                </a:solidFill>
                <a:latin typeface="Calibri"/>
                <a:cs typeface="Calibri"/>
              </a:rPr>
              <a:t>CRM</a:t>
            </a:r>
            <a:endParaRPr sz="1600" dirty="0">
              <a:latin typeface="Calibri"/>
              <a:cs typeface="Calibri"/>
            </a:endParaRPr>
          </a:p>
        </p:txBody>
      </p:sp>
      <p:sp>
        <p:nvSpPr>
          <p:cNvPr id="69" name="object 69"/>
          <p:cNvSpPr/>
          <p:nvPr/>
        </p:nvSpPr>
        <p:spPr>
          <a:xfrm>
            <a:off x="7664467" y="2934654"/>
            <a:ext cx="1909871" cy="4017516"/>
          </a:xfrm>
          <a:prstGeom prst="rect">
            <a:avLst/>
          </a:prstGeom>
          <a:blipFill>
            <a:blip r:embed="rId3" cstate="print"/>
            <a:stretch>
              <a:fillRect/>
            </a:stretch>
          </a:blipFill>
        </p:spPr>
        <p:txBody>
          <a:bodyPr wrap="square" lIns="0" tIns="0" rIns="0" bIns="0" rtlCol="0"/>
          <a:lstStyle/>
          <a:p>
            <a:endParaRPr/>
          </a:p>
        </p:txBody>
      </p:sp>
      <p:sp>
        <p:nvSpPr>
          <p:cNvPr id="70" name="object 70"/>
          <p:cNvSpPr/>
          <p:nvPr/>
        </p:nvSpPr>
        <p:spPr>
          <a:xfrm>
            <a:off x="7790116" y="3485972"/>
            <a:ext cx="1656714" cy="120014"/>
          </a:xfrm>
          <a:custGeom>
            <a:avLst/>
            <a:gdLst/>
            <a:ahLst/>
            <a:cxnLst/>
            <a:rect l="l" t="t" r="r" b="b"/>
            <a:pathLst>
              <a:path w="1656715" h="120014">
                <a:moveTo>
                  <a:pt x="0" y="119646"/>
                </a:moveTo>
                <a:lnTo>
                  <a:pt x="1656118" y="119646"/>
                </a:lnTo>
                <a:lnTo>
                  <a:pt x="1656118" y="0"/>
                </a:lnTo>
                <a:lnTo>
                  <a:pt x="0" y="0"/>
                </a:lnTo>
                <a:lnTo>
                  <a:pt x="0" y="119646"/>
                </a:lnTo>
                <a:close/>
              </a:path>
            </a:pathLst>
          </a:custGeom>
          <a:solidFill>
            <a:srgbClr val="FFFFFF"/>
          </a:solidFill>
        </p:spPr>
        <p:txBody>
          <a:bodyPr wrap="square" lIns="0" tIns="0" rIns="0" bIns="0" rtlCol="0"/>
          <a:lstStyle/>
          <a:p>
            <a:endParaRPr/>
          </a:p>
        </p:txBody>
      </p:sp>
      <p:sp>
        <p:nvSpPr>
          <p:cNvPr id="71" name="object 71"/>
          <p:cNvSpPr/>
          <p:nvPr/>
        </p:nvSpPr>
        <p:spPr>
          <a:xfrm>
            <a:off x="7912844" y="3568538"/>
            <a:ext cx="1424940" cy="531495"/>
          </a:xfrm>
          <a:custGeom>
            <a:avLst/>
            <a:gdLst/>
            <a:ahLst/>
            <a:cxnLst/>
            <a:rect l="l" t="t" r="r" b="b"/>
            <a:pathLst>
              <a:path w="1424940" h="531495">
                <a:moveTo>
                  <a:pt x="1364119" y="531342"/>
                </a:moveTo>
                <a:lnTo>
                  <a:pt x="60693" y="531342"/>
                </a:lnTo>
                <a:lnTo>
                  <a:pt x="37070" y="526574"/>
                </a:lnTo>
                <a:lnTo>
                  <a:pt x="17778" y="513568"/>
                </a:lnTo>
                <a:lnTo>
                  <a:pt x="4770" y="494277"/>
                </a:lnTo>
                <a:lnTo>
                  <a:pt x="0" y="470649"/>
                </a:lnTo>
                <a:lnTo>
                  <a:pt x="0" y="60693"/>
                </a:lnTo>
                <a:lnTo>
                  <a:pt x="4770" y="37065"/>
                </a:lnTo>
                <a:lnTo>
                  <a:pt x="17778" y="17773"/>
                </a:lnTo>
                <a:lnTo>
                  <a:pt x="37070" y="4768"/>
                </a:lnTo>
                <a:lnTo>
                  <a:pt x="60693" y="0"/>
                </a:lnTo>
                <a:lnTo>
                  <a:pt x="1364119" y="0"/>
                </a:lnTo>
                <a:lnTo>
                  <a:pt x="1387742" y="4768"/>
                </a:lnTo>
                <a:lnTo>
                  <a:pt x="1407034" y="17773"/>
                </a:lnTo>
                <a:lnTo>
                  <a:pt x="1420042" y="37065"/>
                </a:lnTo>
                <a:lnTo>
                  <a:pt x="1424813" y="60693"/>
                </a:lnTo>
                <a:lnTo>
                  <a:pt x="1424813" y="470649"/>
                </a:lnTo>
                <a:lnTo>
                  <a:pt x="1420042" y="494277"/>
                </a:lnTo>
                <a:lnTo>
                  <a:pt x="1407034" y="513568"/>
                </a:lnTo>
                <a:lnTo>
                  <a:pt x="1387742" y="526574"/>
                </a:lnTo>
                <a:lnTo>
                  <a:pt x="1364119" y="531342"/>
                </a:lnTo>
                <a:close/>
              </a:path>
            </a:pathLst>
          </a:custGeom>
          <a:solidFill>
            <a:srgbClr val="D1D4D4"/>
          </a:solidFill>
        </p:spPr>
        <p:txBody>
          <a:bodyPr wrap="square" lIns="0" tIns="0" rIns="0" bIns="0" rtlCol="0"/>
          <a:lstStyle/>
          <a:p>
            <a:endParaRPr/>
          </a:p>
        </p:txBody>
      </p:sp>
      <p:sp>
        <p:nvSpPr>
          <p:cNvPr id="72" name="object 72"/>
          <p:cNvSpPr/>
          <p:nvPr/>
        </p:nvSpPr>
        <p:spPr>
          <a:xfrm>
            <a:off x="7838571" y="3914170"/>
            <a:ext cx="216330" cy="187261"/>
          </a:xfrm>
          <a:prstGeom prst="rect">
            <a:avLst/>
          </a:prstGeom>
          <a:blipFill>
            <a:blip r:embed="rId5" cstate="print"/>
            <a:stretch>
              <a:fillRect/>
            </a:stretch>
          </a:blipFill>
        </p:spPr>
        <p:txBody>
          <a:bodyPr wrap="square" lIns="0" tIns="0" rIns="0" bIns="0" rtlCol="0"/>
          <a:lstStyle/>
          <a:p>
            <a:endParaRPr/>
          </a:p>
        </p:txBody>
      </p:sp>
      <p:sp>
        <p:nvSpPr>
          <p:cNvPr id="73" name="object 73"/>
          <p:cNvSpPr txBox="1"/>
          <p:nvPr/>
        </p:nvSpPr>
        <p:spPr>
          <a:xfrm>
            <a:off x="7972300" y="3592681"/>
            <a:ext cx="1261745" cy="476884"/>
          </a:xfrm>
          <a:prstGeom prst="rect">
            <a:avLst/>
          </a:prstGeom>
        </p:spPr>
        <p:txBody>
          <a:bodyPr vert="horz" wrap="square" lIns="0" tIns="22860" rIns="0" bIns="0" rtlCol="0">
            <a:spAutoFit/>
          </a:bodyPr>
          <a:lstStyle/>
          <a:p>
            <a:pPr marL="12700" marR="120014">
              <a:lnSpc>
                <a:spcPts val="869"/>
              </a:lnSpc>
              <a:spcBef>
                <a:spcPts val="180"/>
              </a:spcBef>
            </a:pPr>
            <a:r>
              <a:rPr sz="750" b="1" spc="-55" dirty="0">
                <a:latin typeface="Arial"/>
                <a:cs typeface="Arial"/>
              </a:rPr>
              <a:t>Becky, </a:t>
            </a:r>
            <a:r>
              <a:rPr sz="750" b="1" spc="-45" dirty="0">
                <a:latin typeface="Arial"/>
                <a:cs typeface="Arial"/>
              </a:rPr>
              <a:t>have </a:t>
            </a:r>
            <a:r>
              <a:rPr sz="750" b="1" spc="-50" dirty="0">
                <a:latin typeface="Arial"/>
                <a:cs typeface="Arial"/>
              </a:rPr>
              <a:t>you </a:t>
            </a:r>
            <a:r>
              <a:rPr sz="750" b="1" spc="-45" dirty="0">
                <a:latin typeface="Arial"/>
                <a:cs typeface="Arial"/>
              </a:rPr>
              <a:t>purchased  a vehicle yet? </a:t>
            </a:r>
            <a:r>
              <a:rPr sz="750" b="1" spc="-25" dirty="0">
                <a:latin typeface="Arial"/>
                <a:cs typeface="Arial"/>
              </a:rPr>
              <a:t>If </a:t>
            </a:r>
            <a:r>
              <a:rPr sz="750" b="1" spc="-50" dirty="0">
                <a:latin typeface="Arial"/>
                <a:cs typeface="Arial"/>
              </a:rPr>
              <a:t>you</a:t>
            </a:r>
            <a:r>
              <a:rPr sz="750" b="1" spc="10" dirty="0">
                <a:latin typeface="Arial"/>
                <a:cs typeface="Arial"/>
              </a:rPr>
              <a:t> </a:t>
            </a:r>
            <a:r>
              <a:rPr sz="750" b="1" spc="-50" dirty="0">
                <a:latin typeface="Arial"/>
                <a:cs typeface="Arial"/>
              </a:rPr>
              <a:t>could</a:t>
            </a:r>
            <a:endParaRPr sz="750">
              <a:latin typeface="Arial"/>
              <a:cs typeface="Arial"/>
            </a:endParaRPr>
          </a:p>
          <a:p>
            <a:pPr marL="12700" marR="5080">
              <a:lnSpc>
                <a:spcPts val="869"/>
              </a:lnSpc>
              <a:spcBef>
                <a:spcPts val="5"/>
              </a:spcBef>
            </a:pPr>
            <a:r>
              <a:rPr sz="750" b="1" spc="-40" dirty="0">
                <a:latin typeface="Arial"/>
                <a:cs typeface="Arial"/>
              </a:rPr>
              <a:t>please </a:t>
            </a:r>
            <a:r>
              <a:rPr sz="750" b="1" spc="-30" dirty="0">
                <a:latin typeface="Arial"/>
                <a:cs typeface="Arial"/>
              </a:rPr>
              <a:t>let </a:t>
            </a:r>
            <a:r>
              <a:rPr sz="750" b="1" spc="-45" dirty="0">
                <a:latin typeface="Arial"/>
                <a:cs typeface="Arial"/>
              </a:rPr>
              <a:t>us </a:t>
            </a:r>
            <a:r>
              <a:rPr sz="750" b="1" spc="-55" dirty="0">
                <a:latin typeface="Arial"/>
                <a:cs typeface="Arial"/>
              </a:rPr>
              <a:t>know </a:t>
            </a:r>
            <a:r>
              <a:rPr sz="750" b="1" spc="-45" dirty="0">
                <a:latin typeface="Arial"/>
                <a:cs typeface="Arial"/>
              </a:rPr>
              <a:t>by replying  </a:t>
            </a:r>
            <a:r>
              <a:rPr sz="750" b="1" spc="-40" dirty="0">
                <a:latin typeface="Arial"/>
                <a:cs typeface="Arial"/>
              </a:rPr>
              <a:t>with: </a:t>
            </a:r>
            <a:r>
              <a:rPr sz="750" b="1" spc="-65" dirty="0">
                <a:latin typeface="Arial"/>
                <a:cs typeface="Arial"/>
              </a:rPr>
              <a:t>Yes </a:t>
            </a:r>
            <a:r>
              <a:rPr sz="750" b="1" spc="-40" dirty="0">
                <a:latin typeface="Arial"/>
                <a:cs typeface="Arial"/>
              </a:rPr>
              <a:t>or</a:t>
            </a:r>
            <a:r>
              <a:rPr sz="750" b="1" spc="10" dirty="0">
                <a:latin typeface="Arial"/>
                <a:cs typeface="Arial"/>
              </a:rPr>
              <a:t> </a:t>
            </a:r>
            <a:r>
              <a:rPr sz="750" b="1" spc="-60" dirty="0">
                <a:latin typeface="Arial"/>
                <a:cs typeface="Arial"/>
              </a:rPr>
              <a:t>No</a:t>
            </a:r>
            <a:endParaRPr sz="750">
              <a:latin typeface="Arial"/>
              <a:cs typeface="Arial"/>
            </a:endParaRPr>
          </a:p>
        </p:txBody>
      </p:sp>
      <p:sp>
        <p:nvSpPr>
          <p:cNvPr id="74" name="object 74"/>
          <p:cNvSpPr/>
          <p:nvPr/>
        </p:nvSpPr>
        <p:spPr>
          <a:xfrm>
            <a:off x="8386978" y="3198774"/>
            <a:ext cx="464858" cy="264121"/>
          </a:xfrm>
          <a:prstGeom prst="rect">
            <a:avLst/>
          </a:prstGeom>
          <a:blipFill>
            <a:blip r:embed="rId7" cstate="print"/>
            <a:stretch>
              <a:fillRect/>
            </a:stretch>
          </a:blipFill>
        </p:spPr>
        <p:txBody>
          <a:bodyPr wrap="square" lIns="0" tIns="0" rIns="0" bIns="0" rtlCol="0"/>
          <a:lstStyle/>
          <a:p>
            <a:endParaRPr/>
          </a:p>
        </p:txBody>
      </p:sp>
      <p:sp>
        <p:nvSpPr>
          <p:cNvPr id="75" name="object 75"/>
          <p:cNvSpPr/>
          <p:nvPr/>
        </p:nvSpPr>
        <p:spPr>
          <a:xfrm>
            <a:off x="8407374" y="3450069"/>
            <a:ext cx="392430" cy="0"/>
          </a:xfrm>
          <a:custGeom>
            <a:avLst/>
            <a:gdLst/>
            <a:ahLst/>
            <a:cxnLst/>
            <a:rect l="l" t="t" r="r" b="b"/>
            <a:pathLst>
              <a:path w="392429">
                <a:moveTo>
                  <a:pt x="0" y="0"/>
                </a:moveTo>
                <a:lnTo>
                  <a:pt x="392328" y="0"/>
                </a:lnTo>
              </a:path>
            </a:pathLst>
          </a:custGeom>
          <a:ln w="61544">
            <a:solidFill>
              <a:srgbClr val="F2F3F3"/>
            </a:solidFill>
          </a:ln>
        </p:spPr>
        <p:txBody>
          <a:bodyPr wrap="square" lIns="0" tIns="0" rIns="0" bIns="0" rtlCol="0"/>
          <a:lstStyle/>
          <a:p>
            <a:endParaRPr/>
          </a:p>
        </p:txBody>
      </p:sp>
      <p:sp>
        <p:nvSpPr>
          <p:cNvPr id="76" name="object 76"/>
          <p:cNvSpPr txBox="1"/>
          <p:nvPr/>
        </p:nvSpPr>
        <p:spPr>
          <a:xfrm>
            <a:off x="8394675" y="3393925"/>
            <a:ext cx="410209" cy="81915"/>
          </a:xfrm>
          <a:prstGeom prst="rect">
            <a:avLst/>
          </a:prstGeom>
        </p:spPr>
        <p:txBody>
          <a:bodyPr vert="horz" wrap="square" lIns="0" tIns="14604" rIns="0" bIns="0" rtlCol="0">
            <a:spAutoFit/>
          </a:bodyPr>
          <a:lstStyle/>
          <a:p>
            <a:pPr marL="12700">
              <a:lnSpc>
                <a:spcPct val="100000"/>
              </a:lnSpc>
              <a:spcBef>
                <a:spcPts val="114"/>
              </a:spcBef>
            </a:pPr>
            <a:r>
              <a:rPr sz="350" spc="5" dirty="0">
                <a:latin typeface="Arial"/>
                <a:cs typeface="Arial"/>
              </a:rPr>
              <a:t>+1 (833)</a:t>
            </a:r>
            <a:r>
              <a:rPr sz="350" spc="-35" dirty="0">
                <a:latin typeface="Arial"/>
                <a:cs typeface="Arial"/>
              </a:rPr>
              <a:t> </a:t>
            </a:r>
            <a:r>
              <a:rPr sz="350" dirty="0">
                <a:latin typeface="Arial"/>
                <a:cs typeface="Arial"/>
              </a:rPr>
              <a:t>839-8486</a:t>
            </a:r>
            <a:endParaRPr sz="350">
              <a:latin typeface="Arial"/>
              <a:cs typeface="Arial"/>
            </a:endParaRPr>
          </a:p>
        </p:txBody>
      </p:sp>
      <p:sp>
        <p:nvSpPr>
          <p:cNvPr id="77" name="object 77"/>
          <p:cNvSpPr/>
          <p:nvPr/>
        </p:nvSpPr>
        <p:spPr>
          <a:xfrm>
            <a:off x="7926048" y="4975864"/>
            <a:ext cx="1407795" cy="1134110"/>
          </a:xfrm>
          <a:custGeom>
            <a:avLst/>
            <a:gdLst/>
            <a:ahLst/>
            <a:cxnLst/>
            <a:rect l="l" t="t" r="r" b="b"/>
            <a:pathLst>
              <a:path w="1407795" h="1134110">
                <a:moveTo>
                  <a:pt x="1346733" y="1133932"/>
                </a:moveTo>
                <a:lnTo>
                  <a:pt x="60693" y="1133932"/>
                </a:lnTo>
                <a:lnTo>
                  <a:pt x="37070" y="1129163"/>
                </a:lnTo>
                <a:lnTo>
                  <a:pt x="17778" y="1116160"/>
                </a:lnTo>
                <a:lnTo>
                  <a:pt x="4770" y="1096872"/>
                </a:lnTo>
                <a:lnTo>
                  <a:pt x="0" y="1073251"/>
                </a:lnTo>
                <a:lnTo>
                  <a:pt x="0" y="60693"/>
                </a:lnTo>
                <a:lnTo>
                  <a:pt x="4770" y="37065"/>
                </a:lnTo>
                <a:lnTo>
                  <a:pt x="17778" y="17773"/>
                </a:lnTo>
                <a:lnTo>
                  <a:pt x="37070" y="4768"/>
                </a:lnTo>
                <a:lnTo>
                  <a:pt x="60693" y="0"/>
                </a:lnTo>
                <a:lnTo>
                  <a:pt x="1346733" y="0"/>
                </a:lnTo>
                <a:lnTo>
                  <a:pt x="1370354" y="4768"/>
                </a:lnTo>
                <a:lnTo>
                  <a:pt x="1389641" y="17773"/>
                </a:lnTo>
                <a:lnTo>
                  <a:pt x="1402645" y="37065"/>
                </a:lnTo>
                <a:lnTo>
                  <a:pt x="1407414" y="60693"/>
                </a:lnTo>
                <a:lnTo>
                  <a:pt x="1407414" y="1073251"/>
                </a:lnTo>
                <a:lnTo>
                  <a:pt x="1402645" y="1096872"/>
                </a:lnTo>
                <a:lnTo>
                  <a:pt x="1389641" y="1116160"/>
                </a:lnTo>
                <a:lnTo>
                  <a:pt x="1370354" y="1129163"/>
                </a:lnTo>
                <a:lnTo>
                  <a:pt x="1346733" y="1133932"/>
                </a:lnTo>
                <a:close/>
              </a:path>
            </a:pathLst>
          </a:custGeom>
          <a:solidFill>
            <a:srgbClr val="D1D4D4"/>
          </a:solidFill>
        </p:spPr>
        <p:txBody>
          <a:bodyPr wrap="square" lIns="0" tIns="0" rIns="0" bIns="0" rtlCol="0"/>
          <a:lstStyle/>
          <a:p>
            <a:endParaRPr/>
          </a:p>
        </p:txBody>
      </p:sp>
      <p:sp>
        <p:nvSpPr>
          <p:cNvPr id="78" name="object 78"/>
          <p:cNvSpPr/>
          <p:nvPr/>
        </p:nvSpPr>
        <p:spPr>
          <a:xfrm>
            <a:off x="7851773" y="5924086"/>
            <a:ext cx="216330" cy="187261"/>
          </a:xfrm>
          <a:prstGeom prst="rect">
            <a:avLst/>
          </a:prstGeom>
          <a:blipFill>
            <a:blip r:embed="rId5" cstate="print"/>
            <a:stretch>
              <a:fillRect/>
            </a:stretch>
          </a:blipFill>
        </p:spPr>
        <p:txBody>
          <a:bodyPr wrap="square" lIns="0" tIns="0" rIns="0" bIns="0" rtlCol="0"/>
          <a:lstStyle/>
          <a:p>
            <a:endParaRPr/>
          </a:p>
        </p:txBody>
      </p:sp>
      <p:sp>
        <p:nvSpPr>
          <p:cNvPr id="79" name="object 79"/>
          <p:cNvSpPr txBox="1"/>
          <p:nvPr/>
        </p:nvSpPr>
        <p:spPr>
          <a:xfrm>
            <a:off x="7985504" y="5024091"/>
            <a:ext cx="1245870" cy="476884"/>
          </a:xfrm>
          <a:prstGeom prst="rect">
            <a:avLst/>
          </a:prstGeom>
        </p:spPr>
        <p:txBody>
          <a:bodyPr vert="horz" wrap="square" lIns="0" tIns="22860" rIns="0" bIns="0" rtlCol="0">
            <a:spAutoFit/>
          </a:bodyPr>
          <a:lstStyle/>
          <a:p>
            <a:pPr marL="12700" marR="5080">
              <a:lnSpc>
                <a:spcPts val="869"/>
              </a:lnSpc>
              <a:spcBef>
                <a:spcPts val="180"/>
              </a:spcBef>
            </a:pPr>
            <a:r>
              <a:rPr sz="750" b="1" spc="-55" dirty="0">
                <a:latin typeface="Arial"/>
                <a:cs typeface="Arial"/>
              </a:rPr>
              <a:t>Thank </a:t>
            </a:r>
            <a:r>
              <a:rPr sz="750" b="1" spc="-60" dirty="0">
                <a:latin typeface="Arial"/>
                <a:cs typeface="Arial"/>
              </a:rPr>
              <a:t>you </a:t>
            </a:r>
            <a:r>
              <a:rPr sz="750" b="1" spc="-45" dirty="0">
                <a:latin typeface="Arial"/>
                <a:cs typeface="Arial"/>
              </a:rPr>
              <a:t>for </a:t>
            </a:r>
            <a:r>
              <a:rPr sz="750" b="1" spc="-55" dirty="0">
                <a:latin typeface="Arial"/>
                <a:cs typeface="Arial"/>
              </a:rPr>
              <a:t>your </a:t>
            </a:r>
            <a:r>
              <a:rPr sz="750" b="1" spc="-50" dirty="0">
                <a:latin typeface="Arial"/>
                <a:cs typeface="Arial"/>
              </a:rPr>
              <a:t>business.  Please </a:t>
            </a:r>
            <a:r>
              <a:rPr sz="750" b="1" spc="-45" dirty="0">
                <a:latin typeface="Arial"/>
                <a:cs typeface="Arial"/>
              </a:rPr>
              <a:t>don’t hesitate to call </a:t>
            </a:r>
            <a:r>
              <a:rPr sz="750" b="1" spc="-55" dirty="0">
                <a:latin typeface="Arial"/>
                <a:cs typeface="Arial"/>
              </a:rPr>
              <a:t>us  </a:t>
            </a:r>
            <a:r>
              <a:rPr sz="750" b="1" spc="-30" dirty="0">
                <a:latin typeface="Arial"/>
                <a:cs typeface="Arial"/>
              </a:rPr>
              <a:t>if </a:t>
            </a:r>
            <a:r>
              <a:rPr sz="750" b="1" spc="-60" dirty="0">
                <a:latin typeface="Arial"/>
                <a:cs typeface="Arial"/>
              </a:rPr>
              <a:t>you </a:t>
            </a:r>
            <a:r>
              <a:rPr sz="750" b="1" spc="-55" dirty="0">
                <a:latin typeface="Arial"/>
                <a:cs typeface="Arial"/>
              </a:rPr>
              <a:t>need</a:t>
            </a:r>
            <a:r>
              <a:rPr sz="750" b="1" spc="-5" dirty="0">
                <a:latin typeface="Arial"/>
                <a:cs typeface="Arial"/>
              </a:rPr>
              <a:t> </a:t>
            </a:r>
            <a:r>
              <a:rPr sz="750" b="1" spc="-50" dirty="0">
                <a:latin typeface="Arial"/>
                <a:cs typeface="Arial"/>
              </a:rPr>
              <a:t>anything.</a:t>
            </a:r>
            <a:endParaRPr sz="750">
              <a:latin typeface="Arial"/>
              <a:cs typeface="Arial"/>
            </a:endParaRPr>
          </a:p>
          <a:p>
            <a:pPr marL="12700">
              <a:lnSpc>
                <a:spcPts val="855"/>
              </a:lnSpc>
            </a:pPr>
            <a:r>
              <a:rPr sz="750" b="1" u="sng" spc="-50" dirty="0">
                <a:solidFill>
                  <a:srgbClr val="006BFF"/>
                </a:solidFill>
                <a:uFill>
                  <a:solidFill>
                    <a:srgbClr val="006BFF"/>
                  </a:solidFill>
                </a:uFill>
                <a:latin typeface="Arial"/>
                <a:cs typeface="Arial"/>
              </a:rPr>
              <a:t>833-839-8486</a:t>
            </a:r>
            <a:r>
              <a:rPr sz="750" b="1" spc="-50" dirty="0">
                <a:latin typeface="Arial"/>
                <a:cs typeface="Arial"/>
              </a:rPr>
              <a:t>.</a:t>
            </a:r>
            <a:endParaRPr sz="750">
              <a:latin typeface="Arial"/>
              <a:cs typeface="Arial"/>
            </a:endParaRPr>
          </a:p>
        </p:txBody>
      </p:sp>
      <p:sp>
        <p:nvSpPr>
          <p:cNvPr id="80" name="object 80"/>
          <p:cNvSpPr txBox="1"/>
          <p:nvPr/>
        </p:nvSpPr>
        <p:spPr>
          <a:xfrm>
            <a:off x="7985504" y="5578617"/>
            <a:ext cx="873125" cy="144145"/>
          </a:xfrm>
          <a:prstGeom prst="rect">
            <a:avLst/>
          </a:prstGeom>
        </p:spPr>
        <p:txBody>
          <a:bodyPr vert="horz" wrap="square" lIns="0" tIns="15875" rIns="0" bIns="0" rtlCol="0">
            <a:spAutoFit/>
          </a:bodyPr>
          <a:lstStyle/>
          <a:p>
            <a:pPr marL="12700">
              <a:lnSpc>
                <a:spcPct val="100000"/>
              </a:lnSpc>
              <a:spcBef>
                <a:spcPts val="125"/>
              </a:spcBef>
            </a:pPr>
            <a:r>
              <a:rPr sz="750" b="1" spc="-65" dirty="0">
                <a:latin typeface="Arial"/>
                <a:cs typeface="Arial"/>
              </a:rPr>
              <a:t>Dan </a:t>
            </a:r>
            <a:r>
              <a:rPr sz="750" b="1" spc="-55" dirty="0">
                <a:latin typeface="Arial"/>
                <a:cs typeface="Arial"/>
              </a:rPr>
              <a:t>Jennings</a:t>
            </a:r>
            <a:r>
              <a:rPr sz="750" b="1" spc="-45" dirty="0">
                <a:latin typeface="Arial"/>
                <a:cs typeface="Arial"/>
              </a:rPr>
              <a:t> </a:t>
            </a:r>
            <a:r>
              <a:rPr sz="750" b="1" spc="-55" dirty="0">
                <a:latin typeface="Arial"/>
                <a:cs typeface="Arial"/>
              </a:rPr>
              <a:t>Nissan</a:t>
            </a:r>
            <a:endParaRPr sz="750">
              <a:latin typeface="Arial"/>
              <a:cs typeface="Arial"/>
            </a:endParaRPr>
          </a:p>
        </p:txBody>
      </p:sp>
      <p:sp>
        <p:nvSpPr>
          <p:cNvPr id="81" name="object 81"/>
          <p:cNvSpPr txBox="1"/>
          <p:nvPr/>
        </p:nvSpPr>
        <p:spPr>
          <a:xfrm>
            <a:off x="7985504" y="5800427"/>
            <a:ext cx="947419" cy="254635"/>
          </a:xfrm>
          <a:prstGeom prst="rect">
            <a:avLst/>
          </a:prstGeom>
        </p:spPr>
        <p:txBody>
          <a:bodyPr vert="horz" wrap="square" lIns="0" tIns="22860" rIns="0" bIns="0" rtlCol="0">
            <a:spAutoFit/>
          </a:bodyPr>
          <a:lstStyle/>
          <a:p>
            <a:pPr marL="12700" marR="5080">
              <a:lnSpc>
                <a:spcPts val="869"/>
              </a:lnSpc>
              <a:spcBef>
                <a:spcPts val="180"/>
              </a:spcBef>
            </a:pPr>
            <a:r>
              <a:rPr sz="750" b="1" spc="-60" dirty="0">
                <a:latin typeface="Arial"/>
                <a:cs typeface="Arial"/>
              </a:rPr>
              <a:t>Customer </a:t>
            </a:r>
            <a:r>
              <a:rPr sz="750" b="1" spc="-55" dirty="0">
                <a:latin typeface="Arial"/>
                <a:cs typeface="Arial"/>
              </a:rPr>
              <a:t>Assurance,  Powered by</a:t>
            </a:r>
            <a:r>
              <a:rPr sz="750" b="1" spc="-75" dirty="0">
                <a:latin typeface="Arial"/>
                <a:cs typeface="Arial"/>
              </a:rPr>
              <a:t> </a:t>
            </a:r>
            <a:r>
              <a:rPr sz="750" b="1" spc="-60" dirty="0">
                <a:latin typeface="Arial"/>
                <a:cs typeface="Arial"/>
              </a:rPr>
              <a:t>TEXTiUM®</a:t>
            </a:r>
            <a:endParaRPr sz="750">
              <a:latin typeface="Arial"/>
              <a:cs typeface="Arial"/>
            </a:endParaRPr>
          </a:p>
        </p:txBody>
      </p:sp>
      <p:sp>
        <p:nvSpPr>
          <p:cNvPr id="82" name="object 82"/>
          <p:cNvSpPr/>
          <p:nvPr/>
        </p:nvSpPr>
        <p:spPr>
          <a:xfrm>
            <a:off x="7598658" y="2792702"/>
            <a:ext cx="733425" cy="733425"/>
          </a:xfrm>
          <a:custGeom>
            <a:avLst/>
            <a:gdLst/>
            <a:ahLst/>
            <a:cxnLst/>
            <a:rect l="l" t="t" r="r" b="b"/>
            <a:pathLst>
              <a:path w="733425" h="733425">
                <a:moveTo>
                  <a:pt x="366483" y="0"/>
                </a:moveTo>
                <a:lnTo>
                  <a:pt x="320513" y="2855"/>
                </a:lnTo>
                <a:lnTo>
                  <a:pt x="276247" y="11192"/>
                </a:lnTo>
                <a:lnTo>
                  <a:pt x="234027" y="24667"/>
                </a:lnTo>
                <a:lnTo>
                  <a:pt x="194199" y="42937"/>
                </a:lnTo>
                <a:lnTo>
                  <a:pt x="157105" y="65658"/>
                </a:lnTo>
                <a:lnTo>
                  <a:pt x="123088" y="92487"/>
                </a:lnTo>
                <a:lnTo>
                  <a:pt x="92493" y="123081"/>
                </a:lnTo>
                <a:lnTo>
                  <a:pt x="65662" y="157096"/>
                </a:lnTo>
                <a:lnTo>
                  <a:pt x="42940" y="194189"/>
                </a:lnTo>
                <a:lnTo>
                  <a:pt x="24668" y="234017"/>
                </a:lnTo>
                <a:lnTo>
                  <a:pt x="11192" y="276235"/>
                </a:lnTo>
                <a:lnTo>
                  <a:pt x="2855" y="320501"/>
                </a:lnTo>
                <a:lnTo>
                  <a:pt x="0" y="366471"/>
                </a:lnTo>
                <a:lnTo>
                  <a:pt x="2855" y="412441"/>
                </a:lnTo>
                <a:lnTo>
                  <a:pt x="11192" y="456707"/>
                </a:lnTo>
                <a:lnTo>
                  <a:pt x="24668" y="498927"/>
                </a:lnTo>
                <a:lnTo>
                  <a:pt x="42940" y="538755"/>
                </a:lnTo>
                <a:lnTo>
                  <a:pt x="65662" y="575849"/>
                </a:lnTo>
                <a:lnTo>
                  <a:pt x="92493" y="609866"/>
                </a:lnTo>
                <a:lnTo>
                  <a:pt x="123088" y="640461"/>
                </a:lnTo>
                <a:lnTo>
                  <a:pt x="157105" y="667292"/>
                </a:lnTo>
                <a:lnTo>
                  <a:pt x="194199" y="690015"/>
                </a:lnTo>
                <a:lnTo>
                  <a:pt x="234027" y="708286"/>
                </a:lnTo>
                <a:lnTo>
                  <a:pt x="276247" y="721762"/>
                </a:lnTo>
                <a:lnTo>
                  <a:pt x="320513" y="730099"/>
                </a:lnTo>
                <a:lnTo>
                  <a:pt x="366483" y="732955"/>
                </a:lnTo>
                <a:lnTo>
                  <a:pt x="412454" y="730099"/>
                </a:lnTo>
                <a:lnTo>
                  <a:pt x="456720" y="721762"/>
                </a:lnTo>
                <a:lnTo>
                  <a:pt x="498939" y="708286"/>
                </a:lnTo>
                <a:lnTo>
                  <a:pt x="538768" y="690015"/>
                </a:lnTo>
                <a:lnTo>
                  <a:pt x="575862" y="667292"/>
                </a:lnTo>
                <a:lnTo>
                  <a:pt x="609879" y="640461"/>
                </a:lnTo>
                <a:lnTo>
                  <a:pt x="640474" y="609866"/>
                </a:lnTo>
                <a:lnTo>
                  <a:pt x="667305" y="575849"/>
                </a:lnTo>
                <a:lnTo>
                  <a:pt x="690027" y="538755"/>
                </a:lnTo>
                <a:lnTo>
                  <a:pt x="708298" y="498927"/>
                </a:lnTo>
                <a:lnTo>
                  <a:pt x="721774" y="456707"/>
                </a:lnTo>
                <a:lnTo>
                  <a:pt x="730112" y="412441"/>
                </a:lnTo>
                <a:lnTo>
                  <a:pt x="732967" y="366471"/>
                </a:lnTo>
                <a:lnTo>
                  <a:pt x="730112" y="320501"/>
                </a:lnTo>
                <a:lnTo>
                  <a:pt x="721774" y="276235"/>
                </a:lnTo>
                <a:lnTo>
                  <a:pt x="708298" y="234017"/>
                </a:lnTo>
                <a:lnTo>
                  <a:pt x="690027" y="194189"/>
                </a:lnTo>
                <a:lnTo>
                  <a:pt x="667305" y="157096"/>
                </a:lnTo>
                <a:lnTo>
                  <a:pt x="640474" y="123081"/>
                </a:lnTo>
                <a:lnTo>
                  <a:pt x="609879" y="92487"/>
                </a:lnTo>
                <a:lnTo>
                  <a:pt x="575862" y="65658"/>
                </a:lnTo>
                <a:lnTo>
                  <a:pt x="538768" y="42937"/>
                </a:lnTo>
                <a:lnTo>
                  <a:pt x="498939" y="24667"/>
                </a:lnTo>
                <a:lnTo>
                  <a:pt x="456720" y="11192"/>
                </a:lnTo>
                <a:lnTo>
                  <a:pt x="412454" y="2855"/>
                </a:lnTo>
                <a:lnTo>
                  <a:pt x="366483" y="0"/>
                </a:lnTo>
                <a:close/>
              </a:path>
            </a:pathLst>
          </a:custGeom>
          <a:solidFill>
            <a:srgbClr val="595B61"/>
          </a:solidFill>
        </p:spPr>
        <p:txBody>
          <a:bodyPr wrap="square" lIns="0" tIns="0" rIns="0" bIns="0" rtlCol="0"/>
          <a:lstStyle/>
          <a:p>
            <a:endParaRPr/>
          </a:p>
        </p:txBody>
      </p:sp>
      <p:sp>
        <p:nvSpPr>
          <p:cNvPr id="83" name="object 83"/>
          <p:cNvSpPr txBox="1"/>
          <p:nvPr/>
        </p:nvSpPr>
        <p:spPr>
          <a:xfrm>
            <a:off x="7758914" y="2870711"/>
            <a:ext cx="400050" cy="555625"/>
          </a:xfrm>
          <a:prstGeom prst="rect">
            <a:avLst/>
          </a:prstGeom>
        </p:spPr>
        <p:txBody>
          <a:bodyPr vert="horz" wrap="square" lIns="0" tIns="74295" rIns="0" bIns="0" rtlCol="0">
            <a:spAutoFit/>
          </a:bodyPr>
          <a:lstStyle/>
          <a:p>
            <a:pPr marL="83820" marR="10160" indent="-71755">
              <a:lnSpc>
                <a:spcPct val="78800"/>
              </a:lnSpc>
              <a:spcBef>
                <a:spcPts val="585"/>
              </a:spcBef>
            </a:pPr>
            <a:r>
              <a:rPr sz="1950" spc="-340" dirty="0">
                <a:solidFill>
                  <a:srgbClr val="FFFFFF"/>
                </a:solidFill>
                <a:latin typeface="Arial"/>
                <a:cs typeface="Arial"/>
              </a:rPr>
              <a:t>D</a:t>
            </a:r>
            <a:r>
              <a:rPr sz="1950" spc="-320" dirty="0">
                <a:solidFill>
                  <a:srgbClr val="FFFFFF"/>
                </a:solidFill>
                <a:latin typeface="Arial"/>
                <a:cs typeface="Arial"/>
              </a:rPr>
              <a:t>AY  </a:t>
            </a:r>
            <a:r>
              <a:rPr sz="1950" spc="-120" dirty="0">
                <a:solidFill>
                  <a:srgbClr val="FFFFFF"/>
                </a:solidFill>
                <a:latin typeface="Arial"/>
                <a:cs typeface="Arial"/>
              </a:rPr>
              <a:t>45</a:t>
            </a:r>
            <a:endParaRPr sz="1950">
              <a:latin typeface="Arial"/>
              <a:cs typeface="Arial"/>
            </a:endParaRPr>
          </a:p>
        </p:txBody>
      </p:sp>
      <p:sp>
        <p:nvSpPr>
          <p:cNvPr id="84" name="object 84"/>
          <p:cNvSpPr/>
          <p:nvPr/>
        </p:nvSpPr>
        <p:spPr>
          <a:xfrm>
            <a:off x="8986315" y="4152029"/>
            <a:ext cx="320675" cy="164465"/>
          </a:xfrm>
          <a:custGeom>
            <a:avLst/>
            <a:gdLst/>
            <a:ahLst/>
            <a:cxnLst/>
            <a:rect l="l" t="t" r="r" b="b"/>
            <a:pathLst>
              <a:path w="320675" h="164464">
                <a:moveTo>
                  <a:pt x="60680" y="164058"/>
                </a:moveTo>
                <a:lnTo>
                  <a:pt x="259892" y="164058"/>
                </a:lnTo>
                <a:lnTo>
                  <a:pt x="283515" y="159290"/>
                </a:lnTo>
                <a:lnTo>
                  <a:pt x="302807" y="146286"/>
                </a:lnTo>
                <a:lnTo>
                  <a:pt x="315815" y="126998"/>
                </a:lnTo>
                <a:lnTo>
                  <a:pt x="320586" y="103378"/>
                </a:lnTo>
                <a:lnTo>
                  <a:pt x="320586" y="60693"/>
                </a:lnTo>
                <a:lnTo>
                  <a:pt x="315815" y="37065"/>
                </a:lnTo>
                <a:lnTo>
                  <a:pt x="302807" y="17773"/>
                </a:lnTo>
                <a:lnTo>
                  <a:pt x="283515" y="4768"/>
                </a:lnTo>
                <a:lnTo>
                  <a:pt x="259892" y="0"/>
                </a:lnTo>
                <a:lnTo>
                  <a:pt x="60680" y="0"/>
                </a:lnTo>
                <a:lnTo>
                  <a:pt x="37059" y="4768"/>
                </a:lnTo>
                <a:lnTo>
                  <a:pt x="17772" y="17773"/>
                </a:lnTo>
                <a:lnTo>
                  <a:pt x="4768" y="37065"/>
                </a:lnTo>
                <a:lnTo>
                  <a:pt x="0" y="60693"/>
                </a:lnTo>
                <a:lnTo>
                  <a:pt x="0" y="103378"/>
                </a:lnTo>
                <a:lnTo>
                  <a:pt x="4768" y="126998"/>
                </a:lnTo>
                <a:lnTo>
                  <a:pt x="17772" y="146286"/>
                </a:lnTo>
                <a:lnTo>
                  <a:pt x="37059" y="159290"/>
                </a:lnTo>
                <a:lnTo>
                  <a:pt x="60680" y="164058"/>
                </a:lnTo>
                <a:close/>
              </a:path>
            </a:pathLst>
          </a:custGeom>
          <a:solidFill>
            <a:srgbClr val="41AD49"/>
          </a:solidFill>
        </p:spPr>
        <p:txBody>
          <a:bodyPr wrap="square" lIns="0" tIns="0" rIns="0" bIns="0" rtlCol="0"/>
          <a:lstStyle/>
          <a:p>
            <a:endParaRPr/>
          </a:p>
        </p:txBody>
      </p:sp>
      <p:sp>
        <p:nvSpPr>
          <p:cNvPr id="85" name="object 85"/>
          <p:cNvSpPr/>
          <p:nvPr/>
        </p:nvSpPr>
        <p:spPr>
          <a:xfrm>
            <a:off x="9164844" y="4173749"/>
            <a:ext cx="216330" cy="143892"/>
          </a:xfrm>
          <a:prstGeom prst="rect">
            <a:avLst/>
          </a:prstGeom>
          <a:blipFill>
            <a:blip r:embed="rId11" cstate="print"/>
            <a:stretch>
              <a:fillRect/>
            </a:stretch>
          </a:blipFill>
        </p:spPr>
        <p:txBody>
          <a:bodyPr wrap="square" lIns="0" tIns="0" rIns="0" bIns="0" rtlCol="0"/>
          <a:lstStyle/>
          <a:p>
            <a:endParaRPr/>
          </a:p>
        </p:txBody>
      </p:sp>
      <p:sp>
        <p:nvSpPr>
          <p:cNvPr id="86" name="object 86"/>
          <p:cNvSpPr txBox="1"/>
          <p:nvPr/>
        </p:nvSpPr>
        <p:spPr>
          <a:xfrm>
            <a:off x="9066769" y="4162201"/>
            <a:ext cx="173355" cy="144145"/>
          </a:xfrm>
          <a:prstGeom prst="rect">
            <a:avLst/>
          </a:prstGeom>
        </p:spPr>
        <p:txBody>
          <a:bodyPr vert="horz" wrap="square" lIns="0" tIns="15875" rIns="0" bIns="0" rtlCol="0">
            <a:spAutoFit/>
          </a:bodyPr>
          <a:lstStyle/>
          <a:p>
            <a:pPr marL="12700">
              <a:lnSpc>
                <a:spcPct val="100000"/>
              </a:lnSpc>
              <a:spcBef>
                <a:spcPts val="125"/>
              </a:spcBef>
            </a:pPr>
            <a:r>
              <a:rPr sz="750" b="1" spc="-95" dirty="0">
                <a:solidFill>
                  <a:srgbClr val="FFFFFF"/>
                </a:solidFill>
                <a:latin typeface="Arial"/>
                <a:cs typeface="Arial"/>
              </a:rPr>
              <a:t>Y</a:t>
            </a:r>
            <a:r>
              <a:rPr sz="750" b="1" spc="-45" dirty="0">
                <a:solidFill>
                  <a:srgbClr val="FFFFFF"/>
                </a:solidFill>
                <a:latin typeface="Arial"/>
                <a:cs typeface="Arial"/>
              </a:rPr>
              <a:t>es</a:t>
            </a:r>
            <a:endParaRPr sz="750">
              <a:latin typeface="Arial"/>
              <a:cs typeface="Arial"/>
            </a:endParaRPr>
          </a:p>
        </p:txBody>
      </p:sp>
      <p:sp>
        <p:nvSpPr>
          <p:cNvPr id="87" name="object 87"/>
          <p:cNvSpPr/>
          <p:nvPr/>
        </p:nvSpPr>
        <p:spPr>
          <a:xfrm>
            <a:off x="7905395" y="4379440"/>
            <a:ext cx="1424940" cy="309880"/>
          </a:xfrm>
          <a:custGeom>
            <a:avLst/>
            <a:gdLst/>
            <a:ahLst/>
            <a:cxnLst/>
            <a:rect l="l" t="t" r="r" b="b"/>
            <a:pathLst>
              <a:path w="1424940" h="309879">
                <a:moveTo>
                  <a:pt x="1364119" y="309537"/>
                </a:moveTo>
                <a:lnTo>
                  <a:pt x="60693" y="309537"/>
                </a:lnTo>
                <a:lnTo>
                  <a:pt x="37070" y="304766"/>
                </a:lnTo>
                <a:lnTo>
                  <a:pt x="17778" y="291758"/>
                </a:lnTo>
                <a:lnTo>
                  <a:pt x="4770" y="272466"/>
                </a:lnTo>
                <a:lnTo>
                  <a:pt x="0" y="248843"/>
                </a:lnTo>
                <a:lnTo>
                  <a:pt x="0" y="60693"/>
                </a:lnTo>
                <a:lnTo>
                  <a:pt x="4770" y="37065"/>
                </a:lnTo>
                <a:lnTo>
                  <a:pt x="17778" y="17773"/>
                </a:lnTo>
                <a:lnTo>
                  <a:pt x="37070" y="4768"/>
                </a:lnTo>
                <a:lnTo>
                  <a:pt x="60693" y="0"/>
                </a:lnTo>
                <a:lnTo>
                  <a:pt x="1364119" y="0"/>
                </a:lnTo>
                <a:lnTo>
                  <a:pt x="1387742" y="4768"/>
                </a:lnTo>
                <a:lnTo>
                  <a:pt x="1407034" y="17773"/>
                </a:lnTo>
                <a:lnTo>
                  <a:pt x="1420042" y="37065"/>
                </a:lnTo>
                <a:lnTo>
                  <a:pt x="1424813" y="60693"/>
                </a:lnTo>
                <a:lnTo>
                  <a:pt x="1424813" y="248843"/>
                </a:lnTo>
                <a:lnTo>
                  <a:pt x="1420042" y="272466"/>
                </a:lnTo>
                <a:lnTo>
                  <a:pt x="1407034" y="291758"/>
                </a:lnTo>
                <a:lnTo>
                  <a:pt x="1387742" y="304766"/>
                </a:lnTo>
                <a:lnTo>
                  <a:pt x="1364119" y="309537"/>
                </a:lnTo>
                <a:close/>
              </a:path>
            </a:pathLst>
          </a:custGeom>
          <a:solidFill>
            <a:srgbClr val="D1D4D4"/>
          </a:solidFill>
        </p:spPr>
        <p:txBody>
          <a:bodyPr wrap="square" lIns="0" tIns="0" rIns="0" bIns="0" rtlCol="0"/>
          <a:lstStyle/>
          <a:p>
            <a:endParaRPr/>
          </a:p>
        </p:txBody>
      </p:sp>
      <p:sp>
        <p:nvSpPr>
          <p:cNvPr id="88" name="object 88"/>
          <p:cNvSpPr/>
          <p:nvPr/>
        </p:nvSpPr>
        <p:spPr>
          <a:xfrm>
            <a:off x="7831121" y="4503261"/>
            <a:ext cx="216330" cy="187261"/>
          </a:xfrm>
          <a:prstGeom prst="rect">
            <a:avLst/>
          </a:prstGeom>
          <a:blipFill>
            <a:blip r:embed="rId9" cstate="print"/>
            <a:stretch>
              <a:fillRect/>
            </a:stretch>
          </a:blipFill>
        </p:spPr>
        <p:txBody>
          <a:bodyPr wrap="square" lIns="0" tIns="0" rIns="0" bIns="0" rtlCol="0"/>
          <a:lstStyle/>
          <a:p>
            <a:endParaRPr/>
          </a:p>
        </p:txBody>
      </p:sp>
      <p:sp>
        <p:nvSpPr>
          <p:cNvPr id="89" name="object 89"/>
          <p:cNvSpPr txBox="1"/>
          <p:nvPr/>
        </p:nvSpPr>
        <p:spPr>
          <a:xfrm>
            <a:off x="7964851" y="4403021"/>
            <a:ext cx="1142365" cy="254635"/>
          </a:xfrm>
          <a:prstGeom prst="rect">
            <a:avLst/>
          </a:prstGeom>
        </p:spPr>
        <p:txBody>
          <a:bodyPr vert="horz" wrap="square" lIns="0" tIns="22860" rIns="0" bIns="0" rtlCol="0">
            <a:spAutoFit/>
          </a:bodyPr>
          <a:lstStyle/>
          <a:p>
            <a:pPr marL="12700" marR="5080">
              <a:lnSpc>
                <a:spcPts val="869"/>
              </a:lnSpc>
              <a:spcBef>
                <a:spcPts val="180"/>
              </a:spcBef>
            </a:pPr>
            <a:r>
              <a:rPr sz="750" b="1" spc="-45" dirty="0">
                <a:latin typeface="Arial"/>
                <a:cs typeface="Arial"/>
              </a:rPr>
              <a:t>Did </a:t>
            </a:r>
            <a:r>
              <a:rPr sz="750" b="1" spc="-50" dirty="0">
                <a:latin typeface="Arial"/>
                <a:cs typeface="Arial"/>
              </a:rPr>
              <a:t>you </a:t>
            </a:r>
            <a:r>
              <a:rPr sz="750" b="1" spc="-45" dirty="0">
                <a:latin typeface="Arial"/>
                <a:cs typeface="Arial"/>
              </a:rPr>
              <a:t>purchase from </a:t>
            </a:r>
            <a:r>
              <a:rPr sz="750" b="1" spc="-55" dirty="0">
                <a:latin typeface="Arial"/>
                <a:cs typeface="Arial"/>
              </a:rPr>
              <a:t>Dan  </a:t>
            </a:r>
            <a:r>
              <a:rPr sz="750" b="1" spc="-50" dirty="0">
                <a:latin typeface="Arial"/>
                <a:cs typeface="Arial"/>
              </a:rPr>
              <a:t>Jennings</a:t>
            </a:r>
            <a:r>
              <a:rPr sz="750" b="1" spc="-30" dirty="0">
                <a:latin typeface="Arial"/>
                <a:cs typeface="Arial"/>
              </a:rPr>
              <a:t> </a:t>
            </a:r>
            <a:r>
              <a:rPr sz="750" b="1" spc="-50" dirty="0">
                <a:latin typeface="Arial"/>
                <a:cs typeface="Arial"/>
              </a:rPr>
              <a:t>Nissan?</a:t>
            </a:r>
            <a:endParaRPr sz="750">
              <a:latin typeface="Arial"/>
              <a:cs typeface="Arial"/>
            </a:endParaRPr>
          </a:p>
        </p:txBody>
      </p:sp>
      <p:sp>
        <p:nvSpPr>
          <p:cNvPr id="90" name="object 90"/>
          <p:cNvSpPr/>
          <p:nvPr/>
        </p:nvSpPr>
        <p:spPr>
          <a:xfrm>
            <a:off x="8993413" y="4747398"/>
            <a:ext cx="320675" cy="164465"/>
          </a:xfrm>
          <a:custGeom>
            <a:avLst/>
            <a:gdLst/>
            <a:ahLst/>
            <a:cxnLst/>
            <a:rect l="l" t="t" r="r" b="b"/>
            <a:pathLst>
              <a:path w="320675" h="164464">
                <a:moveTo>
                  <a:pt x="60680" y="164058"/>
                </a:moveTo>
                <a:lnTo>
                  <a:pt x="259892" y="164058"/>
                </a:lnTo>
                <a:lnTo>
                  <a:pt x="283515" y="159290"/>
                </a:lnTo>
                <a:lnTo>
                  <a:pt x="302807" y="146286"/>
                </a:lnTo>
                <a:lnTo>
                  <a:pt x="315815" y="126998"/>
                </a:lnTo>
                <a:lnTo>
                  <a:pt x="320586" y="103377"/>
                </a:lnTo>
                <a:lnTo>
                  <a:pt x="320586" y="60693"/>
                </a:lnTo>
                <a:lnTo>
                  <a:pt x="315815" y="37065"/>
                </a:lnTo>
                <a:lnTo>
                  <a:pt x="302807" y="17773"/>
                </a:lnTo>
                <a:lnTo>
                  <a:pt x="283515" y="4768"/>
                </a:lnTo>
                <a:lnTo>
                  <a:pt x="259892" y="0"/>
                </a:lnTo>
                <a:lnTo>
                  <a:pt x="60680" y="0"/>
                </a:lnTo>
                <a:lnTo>
                  <a:pt x="37059" y="4768"/>
                </a:lnTo>
                <a:lnTo>
                  <a:pt x="17772" y="17773"/>
                </a:lnTo>
                <a:lnTo>
                  <a:pt x="4768" y="37065"/>
                </a:lnTo>
                <a:lnTo>
                  <a:pt x="0" y="60693"/>
                </a:lnTo>
                <a:lnTo>
                  <a:pt x="0" y="103377"/>
                </a:lnTo>
                <a:lnTo>
                  <a:pt x="4768" y="126998"/>
                </a:lnTo>
                <a:lnTo>
                  <a:pt x="17772" y="146286"/>
                </a:lnTo>
                <a:lnTo>
                  <a:pt x="37059" y="159290"/>
                </a:lnTo>
                <a:lnTo>
                  <a:pt x="60680" y="164058"/>
                </a:lnTo>
                <a:close/>
              </a:path>
            </a:pathLst>
          </a:custGeom>
          <a:solidFill>
            <a:srgbClr val="41AD49"/>
          </a:solidFill>
        </p:spPr>
        <p:txBody>
          <a:bodyPr wrap="square" lIns="0" tIns="0" rIns="0" bIns="0" rtlCol="0"/>
          <a:lstStyle/>
          <a:p>
            <a:endParaRPr/>
          </a:p>
        </p:txBody>
      </p:sp>
      <p:sp>
        <p:nvSpPr>
          <p:cNvPr id="91" name="object 91"/>
          <p:cNvSpPr/>
          <p:nvPr/>
        </p:nvSpPr>
        <p:spPr>
          <a:xfrm>
            <a:off x="9171944" y="4769117"/>
            <a:ext cx="216330" cy="143892"/>
          </a:xfrm>
          <a:prstGeom prst="rect">
            <a:avLst/>
          </a:prstGeom>
          <a:blipFill>
            <a:blip r:embed="rId12" cstate="print"/>
            <a:stretch>
              <a:fillRect/>
            </a:stretch>
          </a:blipFill>
        </p:spPr>
        <p:txBody>
          <a:bodyPr wrap="square" lIns="0" tIns="0" rIns="0" bIns="0" rtlCol="0"/>
          <a:lstStyle/>
          <a:p>
            <a:endParaRPr/>
          </a:p>
        </p:txBody>
      </p:sp>
      <p:sp>
        <p:nvSpPr>
          <p:cNvPr id="92" name="object 92"/>
          <p:cNvSpPr txBox="1"/>
          <p:nvPr/>
        </p:nvSpPr>
        <p:spPr>
          <a:xfrm>
            <a:off x="9073867" y="4757570"/>
            <a:ext cx="173355" cy="144145"/>
          </a:xfrm>
          <a:prstGeom prst="rect">
            <a:avLst/>
          </a:prstGeom>
        </p:spPr>
        <p:txBody>
          <a:bodyPr vert="horz" wrap="square" lIns="0" tIns="15875" rIns="0" bIns="0" rtlCol="0">
            <a:spAutoFit/>
          </a:bodyPr>
          <a:lstStyle/>
          <a:p>
            <a:pPr marL="12700">
              <a:lnSpc>
                <a:spcPct val="100000"/>
              </a:lnSpc>
              <a:spcBef>
                <a:spcPts val="125"/>
              </a:spcBef>
            </a:pPr>
            <a:r>
              <a:rPr sz="750" b="1" spc="-95" dirty="0">
                <a:solidFill>
                  <a:srgbClr val="FFFFFF"/>
                </a:solidFill>
                <a:latin typeface="Arial"/>
                <a:cs typeface="Arial"/>
              </a:rPr>
              <a:t>Y</a:t>
            </a:r>
            <a:r>
              <a:rPr sz="750" b="1" spc="-45" dirty="0">
                <a:solidFill>
                  <a:srgbClr val="FFFFFF"/>
                </a:solidFill>
                <a:latin typeface="Arial"/>
                <a:cs typeface="Arial"/>
              </a:rPr>
              <a:t>es</a:t>
            </a:r>
            <a:endParaRPr sz="750">
              <a:latin typeface="Arial"/>
              <a:cs typeface="Arial"/>
            </a:endParaRPr>
          </a:p>
        </p:txBody>
      </p:sp>
      <p:sp>
        <p:nvSpPr>
          <p:cNvPr id="93" name="object 93"/>
          <p:cNvSpPr/>
          <p:nvPr/>
        </p:nvSpPr>
        <p:spPr>
          <a:xfrm>
            <a:off x="7078467" y="4758396"/>
            <a:ext cx="311150" cy="311150"/>
          </a:xfrm>
          <a:custGeom>
            <a:avLst/>
            <a:gdLst/>
            <a:ahLst/>
            <a:cxnLst/>
            <a:rect l="l" t="t" r="r" b="b"/>
            <a:pathLst>
              <a:path w="311150" h="311150">
                <a:moveTo>
                  <a:pt x="155397" y="0"/>
                </a:moveTo>
                <a:lnTo>
                  <a:pt x="106278" y="7921"/>
                </a:lnTo>
                <a:lnTo>
                  <a:pt x="63620" y="29980"/>
                </a:lnTo>
                <a:lnTo>
                  <a:pt x="29981" y="63617"/>
                </a:lnTo>
                <a:lnTo>
                  <a:pt x="7921" y="106271"/>
                </a:lnTo>
                <a:lnTo>
                  <a:pt x="0" y="155384"/>
                </a:lnTo>
                <a:lnTo>
                  <a:pt x="7921" y="204503"/>
                </a:lnTo>
                <a:lnTo>
                  <a:pt x="29981" y="247161"/>
                </a:lnTo>
                <a:lnTo>
                  <a:pt x="63620" y="280799"/>
                </a:lnTo>
                <a:lnTo>
                  <a:pt x="106278" y="302859"/>
                </a:lnTo>
                <a:lnTo>
                  <a:pt x="155397" y="310781"/>
                </a:lnTo>
                <a:lnTo>
                  <a:pt x="204515" y="302859"/>
                </a:lnTo>
                <a:lnTo>
                  <a:pt x="247174" y="280799"/>
                </a:lnTo>
                <a:lnTo>
                  <a:pt x="280812" y="247161"/>
                </a:lnTo>
                <a:lnTo>
                  <a:pt x="302872" y="204503"/>
                </a:lnTo>
                <a:lnTo>
                  <a:pt x="310794" y="155384"/>
                </a:lnTo>
                <a:lnTo>
                  <a:pt x="302872" y="106271"/>
                </a:lnTo>
                <a:lnTo>
                  <a:pt x="280812" y="63617"/>
                </a:lnTo>
                <a:lnTo>
                  <a:pt x="247174" y="29980"/>
                </a:lnTo>
                <a:lnTo>
                  <a:pt x="204515" y="7921"/>
                </a:lnTo>
                <a:lnTo>
                  <a:pt x="155397" y="0"/>
                </a:lnTo>
                <a:close/>
              </a:path>
            </a:pathLst>
          </a:custGeom>
          <a:solidFill>
            <a:srgbClr val="90C33E"/>
          </a:solidFill>
        </p:spPr>
        <p:txBody>
          <a:bodyPr wrap="square" lIns="0" tIns="0" rIns="0" bIns="0" rtlCol="0"/>
          <a:lstStyle/>
          <a:p>
            <a:endParaRPr/>
          </a:p>
        </p:txBody>
      </p:sp>
      <p:sp>
        <p:nvSpPr>
          <p:cNvPr id="94" name="object 94"/>
          <p:cNvSpPr/>
          <p:nvPr/>
        </p:nvSpPr>
        <p:spPr>
          <a:xfrm>
            <a:off x="7121097" y="4914577"/>
            <a:ext cx="354965" cy="0"/>
          </a:xfrm>
          <a:custGeom>
            <a:avLst/>
            <a:gdLst/>
            <a:ahLst/>
            <a:cxnLst/>
            <a:rect l="l" t="t" r="r" b="b"/>
            <a:pathLst>
              <a:path w="354965">
                <a:moveTo>
                  <a:pt x="354545" y="0"/>
                </a:moveTo>
                <a:lnTo>
                  <a:pt x="0" y="0"/>
                </a:lnTo>
              </a:path>
            </a:pathLst>
          </a:custGeom>
          <a:ln w="25400">
            <a:solidFill>
              <a:srgbClr val="FFFFFF"/>
            </a:solidFill>
          </a:ln>
        </p:spPr>
        <p:txBody>
          <a:bodyPr wrap="square" lIns="0" tIns="0" rIns="0" bIns="0" rtlCol="0"/>
          <a:lstStyle/>
          <a:p>
            <a:endParaRPr/>
          </a:p>
        </p:txBody>
      </p:sp>
      <p:sp>
        <p:nvSpPr>
          <p:cNvPr id="95" name="object 95"/>
          <p:cNvSpPr/>
          <p:nvPr/>
        </p:nvSpPr>
        <p:spPr>
          <a:xfrm>
            <a:off x="7121095" y="4854587"/>
            <a:ext cx="64769" cy="120014"/>
          </a:xfrm>
          <a:custGeom>
            <a:avLst/>
            <a:gdLst/>
            <a:ahLst/>
            <a:cxnLst/>
            <a:rect l="l" t="t" r="r" b="b"/>
            <a:pathLst>
              <a:path w="64770" h="120014">
                <a:moveTo>
                  <a:pt x="64528" y="0"/>
                </a:moveTo>
                <a:lnTo>
                  <a:pt x="0" y="59994"/>
                </a:lnTo>
                <a:lnTo>
                  <a:pt x="64528" y="119976"/>
                </a:lnTo>
              </a:path>
            </a:pathLst>
          </a:custGeom>
          <a:ln w="25400">
            <a:solidFill>
              <a:srgbClr val="FFFFFF"/>
            </a:solidFill>
          </a:ln>
        </p:spPr>
        <p:txBody>
          <a:bodyPr wrap="square" lIns="0" tIns="0" rIns="0" bIns="0" rtlCol="0"/>
          <a:lstStyle/>
          <a:p>
            <a:endParaRPr/>
          </a:p>
        </p:txBody>
      </p:sp>
      <p:sp>
        <p:nvSpPr>
          <p:cNvPr id="96" name="object 96"/>
          <p:cNvSpPr/>
          <p:nvPr/>
        </p:nvSpPr>
        <p:spPr>
          <a:xfrm>
            <a:off x="7456931" y="1691641"/>
            <a:ext cx="0" cy="3215640"/>
          </a:xfrm>
          <a:custGeom>
            <a:avLst/>
            <a:gdLst/>
            <a:ahLst/>
            <a:cxnLst/>
            <a:rect l="l" t="t" r="r" b="b"/>
            <a:pathLst>
              <a:path h="3215640">
                <a:moveTo>
                  <a:pt x="0" y="3215030"/>
                </a:moveTo>
                <a:lnTo>
                  <a:pt x="0" y="0"/>
                </a:lnTo>
              </a:path>
            </a:pathLst>
          </a:custGeom>
          <a:ln w="25400">
            <a:solidFill>
              <a:srgbClr val="90C33E"/>
            </a:solidFill>
          </a:ln>
        </p:spPr>
        <p:txBody>
          <a:bodyPr wrap="square" lIns="0" tIns="0" rIns="0" bIns="0" rtlCol="0"/>
          <a:lstStyle/>
          <a:p>
            <a:endParaRPr/>
          </a:p>
        </p:txBody>
      </p:sp>
      <p:sp>
        <p:nvSpPr>
          <p:cNvPr id="97" name="object 97"/>
          <p:cNvSpPr txBox="1"/>
          <p:nvPr/>
        </p:nvSpPr>
        <p:spPr>
          <a:xfrm>
            <a:off x="7757159" y="1392692"/>
            <a:ext cx="1870075" cy="833755"/>
          </a:xfrm>
          <a:prstGeom prst="rect">
            <a:avLst/>
          </a:prstGeom>
        </p:spPr>
        <p:txBody>
          <a:bodyPr vert="horz" wrap="square" lIns="0" tIns="7620" rIns="0" bIns="0" rtlCol="0">
            <a:spAutoFit/>
          </a:bodyPr>
          <a:lstStyle/>
          <a:p>
            <a:pPr marL="12700" marR="5080">
              <a:lnSpc>
                <a:spcPct val="102600"/>
              </a:lnSpc>
              <a:spcBef>
                <a:spcPts val="60"/>
              </a:spcBef>
            </a:pPr>
            <a:r>
              <a:rPr sz="1300" spc="-50" dirty="0">
                <a:solidFill>
                  <a:srgbClr val="595B61"/>
                </a:solidFill>
                <a:latin typeface="Calibri"/>
                <a:cs typeface="Calibri"/>
              </a:rPr>
              <a:t>Day </a:t>
            </a:r>
            <a:r>
              <a:rPr sz="1300" spc="-45" dirty="0">
                <a:solidFill>
                  <a:srgbClr val="595B61"/>
                </a:solidFill>
                <a:latin typeface="Calibri"/>
                <a:cs typeface="Calibri"/>
              </a:rPr>
              <a:t>20/45, </a:t>
            </a:r>
            <a:r>
              <a:rPr sz="1300" spc="-25" dirty="0">
                <a:solidFill>
                  <a:srgbClr val="595B61"/>
                </a:solidFill>
                <a:latin typeface="Calibri"/>
                <a:cs typeface="Calibri"/>
              </a:rPr>
              <a:t>if </a:t>
            </a:r>
            <a:r>
              <a:rPr sz="1300" spc="-75" dirty="0">
                <a:solidFill>
                  <a:srgbClr val="595B61"/>
                </a:solidFill>
                <a:latin typeface="Calibri"/>
                <a:cs typeface="Calibri"/>
              </a:rPr>
              <a:t>customer  </a:t>
            </a:r>
            <a:r>
              <a:rPr sz="1300" spc="-55" dirty="0">
                <a:solidFill>
                  <a:srgbClr val="595B61"/>
                </a:solidFill>
                <a:latin typeface="Calibri"/>
                <a:cs typeface="Calibri"/>
              </a:rPr>
              <a:t>answers </a:t>
            </a:r>
            <a:r>
              <a:rPr sz="1300" spc="-65" dirty="0">
                <a:solidFill>
                  <a:srgbClr val="595B61"/>
                </a:solidFill>
                <a:latin typeface="Calibri"/>
                <a:cs typeface="Calibri"/>
              </a:rPr>
              <a:t>“Yes, </a:t>
            </a:r>
            <a:r>
              <a:rPr sz="1300" spc="-95" dirty="0">
                <a:solidFill>
                  <a:srgbClr val="595B61"/>
                </a:solidFill>
                <a:latin typeface="Calibri"/>
                <a:cs typeface="Calibri"/>
              </a:rPr>
              <a:t>I’m </a:t>
            </a:r>
            <a:r>
              <a:rPr sz="1300" spc="-35" dirty="0">
                <a:solidFill>
                  <a:srgbClr val="595B61"/>
                </a:solidFill>
                <a:latin typeface="Calibri"/>
                <a:cs typeface="Calibri"/>
              </a:rPr>
              <a:t>still  </a:t>
            </a:r>
            <a:r>
              <a:rPr sz="1300" spc="-80" dirty="0">
                <a:solidFill>
                  <a:srgbClr val="595B61"/>
                </a:solidFill>
                <a:latin typeface="Calibri"/>
                <a:cs typeface="Calibri"/>
              </a:rPr>
              <a:t>interested”, </a:t>
            </a:r>
            <a:r>
              <a:rPr sz="1300" spc="-75" dirty="0">
                <a:solidFill>
                  <a:srgbClr val="595B61"/>
                </a:solidFill>
                <a:latin typeface="Calibri"/>
                <a:cs typeface="Calibri"/>
              </a:rPr>
              <a:t>a </a:t>
            </a:r>
            <a:r>
              <a:rPr sz="1300" b="1" spc="-95" dirty="0">
                <a:solidFill>
                  <a:srgbClr val="595B61"/>
                </a:solidFill>
                <a:latin typeface="Calibri"/>
                <a:cs typeface="Calibri"/>
              </a:rPr>
              <a:t>HOT </a:t>
            </a:r>
            <a:r>
              <a:rPr sz="1300" b="1" spc="-65" dirty="0">
                <a:solidFill>
                  <a:srgbClr val="595B61"/>
                </a:solidFill>
                <a:latin typeface="Calibri"/>
                <a:cs typeface="Calibri"/>
              </a:rPr>
              <a:t>Notification  </a:t>
            </a:r>
            <a:r>
              <a:rPr sz="1300" spc="-30" dirty="0">
                <a:solidFill>
                  <a:srgbClr val="595B61"/>
                </a:solidFill>
                <a:latin typeface="Calibri"/>
                <a:cs typeface="Calibri"/>
              </a:rPr>
              <a:t>is </a:t>
            </a:r>
            <a:r>
              <a:rPr sz="1300" spc="-60" dirty="0">
                <a:solidFill>
                  <a:srgbClr val="595B61"/>
                </a:solidFill>
                <a:latin typeface="Calibri"/>
                <a:cs typeface="Calibri"/>
              </a:rPr>
              <a:t>sent </a:t>
            </a:r>
            <a:r>
              <a:rPr sz="1300" spc="-80" dirty="0">
                <a:solidFill>
                  <a:srgbClr val="595B61"/>
                </a:solidFill>
                <a:latin typeface="Calibri"/>
                <a:cs typeface="Calibri"/>
              </a:rPr>
              <a:t>to </a:t>
            </a:r>
            <a:r>
              <a:rPr sz="1300" spc="-75" dirty="0">
                <a:solidFill>
                  <a:srgbClr val="595B61"/>
                </a:solidFill>
                <a:latin typeface="Calibri"/>
                <a:cs typeface="Calibri"/>
              </a:rPr>
              <a:t>the dealer’s</a:t>
            </a:r>
            <a:r>
              <a:rPr sz="1300" spc="-45" dirty="0">
                <a:solidFill>
                  <a:srgbClr val="595B61"/>
                </a:solidFill>
                <a:latin typeface="Calibri"/>
                <a:cs typeface="Calibri"/>
              </a:rPr>
              <a:t> </a:t>
            </a:r>
            <a:r>
              <a:rPr sz="1300" spc="-85" dirty="0">
                <a:solidFill>
                  <a:srgbClr val="595B61"/>
                </a:solidFill>
                <a:latin typeface="Calibri"/>
                <a:cs typeface="Calibri"/>
              </a:rPr>
              <a:t>CRM</a:t>
            </a:r>
            <a:endParaRPr sz="1300">
              <a:latin typeface="Calibri"/>
              <a:cs typeface="Calibri"/>
            </a:endParaRPr>
          </a:p>
        </p:txBody>
      </p:sp>
      <p:sp>
        <p:nvSpPr>
          <p:cNvPr id="98" name="object 98"/>
          <p:cNvSpPr/>
          <p:nvPr/>
        </p:nvSpPr>
        <p:spPr>
          <a:xfrm>
            <a:off x="7237474" y="1289302"/>
            <a:ext cx="439420" cy="439420"/>
          </a:xfrm>
          <a:custGeom>
            <a:avLst/>
            <a:gdLst/>
            <a:ahLst/>
            <a:cxnLst/>
            <a:rect l="l" t="t" r="r" b="b"/>
            <a:pathLst>
              <a:path w="439420" h="439419">
                <a:moveTo>
                  <a:pt x="219709" y="0"/>
                </a:moveTo>
                <a:lnTo>
                  <a:pt x="175429" y="4464"/>
                </a:lnTo>
                <a:lnTo>
                  <a:pt x="134186" y="17266"/>
                </a:lnTo>
                <a:lnTo>
                  <a:pt x="96865" y="37524"/>
                </a:lnTo>
                <a:lnTo>
                  <a:pt x="64349" y="64354"/>
                </a:lnTo>
                <a:lnTo>
                  <a:pt x="37521" y="96870"/>
                </a:lnTo>
                <a:lnTo>
                  <a:pt x="17265" y="134191"/>
                </a:lnTo>
                <a:lnTo>
                  <a:pt x="4463" y="175432"/>
                </a:lnTo>
                <a:lnTo>
                  <a:pt x="0" y="219710"/>
                </a:lnTo>
                <a:lnTo>
                  <a:pt x="4463" y="263987"/>
                </a:lnTo>
                <a:lnTo>
                  <a:pt x="17265" y="305228"/>
                </a:lnTo>
                <a:lnTo>
                  <a:pt x="37521" y="342549"/>
                </a:lnTo>
                <a:lnTo>
                  <a:pt x="64349" y="375065"/>
                </a:lnTo>
                <a:lnTo>
                  <a:pt x="96865" y="401895"/>
                </a:lnTo>
                <a:lnTo>
                  <a:pt x="134186" y="422153"/>
                </a:lnTo>
                <a:lnTo>
                  <a:pt x="175429" y="434955"/>
                </a:lnTo>
                <a:lnTo>
                  <a:pt x="219709" y="439420"/>
                </a:lnTo>
                <a:lnTo>
                  <a:pt x="263990" y="434955"/>
                </a:lnTo>
                <a:lnTo>
                  <a:pt x="305233" y="422153"/>
                </a:lnTo>
                <a:lnTo>
                  <a:pt x="342554" y="401895"/>
                </a:lnTo>
                <a:lnTo>
                  <a:pt x="375070" y="375065"/>
                </a:lnTo>
                <a:lnTo>
                  <a:pt x="401898" y="342549"/>
                </a:lnTo>
                <a:lnTo>
                  <a:pt x="422154" y="305228"/>
                </a:lnTo>
                <a:lnTo>
                  <a:pt x="434956" y="263987"/>
                </a:lnTo>
                <a:lnTo>
                  <a:pt x="439419" y="219710"/>
                </a:lnTo>
                <a:lnTo>
                  <a:pt x="434956" y="175432"/>
                </a:lnTo>
                <a:lnTo>
                  <a:pt x="422154" y="134191"/>
                </a:lnTo>
                <a:lnTo>
                  <a:pt x="401898" y="96870"/>
                </a:lnTo>
                <a:lnTo>
                  <a:pt x="375070" y="64354"/>
                </a:lnTo>
                <a:lnTo>
                  <a:pt x="342554" y="37524"/>
                </a:lnTo>
                <a:lnTo>
                  <a:pt x="305233" y="17266"/>
                </a:lnTo>
                <a:lnTo>
                  <a:pt x="263990" y="4464"/>
                </a:lnTo>
                <a:lnTo>
                  <a:pt x="219709" y="0"/>
                </a:lnTo>
                <a:close/>
              </a:path>
            </a:pathLst>
          </a:custGeom>
          <a:solidFill>
            <a:srgbClr val="90C33E"/>
          </a:solidFill>
        </p:spPr>
        <p:txBody>
          <a:bodyPr wrap="square" lIns="0" tIns="0" rIns="0" bIns="0" rtlCol="0"/>
          <a:lstStyle/>
          <a:p>
            <a:endParaRPr/>
          </a:p>
        </p:txBody>
      </p:sp>
      <p:sp>
        <p:nvSpPr>
          <p:cNvPr id="99" name="object 99"/>
          <p:cNvSpPr txBox="1"/>
          <p:nvPr/>
        </p:nvSpPr>
        <p:spPr>
          <a:xfrm>
            <a:off x="7293203" y="1399089"/>
            <a:ext cx="328295" cy="203200"/>
          </a:xfrm>
          <a:prstGeom prst="rect">
            <a:avLst/>
          </a:prstGeom>
        </p:spPr>
        <p:txBody>
          <a:bodyPr vert="horz" wrap="square" lIns="0" tIns="13970" rIns="0" bIns="0" rtlCol="0">
            <a:spAutoFit/>
          </a:bodyPr>
          <a:lstStyle/>
          <a:p>
            <a:pPr marL="12700">
              <a:lnSpc>
                <a:spcPct val="100000"/>
              </a:lnSpc>
              <a:spcBef>
                <a:spcPts val="110"/>
              </a:spcBef>
            </a:pPr>
            <a:r>
              <a:rPr sz="1150" spc="-185" dirty="0">
                <a:solidFill>
                  <a:srgbClr val="FFFFFF"/>
                </a:solidFill>
                <a:latin typeface="Arial"/>
                <a:cs typeface="Arial"/>
              </a:rPr>
              <a:t>N</a:t>
            </a:r>
            <a:r>
              <a:rPr sz="1150" spc="-260" dirty="0">
                <a:solidFill>
                  <a:srgbClr val="FFFFFF"/>
                </a:solidFill>
                <a:latin typeface="Arial"/>
                <a:cs typeface="Arial"/>
              </a:rPr>
              <a:t>O</a:t>
            </a:r>
            <a:r>
              <a:rPr sz="1150" spc="-185" dirty="0">
                <a:solidFill>
                  <a:srgbClr val="FFFFFF"/>
                </a:solidFill>
                <a:latin typeface="Arial"/>
                <a:cs typeface="Arial"/>
              </a:rPr>
              <a:t>T</a:t>
            </a:r>
            <a:r>
              <a:rPr sz="1150" spc="-204" dirty="0">
                <a:solidFill>
                  <a:srgbClr val="FFFFFF"/>
                </a:solidFill>
                <a:latin typeface="Arial"/>
                <a:cs typeface="Arial"/>
              </a:rPr>
              <a:t>E</a:t>
            </a:r>
            <a:endParaRPr sz="1150">
              <a:latin typeface="Arial"/>
              <a:cs typeface="Arial"/>
            </a:endParaRPr>
          </a:p>
        </p:txBody>
      </p:sp>
      <p:sp>
        <p:nvSpPr>
          <p:cNvPr id="100" name="object 100"/>
          <p:cNvSpPr/>
          <p:nvPr/>
        </p:nvSpPr>
        <p:spPr>
          <a:xfrm>
            <a:off x="7388656" y="4914900"/>
            <a:ext cx="81280" cy="0"/>
          </a:xfrm>
          <a:custGeom>
            <a:avLst/>
            <a:gdLst/>
            <a:ahLst/>
            <a:cxnLst/>
            <a:rect l="l" t="t" r="r" b="b"/>
            <a:pathLst>
              <a:path w="81279">
                <a:moveTo>
                  <a:pt x="0" y="0"/>
                </a:moveTo>
                <a:lnTo>
                  <a:pt x="81178" y="0"/>
                </a:lnTo>
              </a:path>
            </a:pathLst>
          </a:custGeom>
          <a:ln w="25400">
            <a:solidFill>
              <a:srgbClr val="90C33E"/>
            </a:solidFill>
          </a:ln>
        </p:spPr>
        <p:txBody>
          <a:bodyPr wrap="square" lIns="0" tIns="0" rIns="0" bIns="0" rtlCol="0"/>
          <a:lstStyle/>
          <a:p>
            <a:endParaRPr/>
          </a:p>
        </p:txBody>
      </p:sp>
      <p:sp>
        <p:nvSpPr>
          <p:cNvPr id="101" name="object 101"/>
          <p:cNvSpPr/>
          <p:nvPr/>
        </p:nvSpPr>
        <p:spPr>
          <a:xfrm>
            <a:off x="813816" y="1513330"/>
            <a:ext cx="73151" cy="73151"/>
          </a:xfrm>
          <a:prstGeom prst="rect">
            <a:avLst/>
          </a:prstGeom>
          <a:blipFill>
            <a:blip r:embed="rId13" cstate="print"/>
            <a:stretch>
              <a:fillRect/>
            </a:stretch>
          </a:blipFill>
        </p:spPr>
        <p:txBody>
          <a:bodyPr wrap="square" lIns="0" tIns="0" rIns="0" bIns="0" rtlCol="0"/>
          <a:lstStyle/>
          <a:p>
            <a:endParaRPr/>
          </a:p>
        </p:txBody>
      </p:sp>
      <p:sp>
        <p:nvSpPr>
          <p:cNvPr id="102" name="object 102"/>
          <p:cNvSpPr/>
          <p:nvPr/>
        </p:nvSpPr>
        <p:spPr>
          <a:xfrm>
            <a:off x="813816" y="1828292"/>
            <a:ext cx="73151" cy="73151"/>
          </a:xfrm>
          <a:prstGeom prst="rect">
            <a:avLst/>
          </a:prstGeom>
          <a:blipFill>
            <a:blip r:embed="rId14" cstate="print"/>
            <a:stretch>
              <a:fillRect/>
            </a:stretch>
          </a:blipFill>
        </p:spPr>
        <p:txBody>
          <a:bodyPr wrap="square" lIns="0" tIns="0" rIns="0" bIns="0" rtlCol="0"/>
          <a:lstStyle/>
          <a:p>
            <a:endParaRPr/>
          </a:p>
        </p:txBody>
      </p:sp>
      <p:sp>
        <p:nvSpPr>
          <p:cNvPr id="103" name="object 103"/>
          <p:cNvSpPr/>
          <p:nvPr/>
        </p:nvSpPr>
        <p:spPr>
          <a:xfrm>
            <a:off x="813816" y="2143251"/>
            <a:ext cx="73151" cy="73151"/>
          </a:xfrm>
          <a:prstGeom prst="rect">
            <a:avLst/>
          </a:prstGeom>
          <a:blipFill>
            <a:blip r:embed="rId13" cstate="print"/>
            <a:stretch>
              <a:fillRect/>
            </a:stretch>
          </a:blipFill>
        </p:spPr>
        <p:txBody>
          <a:bodyPr wrap="square" lIns="0" tIns="0" rIns="0" bIns="0" rtlCol="0"/>
          <a:lstStyle/>
          <a:p>
            <a:endParaRPr/>
          </a:p>
        </p:txBody>
      </p:sp>
      <p:sp>
        <p:nvSpPr>
          <p:cNvPr id="106" name="object 5">
            <a:extLst>
              <a:ext uri="{FF2B5EF4-FFF2-40B4-BE49-F238E27FC236}">
                <a16:creationId xmlns:a16="http://schemas.microsoft.com/office/drawing/2014/main" id="{80D720BF-B5CC-4137-B42F-9BF61D0F472A}"/>
              </a:ext>
            </a:extLst>
          </p:cNvPr>
          <p:cNvSpPr/>
          <p:nvPr/>
        </p:nvSpPr>
        <p:spPr>
          <a:xfrm>
            <a:off x="-5316" y="7148475"/>
            <a:ext cx="10058399" cy="701731"/>
          </a:xfrm>
          <a:prstGeom prst="rect">
            <a:avLst/>
          </a:prstGeom>
          <a:blipFill>
            <a:blip r:embed="rId2" cstate="print"/>
            <a:stretch>
              <a:fillRect/>
            </a:stretch>
          </a:blipFill>
        </p:spPr>
        <p:txBody>
          <a:bodyPr wrap="square" lIns="0" tIns="0" rIns="0" bIns="0" rtlCol="0"/>
          <a:lstStyle/>
          <a:p>
            <a:endParaRPr/>
          </a:p>
        </p:txBody>
      </p:sp>
      <p:pic>
        <p:nvPicPr>
          <p:cNvPr id="107" name="Picture 106">
            <a:extLst>
              <a:ext uri="{FF2B5EF4-FFF2-40B4-BE49-F238E27FC236}">
                <a16:creationId xmlns:a16="http://schemas.microsoft.com/office/drawing/2014/main" id="{3D54A9F0-4BF1-4E14-9DDC-52C06908A8EE}"/>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93687" y="7204330"/>
            <a:ext cx="3487713" cy="595818"/>
          </a:xfrm>
          <a:prstGeom prst="rect">
            <a:avLst/>
          </a:prstGeom>
        </p:spPr>
      </p:pic>
      <p:pic>
        <p:nvPicPr>
          <p:cNvPr id="108" name="Picture 107">
            <a:extLst>
              <a:ext uri="{FF2B5EF4-FFF2-40B4-BE49-F238E27FC236}">
                <a16:creationId xmlns:a16="http://schemas.microsoft.com/office/drawing/2014/main" id="{FCA381E7-A4B2-4C80-BF19-E9BFE6769B16}"/>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372502" y="7148475"/>
            <a:ext cx="2499979" cy="651673"/>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1532</TotalTime>
  <Words>1910</Words>
  <Application>Microsoft Office PowerPoint</Application>
  <PresentationFormat>Custom</PresentationFormat>
  <Paragraphs>310</Paragraphs>
  <Slides>14</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14</vt:i4>
      </vt:variant>
    </vt:vector>
  </HeadingPairs>
  <TitlesOfParts>
    <vt:vector size="25" baseType="lpstr">
      <vt:lpstr>Arial</vt:lpstr>
      <vt:lpstr>Arial Black</vt:lpstr>
      <vt:lpstr>Calibri</vt:lpstr>
      <vt:lpstr>Open Sans</vt:lpstr>
      <vt:lpstr>Open Sans Extrabold</vt:lpstr>
      <vt:lpstr>Open Sans Light</vt:lpstr>
      <vt:lpstr>Tahoma</vt:lpstr>
      <vt:lpstr>Times New Roman</vt:lpstr>
      <vt:lpstr>Trebuchet MS</vt:lpstr>
      <vt:lpstr>Verdana</vt:lpstr>
      <vt:lpstr>Office Theme</vt:lpstr>
      <vt:lpstr>PowerPoint Presentation</vt:lpstr>
      <vt:lpstr>PowerPoint Presentation</vt:lpstr>
      <vt:lpstr>The first step in digital retailing, website lead conversion with extensive follow-up.</vt:lpstr>
      <vt:lpstr>Quick2Credit starts with strategically placed banners to  boost website lead quantity and quality.</vt:lpstr>
      <vt:lpstr>PowerPoint Presentation</vt:lpstr>
      <vt:lpstr>PowerPoint Presentation</vt:lpstr>
      <vt:lpstr>PowerPoint Presentation</vt:lpstr>
      <vt:lpstr>PowerPoint Presentation</vt:lpstr>
      <vt:lpstr>Increased sales volume with Automated  Cadence follow-up.</vt:lpstr>
      <vt:lpstr>PowerPoint Presentation</vt:lpstr>
      <vt:lpstr>What do you get?</vt:lpstr>
      <vt:lpstr>Digital marketing examples.</vt:lpstr>
      <vt:lpstr>Email marketing examples.</vt:lpstr>
      <vt:lpstr>PRIAIR POST-IT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Franco</dc:creator>
  <cp:lastModifiedBy>John Franco</cp:lastModifiedBy>
  <cp:revision>9</cp:revision>
  <dcterms:created xsi:type="dcterms:W3CDTF">2021-01-14T18:32:04Z</dcterms:created>
  <dcterms:modified xsi:type="dcterms:W3CDTF">2021-04-15T16:04:15Z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2020-11-09T00:00:00Z</vt:filetime>
  </property>
  <property fmtid="{D5CDD505-2E9C-101B-9397-08002B2CF9AE}" pid="3" name="Creator">
    <vt:lpwstr>Adobe InDesign 15.1 (Macintosh)</vt:lpwstr>
  </property>
  <property fmtid="{D5CDD505-2E9C-101B-9397-08002B2CF9AE}" pid="4" name="LastSaved">
    <vt:filetime>2021-01-14T00:00:00Z</vt:filetime>
  </property>
</Properties>
</file>